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55"/>
  </p:notesMasterIdLst>
  <p:handoutMasterIdLst>
    <p:handoutMasterId r:id="rId56"/>
  </p:handoutMasterIdLst>
  <p:sldIdLst>
    <p:sldId id="603" r:id="rId6"/>
    <p:sldId id="2618" r:id="rId7"/>
    <p:sldId id="2147483483" r:id="rId8"/>
    <p:sldId id="2500" r:id="rId9"/>
    <p:sldId id="2146847887" r:id="rId10"/>
    <p:sldId id="2147483484" r:id="rId11"/>
    <p:sldId id="2146847846" r:id="rId12"/>
    <p:sldId id="2146847635" r:id="rId13"/>
    <p:sldId id="2146847762" r:id="rId14"/>
    <p:sldId id="2146847637" r:id="rId15"/>
    <p:sldId id="2146847636" r:id="rId16"/>
    <p:sldId id="2146847793" r:id="rId17"/>
    <p:sldId id="2146847631" r:id="rId18"/>
    <p:sldId id="2146847847" r:id="rId19"/>
    <p:sldId id="2147483485" r:id="rId20"/>
    <p:sldId id="2146847529" r:id="rId21"/>
    <p:sldId id="2146847530" r:id="rId22"/>
    <p:sldId id="2146847638" r:id="rId23"/>
    <p:sldId id="2146847706" r:id="rId24"/>
    <p:sldId id="2147483486" r:id="rId25"/>
    <p:sldId id="2146847639" r:id="rId26"/>
    <p:sldId id="2146847878" r:id="rId27"/>
    <p:sldId id="262" r:id="rId28"/>
    <p:sldId id="264" r:id="rId29"/>
    <p:sldId id="2146847587" r:id="rId30"/>
    <p:sldId id="2146847644" r:id="rId31"/>
    <p:sldId id="2146847832" r:id="rId32"/>
    <p:sldId id="2146847641" r:id="rId33"/>
    <p:sldId id="2146847707" r:id="rId34"/>
    <p:sldId id="2146847816" r:id="rId35"/>
    <p:sldId id="2147483487" r:id="rId36"/>
    <p:sldId id="2147483481" r:id="rId37"/>
    <p:sldId id="2146847822" r:id="rId38"/>
    <p:sldId id="2146847721" r:id="rId39"/>
    <p:sldId id="2146847829" r:id="rId40"/>
    <p:sldId id="2146847758" r:id="rId41"/>
    <p:sldId id="2146847838" r:id="rId42"/>
    <p:sldId id="2146847872" r:id="rId43"/>
    <p:sldId id="2146847806" r:id="rId44"/>
    <p:sldId id="2146847539" r:id="rId45"/>
    <p:sldId id="2146847819" r:id="rId46"/>
    <p:sldId id="267" r:id="rId47"/>
    <p:sldId id="2147483270" r:id="rId48"/>
    <p:sldId id="266" r:id="rId49"/>
    <p:sldId id="2516" r:id="rId50"/>
    <p:sldId id="2515" r:id="rId51"/>
    <p:sldId id="2147483482" r:id="rId52"/>
    <p:sldId id="582" r:id="rId53"/>
    <p:sldId id="2419" r:id="rId5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1815"/>
    <a:srgbClr val="66BA36"/>
    <a:srgbClr val="FFFF00"/>
    <a:srgbClr val="1D1D1A"/>
    <a:srgbClr val="595757"/>
    <a:srgbClr val="91A2BF"/>
    <a:srgbClr val="E4EBEA"/>
    <a:srgbClr val="C000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7" autoAdjust="0"/>
    <p:restoredTop sz="96291" autoAdjust="0"/>
  </p:normalViewPr>
  <p:slideViewPr>
    <p:cSldViewPr snapToGrid="0" snapToObjects="1">
      <p:cViewPr varScale="1">
        <p:scale>
          <a:sx n="124" d="100"/>
          <a:sy n="124" d="100"/>
        </p:scale>
        <p:origin x="208" y="2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6/2/25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1963</a:t>
            </a:r>
            <a:r>
              <a:rPr lang="zh-CN" altLang="en-US" sz="1200" b="0" i="0" kern="1200" dirty="0">
                <a:solidFill>
                  <a:schemeClr val="tx1"/>
                </a:solidFill>
                <a:effectLst/>
                <a:latin typeface="+mn-lt"/>
                <a:ea typeface="+mn-ea"/>
                <a:cs typeface="+mn-cs"/>
              </a:rPr>
              <a:t>年初，在飞机上，贝尔拿出纸和笔，勾画出他构思以久的草图。诞生了世界小型机工业的先驱。</a:t>
            </a: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的重要产品</a:t>
            </a:r>
            <a:r>
              <a:rPr lang="en-US" altLang="zh-CN" sz="1200" b="0" i="0" kern="1200" dirty="0">
                <a:solidFill>
                  <a:schemeClr val="tx1"/>
                </a:solidFill>
                <a:effectLst/>
                <a:latin typeface="+mn-lt"/>
                <a:ea typeface="+mn-ea"/>
                <a:cs typeface="+mn-cs"/>
              </a:rPr>
              <a:t>PDP-5</a:t>
            </a:r>
            <a:r>
              <a:rPr lang="zh-CN" altLang="en-US" sz="1200" b="0" i="0" kern="1200" dirty="0">
                <a:solidFill>
                  <a:schemeClr val="tx1"/>
                </a:solidFill>
                <a:effectLst/>
                <a:latin typeface="+mn-lt"/>
                <a:ea typeface="+mn-ea"/>
                <a:cs typeface="+mn-cs"/>
              </a:rPr>
              <a:t>型计算机，开创了小型机市场和小型机时代。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mn-ea"/>
              </a:rPr>
              <a:t>“小型计算机”</a:t>
            </a:r>
            <a:r>
              <a:rPr lang="en-US" altLang="zh-CN" dirty="0">
                <a:solidFill>
                  <a:srgbClr val="333333"/>
                </a:solidFill>
                <a:latin typeface="+mn-ea"/>
              </a:rPr>
              <a:t>(Minicomputer</a:t>
            </a:r>
            <a:r>
              <a:rPr lang="zh-CN" altLang="en-US" dirty="0">
                <a:solidFill>
                  <a:srgbClr val="333333"/>
                </a:solidFill>
                <a:latin typeface="+mn-ea"/>
              </a:rPr>
              <a:t>，小型机</a:t>
            </a:r>
            <a:r>
              <a:rPr lang="en-US" altLang="zh-CN" dirty="0">
                <a:solidFill>
                  <a:srgbClr val="333333"/>
                </a:solidFill>
                <a:latin typeface="+mn-ea"/>
              </a:rPr>
              <a:t>)</a:t>
            </a:r>
            <a:r>
              <a:rPr lang="zh-CN" altLang="en-US" dirty="0">
                <a:solidFill>
                  <a:srgbClr val="333333"/>
                </a:solidFill>
                <a:latin typeface="+mn-ea"/>
              </a:rPr>
              <a:t>是一种 多用户、采用</a:t>
            </a:r>
            <a:r>
              <a:rPr lang="en-US" altLang="zh-CN" dirty="0">
                <a:solidFill>
                  <a:srgbClr val="333333"/>
                </a:solidFill>
                <a:latin typeface="+mn-ea"/>
              </a:rPr>
              <a:t>C/S</a:t>
            </a:r>
            <a:r>
              <a:rPr lang="zh-CN" altLang="en-US" dirty="0">
                <a:solidFill>
                  <a:srgbClr val="333333"/>
                </a:solidFill>
                <a:latin typeface="+mn-ea"/>
              </a:rPr>
              <a:t>终端</a:t>
            </a:r>
            <a:r>
              <a:rPr lang="en-US" altLang="zh-CN" dirty="0">
                <a:solidFill>
                  <a:srgbClr val="333333"/>
                </a:solidFill>
                <a:latin typeface="+mn-ea"/>
              </a:rPr>
              <a:t>-</a:t>
            </a:r>
            <a:r>
              <a:rPr lang="zh-CN" altLang="en-US" dirty="0">
                <a:solidFill>
                  <a:srgbClr val="333333"/>
                </a:solidFill>
                <a:latin typeface="+mn-ea"/>
              </a:rPr>
              <a:t>主机架构模式 的高性能计算机，它的算力规模介于大型机和个人电脑之间，通常采用</a:t>
            </a:r>
            <a:r>
              <a:rPr lang="en-US" altLang="zh-CN" dirty="0">
                <a:solidFill>
                  <a:srgbClr val="333333"/>
                </a:solidFill>
                <a:latin typeface="+mn-ea"/>
              </a:rPr>
              <a:t>RISC</a:t>
            </a:r>
            <a:r>
              <a:rPr lang="zh-CN" altLang="en-US" dirty="0">
                <a:solidFill>
                  <a:srgbClr val="333333"/>
                </a:solidFill>
                <a:latin typeface="+mn-ea"/>
              </a:rPr>
              <a:t>精简指令集处理器，运行</a:t>
            </a:r>
            <a:r>
              <a:rPr lang="en-US" altLang="zh-CN" dirty="0">
                <a:solidFill>
                  <a:srgbClr val="333333"/>
                </a:solidFill>
                <a:latin typeface="+mn-ea"/>
              </a:rPr>
              <a:t>UNIX</a:t>
            </a:r>
            <a:r>
              <a:rPr lang="zh-CN" altLang="en-US" dirty="0">
                <a:solidFill>
                  <a:srgbClr val="333333"/>
                </a:solidFill>
                <a:latin typeface="+mn-ea"/>
              </a:rPr>
              <a:t>分时操作系统</a:t>
            </a:r>
            <a:endParaRPr lang="en-US" altLang="zh-CN" dirty="0">
              <a:solidFill>
                <a:srgbClr val="333333"/>
              </a:solidFill>
              <a:latin typeface="+mn-ea"/>
            </a:endParaRPr>
          </a:p>
          <a:p>
            <a:endParaRPr lang="en-US" altLang="zh-CN" sz="1200" dirty="0">
              <a:solidFill>
                <a:srgbClr val="333333"/>
              </a:solidFill>
              <a:latin typeface="+mn-ea"/>
            </a:endParaRPr>
          </a:p>
          <a:p>
            <a:r>
              <a:rPr lang="zh-CN" altLang="en-US" sz="1200" dirty="0"/>
              <a:t>公司编一份财务统计表或者花名册，根本无需使用数百万美元的大型电脑。我们能造出一种比</a:t>
            </a:r>
            <a:r>
              <a:rPr lang="en-US" altLang="zh-CN" sz="1200" dirty="0"/>
              <a:t>IBM</a:t>
            </a:r>
            <a:r>
              <a:rPr lang="zh-CN" altLang="en-US" sz="1200" dirty="0"/>
              <a:t>更便宜的，由用户们自己操作的机器，所有的人都可以与机器相互交流。世界上有许多非常重要的事情，本来是可以用非常简单的方式解决。</a:t>
            </a:r>
            <a:endParaRPr lang="en-US" altLang="zh-CN" sz="1200" dirty="0"/>
          </a:p>
          <a:p>
            <a:endParaRPr lang="en-US" altLang="zh-CN" sz="1200" dirty="0"/>
          </a:p>
          <a:p>
            <a:r>
              <a:rPr lang="en-US" altLang="zh-CN" sz="1200" b="0" i="0" kern="1200" dirty="0">
                <a:solidFill>
                  <a:schemeClr val="tx1"/>
                </a:solidFill>
                <a:effectLst/>
                <a:latin typeface="+mn-lt"/>
                <a:ea typeface="+mn-ea"/>
                <a:cs typeface="+mn-cs"/>
              </a:rPr>
              <a:t>PDP-1 </a:t>
            </a:r>
            <a:r>
              <a:rPr lang="zh-CN" altLang="en-US" sz="1200" b="0" i="0" kern="1200" dirty="0">
                <a:solidFill>
                  <a:schemeClr val="tx1"/>
                </a:solidFill>
                <a:effectLst/>
                <a:latin typeface="+mn-lt"/>
                <a:ea typeface="+mn-ea"/>
                <a:cs typeface="+mn-cs"/>
              </a:rPr>
              <a:t>的特殊意义不仅仅在于它的小型化上，更在于更深远的文化层面上。这款机型不但推动了黑客文化的发展，还孕育出了最早的电脑游戏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太空大战</a:t>
            </a:r>
            <a:r>
              <a:rPr lang="zh-CN" altLang="en-US" sz="1200" b="0" i="1" kern="1200" dirty="0">
                <a:solidFill>
                  <a:schemeClr val="tx1"/>
                </a:solidFill>
                <a:effectLst/>
                <a:latin typeface="+mn-lt"/>
                <a:ea typeface="+mn-ea"/>
                <a:cs typeface="+mn-cs"/>
              </a:rPr>
              <a:t>（</a:t>
            </a:r>
            <a:r>
              <a:rPr lang="en-US" altLang="zh-CN" sz="1200" b="0" i="1" kern="1200" dirty="0" err="1">
                <a:solidFill>
                  <a:schemeClr val="tx1"/>
                </a:solidFill>
                <a:effectLst/>
                <a:latin typeface="+mn-lt"/>
                <a:ea typeface="+mn-ea"/>
                <a:cs typeface="+mn-cs"/>
              </a:rPr>
              <a:t>Spacewar</a:t>
            </a:r>
            <a:r>
              <a:rPr lang="en-US" altLang="zh-CN" sz="1200" b="0" i="1" kern="1200" dirty="0">
                <a:solidFill>
                  <a:schemeClr val="tx1"/>
                </a:solidFill>
                <a:effectLst/>
                <a:latin typeface="+mn-lt"/>
                <a:ea typeface="+mn-ea"/>
                <a:cs typeface="+mn-cs"/>
              </a:rPr>
              <a:t>!</a:t>
            </a:r>
            <a:r>
              <a:rPr lang="zh-CN" altLang="en-US" sz="1200" b="0" i="1"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。对于软件领域来说，它更是意义非凡</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一系列直到如今我们都仍在使用的软件类型的开山鼻祖就是在 </a:t>
            </a:r>
            <a:r>
              <a:rPr lang="en-US" altLang="zh-CN" sz="1200" b="0" i="0" kern="1200" dirty="0">
                <a:solidFill>
                  <a:schemeClr val="tx1"/>
                </a:solidFill>
                <a:effectLst/>
                <a:latin typeface="+mn-lt"/>
                <a:ea typeface="+mn-ea"/>
                <a:cs typeface="+mn-cs"/>
              </a:rPr>
              <a:t>PDP-1 </a:t>
            </a:r>
            <a:r>
              <a:rPr lang="zh-CN" altLang="en-US" sz="1200" b="0" i="0" kern="1200" dirty="0">
                <a:solidFill>
                  <a:schemeClr val="tx1"/>
                </a:solidFill>
                <a:effectLst/>
                <a:latin typeface="+mn-lt"/>
                <a:ea typeface="+mn-ea"/>
                <a:cs typeface="+mn-cs"/>
              </a:rPr>
              <a:t>上开发运行的，比如最早的文本编辑器（</a:t>
            </a:r>
            <a:r>
              <a:rPr lang="en-US" altLang="zh-CN" sz="1200" b="0" i="0" kern="1200" dirty="0">
                <a:solidFill>
                  <a:schemeClr val="tx1"/>
                </a:solidFill>
                <a:effectLst/>
                <a:latin typeface="+mn-lt"/>
                <a:ea typeface="+mn-ea"/>
                <a:cs typeface="+mn-cs"/>
              </a:rPr>
              <a:t>Notepad </a:t>
            </a:r>
            <a:r>
              <a:rPr lang="zh-CN" altLang="en-US" sz="1200" b="0" i="0" kern="1200" dirty="0">
                <a:solidFill>
                  <a:schemeClr val="tx1"/>
                </a:solidFill>
                <a:effectLst/>
                <a:latin typeface="+mn-lt"/>
                <a:ea typeface="+mn-ea"/>
                <a:cs typeface="+mn-cs"/>
              </a:rPr>
              <a:t>记事本类），最早的文字处理器（文字排版类软件），最早的可交互式调试工具和最早可稳定运行的国际象棋程序等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a:lnSpc>
                <a:spcPct val="150000"/>
              </a:lnSpc>
            </a:pPr>
            <a:r>
              <a:rPr lang="zh-CN" altLang="en-US" dirty="0">
                <a:solidFill>
                  <a:srgbClr val="333333"/>
                </a:solidFill>
                <a:latin typeface="-apple-system"/>
              </a:rPr>
              <a:t>当时它被用作通信控制器、仪器控制器、大型系统预处理器、台式计算机和实时数据采集处理器。它帮助诞生了 </a:t>
            </a:r>
            <a:r>
              <a:rPr lang="en-US" altLang="zh-CN" dirty="0">
                <a:solidFill>
                  <a:srgbClr val="C00000"/>
                </a:solidFill>
                <a:latin typeface="-apple-system"/>
              </a:rPr>
              <a:t>UNIX</a:t>
            </a:r>
            <a:r>
              <a:rPr lang="zh-CN" altLang="en-US" dirty="0">
                <a:solidFill>
                  <a:srgbClr val="C00000"/>
                </a:solidFill>
                <a:latin typeface="-apple-system"/>
              </a:rPr>
              <a:t>操作系统 </a:t>
            </a:r>
            <a:r>
              <a:rPr lang="zh-CN" altLang="en-US" dirty="0">
                <a:solidFill>
                  <a:srgbClr val="333333"/>
                </a:solidFill>
                <a:latin typeface="-apple-system"/>
              </a:rPr>
              <a:t>和 </a:t>
            </a:r>
            <a:r>
              <a:rPr lang="en-US" altLang="zh-CN" dirty="0">
                <a:solidFill>
                  <a:srgbClr val="C00000"/>
                </a:solidFill>
                <a:latin typeface="-apple-system"/>
              </a:rPr>
              <a:t>C</a:t>
            </a:r>
            <a:r>
              <a:rPr lang="zh-CN" altLang="en-US" dirty="0">
                <a:solidFill>
                  <a:srgbClr val="C00000"/>
                </a:solidFill>
                <a:latin typeface="-apple-system"/>
              </a:rPr>
              <a:t>编程语言</a:t>
            </a:r>
            <a:r>
              <a:rPr lang="zh-CN" altLang="en-US" dirty="0">
                <a:solidFill>
                  <a:srgbClr val="333333"/>
                </a:solidFill>
                <a:latin typeface="-apple-system"/>
              </a:rPr>
              <a:t>，同时它还</a:t>
            </a:r>
            <a:r>
              <a:rPr lang="zh-CN" altLang="en-US" dirty="0">
                <a:solidFill>
                  <a:srgbClr val="C00000"/>
                </a:solidFill>
                <a:latin typeface="-apple-system"/>
              </a:rPr>
              <a:t>极大地影响了下一代计算机体系结构</a:t>
            </a:r>
            <a:r>
              <a:rPr lang="zh-CN" altLang="en-US" dirty="0">
                <a:solidFill>
                  <a:srgbClr val="333333"/>
                </a:solidFill>
                <a:latin typeface="-apple-system"/>
              </a:rPr>
              <a:t>（包括</a:t>
            </a:r>
            <a:r>
              <a:rPr lang="en-US" altLang="zh-CN" dirty="0">
                <a:solidFill>
                  <a:srgbClr val="333333"/>
                </a:solidFill>
                <a:latin typeface="-apple-system"/>
              </a:rPr>
              <a:t>Intel X86</a:t>
            </a:r>
            <a:r>
              <a:rPr lang="zh-CN" altLang="en-US" dirty="0">
                <a:solidFill>
                  <a:srgbClr val="333333"/>
                </a:solidFill>
                <a:latin typeface="-apple-system"/>
              </a:rPr>
              <a:t>和</a:t>
            </a:r>
            <a:r>
              <a:rPr lang="en-US" altLang="zh-CN" dirty="0">
                <a:solidFill>
                  <a:srgbClr val="333333"/>
                </a:solidFill>
                <a:latin typeface="-apple-system"/>
              </a:rPr>
              <a:t>Moto 68K</a:t>
            </a:r>
            <a:r>
              <a:rPr lang="zh-CN" altLang="en-US" dirty="0">
                <a:solidFill>
                  <a:srgbClr val="333333"/>
                </a:solidFill>
                <a:latin typeface="-apple-system"/>
              </a:rPr>
              <a:t>系列处理器架构设计均深受其影响，甚至包括后来的</a:t>
            </a:r>
            <a:r>
              <a:rPr lang="en-US" altLang="zh-CN" dirty="0">
                <a:solidFill>
                  <a:srgbClr val="333333"/>
                </a:solidFill>
                <a:latin typeface="-apple-system"/>
              </a:rPr>
              <a:t>Windows NT</a:t>
            </a:r>
            <a:r>
              <a:rPr lang="zh-CN" altLang="en-US" dirty="0">
                <a:solidFill>
                  <a:srgbClr val="333333"/>
                </a:solidFill>
                <a:latin typeface="-apple-system"/>
              </a:rPr>
              <a:t>系统内核、微软</a:t>
            </a:r>
            <a:r>
              <a:rPr lang="en-US" altLang="zh-CN" dirty="0">
                <a:solidFill>
                  <a:srgbClr val="333333"/>
                </a:solidFill>
                <a:latin typeface="-apple-system"/>
              </a:rPr>
              <a:t>Azure</a:t>
            </a:r>
            <a:r>
              <a:rPr lang="zh-CN" altLang="en-US" dirty="0">
                <a:solidFill>
                  <a:srgbClr val="333333"/>
                </a:solidFill>
                <a:latin typeface="-apple-system"/>
              </a:rPr>
              <a:t>平台、</a:t>
            </a:r>
            <a:r>
              <a:rPr lang="en-US" altLang="zh-CN" dirty="0">
                <a:solidFill>
                  <a:srgbClr val="333333"/>
                </a:solidFill>
                <a:latin typeface="-apple-system"/>
              </a:rPr>
              <a:t>Xbox One</a:t>
            </a:r>
            <a:r>
              <a:rPr lang="zh-CN" altLang="en-US" dirty="0">
                <a:solidFill>
                  <a:srgbClr val="333333"/>
                </a:solidFill>
                <a:latin typeface="-apple-system"/>
              </a:rPr>
              <a:t>架构）</a:t>
            </a:r>
            <a:endParaRPr lang="en-US" altLang="zh-CN" dirty="0">
              <a:solidFill>
                <a:srgbClr val="333333"/>
              </a:solidFill>
              <a:latin typeface="-apple-system"/>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803725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rgbClr val="333333"/>
              </a:solidFill>
              <a:latin typeface="Helvetica Neue"/>
            </a:endParaRPr>
          </a:p>
          <a:p>
            <a:r>
              <a:rPr lang="en-US" altLang="zh-CN" dirty="0"/>
              <a:t>1963</a:t>
            </a:r>
            <a:r>
              <a:rPr lang="zh-CN" altLang="en-US" dirty="0"/>
              <a:t>年初，在飞机上，贝尔拿出纸和笔，勾画出他构思以久的草图。诞生了世界小型机工业的先驱。</a:t>
            </a:r>
            <a:r>
              <a:rPr lang="en-US" altLang="zh-CN" dirty="0"/>
              <a:t>DEC</a:t>
            </a:r>
            <a:r>
              <a:rPr lang="zh-CN" altLang="en-US" dirty="0"/>
              <a:t>的重要产品</a:t>
            </a:r>
            <a:r>
              <a:rPr lang="en-US" altLang="zh-CN" dirty="0"/>
              <a:t>PDP-5</a:t>
            </a:r>
            <a:r>
              <a:rPr lang="zh-CN" altLang="en-US" dirty="0"/>
              <a:t>型计算机，开创了小型机市场和小型机时代。</a:t>
            </a: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13</a:t>
            </a:fld>
            <a:endParaRPr lang="zh-CN" altLang="en-US"/>
          </a:p>
        </p:txBody>
      </p:sp>
    </p:spTree>
    <p:extLst>
      <p:ext uri="{BB962C8B-B14F-4D97-AF65-F5344CB8AC3E}">
        <p14:creationId xmlns:p14="http://schemas.microsoft.com/office/powerpoint/2010/main" val="3538162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强调下：国之重器</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14</a:t>
            </a:fld>
            <a:endParaRPr lang="zh-CN" altLang="en-US"/>
          </a:p>
        </p:txBody>
      </p:sp>
    </p:spTree>
    <p:extLst>
      <p:ext uri="{BB962C8B-B14F-4D97-AF65-F5344CB8AC3E}">
        <p14:creationId xmlns:p14="http://schemas.microsoft.com/office/powerpoint/2010/main" val="2147354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15</a:t>
            </a:fld>
            <a:endParaRPr kumimoji="1" lang="zh-CN" altLang="en-US"/>
          </a:p>
        </p:txBody>
      </p:sp>
    </p:spTree>
    <p:extLst>
      <p:ext uri="{BB962C8B-B14F-4D97-AF65-F5344CB8AC3E}">
        <p14:creationId xmlns:p14="http://schemas.microsoft.com/office/powerpoint/2010/main" val="470100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创新技术，使能集成度</a:t>
            </a:r>
            <a:r>
              <a:rPr lang="en-US" altLang="zh-CN" dirty="0"/>
              <a:t>&amp;</a:t>
            </a:r>
            <a:r>
              <a:rPr lang="zh-CN" altLang="en-US" dirty="0"/>
              <a:t>算力提升，并降低能耗</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apple-system"/>
              </a:rPr>
              <a:t>1992</a:t>
            </a:r>
            <a:r>
              <a:rPr lang="zh-CN" altLang="en-US" dirty="0">
                <a:solidFill>
                  <a:srgbClr val="333333"/>
                </a:solidFill>
                <a:latin typeface="-apple-system"/>
              </a:rPr>
              <a:t>年银河</a:t>
            </a:r>
            <a:r>
              <a:rPr lang="en-US" altLang="zh-CN" dirty="0">
                <a:solidFill>
                  <a:srgbClr val="333333"/>
                </a:solidFill>
                <a:latin typeface="-apple-system"/>
              </a:rPr>
              <a:t>Ⅱ</a:t>
            </a:r>
            <a:r>
              <a:rPr lang="zh-CN" altLang="en-US" dirty="0">
                <a:solidFill>
                  <a:srgbClr val="333333"/>
                </a:solidFill>
                <a:latin typeface="-apple-system"/>
              </a:rPr>
              <a:t>号计算速度突破</a:t>
            </a:r>
            <a:r>
              <a:rPr lang="en-US" altLang="zh-CN" dirty="0">
                <a:solidFill>
                  <a:srgbClr val="333333"/>
                </a:solidFill>
                <a:latin typeface="-apple-system"/>
              </a:rPr>
              <a:t>10</a:t>
            </a:r>
            <a:r>
              <a:rPr lang="zh-CN" altLang="en-US" dirty="0">
                <a:solidFill>
                  <a:srgbClr val="333333"/>
                </a:solidFill>
                <a:latin typeface="-apple-system"/>
              </a:rPr>
              <a:t>亿次、</a:t>
            </a:r>
            <a:r>
              <a:rPr lang="en-US" altLang="zh-CN" dirty="0">
                <a:solidFill>
                  <a:srgbClr val="333333"/>
                </a:solidFill>
                <a:latin typeface="-apple-system"/>
              </a:rPr>
              <a:t>1997</a:t>
            </a:r>
            <a:r>
              <a:rPr lang="zh-CN" altLang="en-US" dirty="0">
                <a:solidFill>
                  <a:srgbClr val="333333"/>
                </a:solidFill>
                <a:latin typeface="-apple-system"/>
              </a:rPr>
              <a:t>年银河</a:t>
            </a:r>
            <a:r>
              <a:rPr lang="en-US" altLang="zh-CN" dirty="0">
                <a:solidFill>
                  <a:srgbClr val="333333"/>
                </a:solidFill>
                <a:latin typeface="-apple-system"/>
              </a:rPr>
              <a:t>Ⅲ</a:t>
            </a:r>
            <a:r>
              <a:rPr lang="zh-CN" altLang="en-US" dirty="0">
                <a:solidFill>
                  <a:srgbClr val="333333"/>
                </a:solidFill>
                <a:latin typeface="-apple-system"/>
              </a:rPr>
              <a:t>号突破</a:t>
            </a:r>
            <a:r>
              <a:rPr lang="en-US" altLang="zh-CN" dirty="0">
                <a:solidFill>
                  <a:srgbClr val="333333"/>
                </a:solidFill>
                <a:latin typeface="-apple-system"/>
              </a:rPr>
              <a:t>130</a:t>
            </a:r>
            <a:r>
              <a:rPr lang="zh-CN" altLang="en-US" dirty="0">
                <a:solidFill>
                  <a:srgbClr val="333333"/>
                </a:solidFill>
                <a:latin typeface="-apple-system"/>
              </a:rPr>
              <a:t>亿次</a:t>
            </a:r>
            <a:endParaRPr lang="en-US" altLang="zh-CN" dirty="0">
              <a:solidFill>
                <a:srgbClr val="333333"/>
              </a:solidFill>
              <a:latin typeface="-apple-system"/>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16</a:t>
            </a:fld>
            <a:endParaRPr lang="zh-CN" altLang="en-US"/>
          </a:p>
        </p:txBody>
      </p:sp>
    </p:spTree>
    <p:extLst>
      <p:ext uri="{BB962C8B-B14F-4D97-AF65-F5344CB8AC3E}">
        <p14:creationId xmlns:p14="http://schemas.microsoft.com/office/powerpoint/2010/main" val="384157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创新技术，使能集成度</a:t>
            </a:r>
            <a:r>
              <a:rPr lang="en-US" altLang="zh-CN" dirty="0"/>
              <a:t>&amp;</a:t>
            </a:r>
            <a:r>
              <a:rPr lang="zh-CN" altLang="en-US" dirty="0"/>
              <a:t>算力提升，并降低能耗</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apple-system"/>
              </a:rPr>
              <a:t>1992</a:t>
            </a:r>
            <a:r>
              <a:rPr lang="zh-CN" altLang="en-US" dirty="0">
                <a:solidFill>
                  <a:srgbClr val="333333"/>
                </a:solidFill>
                <a:latin typeface="-apple-system"/>
              </a:rPr>
              <a:t>年银河</a:t>
            </a:r>
            <a:r>
              <a:rPr lang="en-US" altLang="zh-CN" dirty="0">
                <a:solidFill>
                  <a:srgbClr val="333333"/>
                </a:solidFill>
                <a:latin typeface="-apple-system"/>
              </a:rPr>
              <a:t>Ⅱ</a:t>
            </a:r>
            <a:r>
              <a:rPr lang="zh-CN" altLang="en-US" dirty="0">
                <a:solidFill>
                  <a:srgbClr val="333333"/>
                </a:solidFill>
                <a:latin typeface="-apple-system"/>
              </a:rPr>
              <a:t>号计算速度突破</a:t>
            </a:r>
            <a:r>
              <a:rPr lang="en-US" altLang="zh-CN" dirty="0">
                <a:solidFill>
                  <a:srgbClr val="333333"/>
                </a:solidFill>
                <a:latin typeface="-apple-system"/>
              </a:rPr>
              <a:t>10</a:t>
            </a:r>
            <a:r>
              <a:rPr lang="zh-CN" altLang="en-US" dirty="0">
                <a:solidFill>
                  <a:srgbClr val="333333"/>
                </a:solidFill>
                <a:latin typeface="-apple-system"/>
              </a:rPr>
              <a:t>亿次、</a:t>
            </a:r>
            <a:r>
              <a:rPr lang="en-US" altLang="zh-CN" dirty="0">
                <a:solidFill>
                  <a:srgbClr val="333333"/>
                </a:solidFill>
                <a:latin typeface="-apple-system"/>
              </a:rPr>
              <a:t>1997</a:t>
            </a:r>
            <a:r>
              <a:rPr lang="zh-CN" altLang="en-US" dirty="0">
                <a:solidFill>
                  <a:srgbClr val="333333"/>
                </a:solidFill>
                <a:latin typeface="-apple-system"/>
              </a:rPr>
              <a:t>年银河</a:t>
            </a:r>
            <a:r>
              <a:rPr lang="en-US" altLang="zh-CN" dirty="0">
                <a:solidFill>
                  <a:srgbClr val="333333"/>
                </a:solidFill>
                <a:latin typeface="-apple-system"/>
              </a:rPr>
              <a:t>Ⅲ</a:t>
            </a:r>
            <a:r>
              <a:rPr lang="zh-CN" altLang="en-US" dirty="0">
                <a:solidFill>
                  <a:srgbClr val="333333"/>
                </a:solidFill>
                <a:latin typeface="-apple-system"/>
              </a:rPr>
              <a:t>号突破</a:t>
            </a:r>
            <a:r>
              <a:rPr lang="en-US" altLang="zh-CN" dirty="0">
                <a:solidFill>
                  <a:srgbClr val="333333"/>
                </a:solidFill>
                <a:latin typeface="-apple-system"/>
              </a:rPr>
              <a:t>130</a:t>
            </a:r>
            <a:r>
              <a:rPr lang="zh-CN" altLang="en-US" dirty="0">
                <a:solidFill>
                  <a:srgbClr val="333333"/>
                </a:solidFill>
                <a:latin typeface="-apple-system"/>
              </a:rPr>
              <a:t>亿次</a:t>
            </a:r>
            <a:endParaRPr lang="en-US" altLang="zh-CN" dirty="0">
              <a:solidFill>
                <a:srgbClr val="333333"/>
              </a:solidFill>
              <a:latin typeface="-apple-system"/>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17</a:t>
            </a:fld>
            <a:endParaRPr lang="zh-CN" altLang="en-US"/>
          </a:p>
        </p:txBody>
      </p:sp>
    </p:spTree>
    <p:extLst>
      <p:ext uri="{BB962C8B-B14F-4D97-AF65-F5344CB8AC3E}">
        <p14:creationId xmlns:p14="http://schemas.microsoft.com/office/powerpoint/2010/main" val="77257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olidFill>
                  <a:srgbClr val="333333"/>
                </a:solidFill>
                <a:latin typeface="-apple-system"/>
              </a:rPr>
              <a:t>1</a:t>
            </a:r>
            <a:r>
              <a:rPr lang="zh-CN" altLang="en-US" dirty="0">
                <a:solidFill>
                  <a:srgbClr val="333333"/>
                </a:solidFill>
                <a:latin typeface="-apple-system"/>
              </a:rPr>
              <a:t>、机房：主哑架构，分时复用</a:t>
            </a:r>
            <a:endParaRPr lang="en-US" altLang="zh-CN" dirty="0">
              <a:solidFill>
                <a:srgbClr val="333333"/>
              </a:solidFill>
              <a:latin typeface="-apple-system"/>
            </a:endParaRPr>
          </a:p>
          <a:p>
            <a:pPr>
              <a:lnSpc>
                <a:spcPct val="150000"/>
              </a:lnSpc>
            </a:pPr>
            <a:r>
              <a:rPr lang="en-US" altLang="zh-CN" dirty="0">
                <a:solidFill>
                  <a:srgbClr val="333333"/>
                </a:solidFill>
                <a:latin typeface="-apple-system"/>
              </a:rPr>
              <a:t>2</a:t>
            </a:r>
            <a:r>
              <a:rPr lang="zh-CN" altLang="en-US" dirty="0">
                <a:solidFill>
                  <a:srgbClr val="333333"/>
                </a:solidFill>
                <a:latin typeface="-apple-system"/>
              </a:rPr>
              <a:t>、互连：算力用网络集合起来，从局域网、城域网，到互联网，</a:t>
            </a:r>
            <a:endParaRPr lang="en-US" altLang="zh-CN" dirty="0">
              <a:solidFill>
                <a:srgbClr val="333333"/>
              </a:solidFill>
              <a:latin typeface="-apple-system"/>
            </a:endParaRPr>
          </a:p>
          <a:p>
            <a:pPr>
              <a:lnSpc>
                <a:spcPct val="150000"/>
              </a:lnSpc>
            </a:pPr>
            <a:r>
              <a:rPr lang="en-US" altLang="zh-CN" dirty="0">
                <a:solidFill>
                  <a:srgbClr val="333333"/>
                </a:solidFill>
                <a:latin typeface="-apple-system"/>
              </a:rPr>
              <a:t>3</a:t>
            </a:r>
            <a:r>
              <a:rPr lang="zh-CN" altLang="en-US" dirty="0">
                <a:solidFill>
                  <a:srgbClr val="333333"/>
                </a:solidFill>
                <a:latin typeface="-apple-system"/>
              </a:rPr>
              <a:t>、</a:t>
            </a:r>
            <a:endParaRPr lang="en-US" altLang="zh-CN" dirty="0">
              <a:solidFill>
                <a:srgbClr val="333333"/>
              </a:solidFill>
              <a:latin typeface="-apple-system"/>
            </a:endParaRPr>
          </a:p>
          <a:p>
            <a:pPr>
              <a:lnSpc>
                <a:spcPct val="150000"/>
              </a:lnSpc>
            </a:pPr>
            <a:endParaRPr lang="en-US" altLang="zh-CN" dirty="0">
              <a:solidFill>
                <a:srgbClr val="333333"/>
              </a:solidFill>
              <a:latin typeface="-apple-system"/>
            </a:endParaRPr>
          </a:p>
          <a:p>
            <a:pPr>
              <a:lnSpc>
                <a:spcPct val="150000"/>
              </a:lnSpc>
            </a:pPr>
            <a:endParaRPr lang="en-US" altLang="zh-CN" dirty="0">
              <a:solidFill>
                <a:srgbClr val="333333"/>
              </a:solidFill>
              <a:latin typeface="-apple-system"/>
            </a:endParaRPr>
          </a:p>
        </p:txBody>
      </p:sp>
      <p:sp>
        <p:nvSpPr>
          <p:cNvPr id="4" name="灯片编号占位符 3"/>
          <p:cNvSpPr>
            <a:spLocks noGrp="1"/>
          </p:cNvSpPr>
          <p:nvPr>
            <p:ph type="sldNum" sz="quarter" idx="5"/>
          </p:nvPr>
        </p:nvSpPr>
        <p:spPr/>
        <p:txBody>
          <a:bodyPr/>
          <a:lstStyle/>
          <a:p>
            <a:fld id="{5F81E48D-7DEE-42BB-9CCD-BCDC47BA74A6}" type="slidenum">
              <a:rPr lang="zh-CN" altLang="en-US" smtClean="0"/>
              <a:t>18</a:t>
            </a:fld>
            <a:endParaRPr lang="zh-CN" altLang="en-US"/>
          </a:p>
        </p:txBody>
      </p:sp>
    </p:spTree>
    <p:extLst>
      <p:ext uri="{BB962C8B-B14F-4D97-AF65-F5344CB8AC3E}">
        <p14:creationId xmlns:p14="http://schemas.microsoft.com/office/powerpoint/2010/main" val="993433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标题刷新：分久必合、合久必分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讲完网络之后，再讲下巨型机的发展受到什么影响？</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1003213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20</a:t>
            </a:fld>
            <a:endParaRPr kumimoji="1" lang="zh-CN" altLang="en-US"/>
          </a:p>
        </p:txBody>
      </p:sp>
    </p:spTree>
    <p:extLst>
      <p:ext uri="{BB962C8B-B14F-4D97-AF65-F5344CB8AC3E}">
        <p14:creationId xmlns:p14="http://schemas.microsoft.com/office/powerpoint/2010/main" val="66199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0705</a:t>
            </a:r>
            <a:r>
              <a:rPr lang="zh-CN" altLang="en-US" dirty="0">
                <a:solidFill>
                  <a:srgbClr val="C00000"/>
                </a:solidFill>
                <a:latin typeface="微软雅黑" panose="020B0503020204020204" pitchFamily="34" charset="-122"/>
                <a:ea typeface="微软雅黑" panose="020B0503020204020204" pitchFamily="34" charset="-122"/>
              </a:rPr>
              <a:t>意见</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rPr>
              <a:t>业务的</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1</a:t>
            </a:r>
            <a:r>
              <a:rPr lang="zh-CN" altLang="en-US" dirty="0">
                <a:solidFill>
                  <a:srgbClr val="C00000"/>
                </a:solidFill>
                <a:latin typeface="微软雅黑" panose="020B0503020204020204" pitchFamily="34" charset="-122"/>
                <a:ea typeface="微软雅黑" panose="020B0503020204020204" pitchFamily="34" charset="-122"/>
              </a:rPr>
              <a:t>、粒度越来越细</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2</a:t>
            </a:r>
            <a:r>
              <a:rPr lang="zh-CN" altLang="en-US" dirty="0">
                <a:solidFill>
                  <a:srgbClr val="C00000"/>
                </a:solidFill>
                <a:latin typeface="微软雅黑" panose="020B0503020204020204" pitchFamily="34" charset="-122"/>
                <a:ea typeface="微软雅黑" panose="020B0503020204020204" pitchFamily="34" charset="-122"/>
              </a:rPr>
              <a:t>、伴随应用的演进，慢慢突出专有服务能力</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3</a:t>
            </a:r>
            <a:r>
              <a:rPr lang="zh-CN" altLang="en-US" dirty="0">
                <a:solidFill>
                  <a:srgbClr val="C00000"/>
                </a:solidFill>
                <a:latin typeface="微软雅黑" panose="020B0503020204020204" pitchFamily="34" charset="-122"/>
                <a:ea typeface="微软雅黑" panose="020B0503020204020204" pitchFamily="34" charset="-122"/>
              </a:rPr>
              <a:t>、互联网、云计算的</a:t>
            </a:r>
            <a:r>
              <a:rPr lang="en-US" altLang="zh-CN" dirty="0" err="1">
                <a:solidFill>
                  <a:srgbClr val="C00000"/>
                </a:solidFill>
                <a:latin typeface="微软雅黑" panose="020B0503020204020204" pitchFamily="34" charset="-122"/>
                <a:ea typeface="微软雅黑" panose="020B0503020204020204" pitchFamily="34" charset="-122"/>
              </a:rPr>
              <a:t>WebService</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rPr>
              <a:t>互联网的兴起本质上是对计算资源的优化与整合</a:t>
            </a:r>
            <a:r>
              <a:rPr lang="zh-CN" altLang="en-US" dirty="0">
                <a:solidFill>
                  <a:srgbClr val="666666"/>
                </a:solidFill>
                <a:latin typeface="微软雅黑" panose="020B0503020204020204" pitchFamily="34" charset="-122"/>
                <a:ea typeface="微软雅黑" panose="020B0503020204020204" pitchFamily="34" charset="-122"/>
              </a:rPr>
              <a:t>。而对人类社会分散计算资源的整合是计算发展本身的内在的要求与趋势。</a:t>
            </a:r>
            <a:r>
              <a:rPr lang="zh-CN" altLang="en-US" dirty="0">
                <a:solidFill>
                  <a:srgbClr val="C00000"/>
                </a:solidFill>
                <a:latin typeface="微软雅黑" panose="020B0503020204020204" pitchFamily="34" charset="-122"/>
                <a:ea typeface="微软雅黑" panose="020B0503020204020204" pitchFamily="34" charset="-122"/>
              </a:rPr>
              <a:t>本阶段计算资源再次集中的过程绝不是对第一阶段的简单复制</a:t>
            </a:r>
            <a:r>
              <a:rPr lang="zh-CN" altLang="en-US" dirty="0">
                <a:solidFill>
                  <a:srgbClr val="666666"/>
                </a:solidFill>
                <a:latin typeface="微软雅黑" panose="020B0503020204020204" pitchFamily="34" charset="-122"/>
                <a:ea typeface="微软雅黑" panose="020B0503020204020204" pitchFamily="34" charset="-122"/>
              </a:rPr>
              <a:t>，有两个典型的特点</a:t>
            </a:r>
            <a:r>
              <a:rPr lang="en-US" altLang="zh-CN" dirty="0">
                <a:solidFill>
                  <a:srgbClr val="666666"/>
                </a:solidFill>
                <a:latin typeface="微软雅黑" panose="020B0503020204020204" pitchFamily="34" charset="-122"/>
                <a:ea typeface="微软雅黑" panose="020B0503020204020204" pitchFamily="34" charset="-122"/>
              </a:rPr>
              <a:t>:</a:t>
            </a:r>
          </a:p>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一是分散的个体计算资源</a:t>
            </a:r>
            <a:r>
              <a:rPr lang="zh-CN" altLang="en-US" dirty="0">
                <a:solidFill>
                  <a:srgbClr val="C00000"/>
                </a:solidFill>
                <a:latin typeface="微软雅黑" panose="020B0503020204020204" pitchFamily="34" charset="-122"/>
                <a:ea typeface="微软雅黑" panose="020B0503020204020204" pitchFamily="34" charset="-122"/>
              </a:rPr>
              <a:t>本身的计算能力急速发展</a:t>
            </a:r>
            <a:r>
              <a:rPr lang="zh-CN" altLang="en-US" dirty="0">
                <a:solidFill>
                  <a:srgbClr val="666666"/>
                </a:solidFill>
                <a:latin typeface="微软雅黑" panose="020B0503020204020204" pitchFamily="34" charset="-122"/>
                <a:ea typeface="微软雅黑" panose="020B0503020204020204" pitchFamily="34" charset="-122"/>
              </a:rPr>
              <a:t>，比如摩尔定律和其后的多核技术就是典型的应用，</a:t>
            </a: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二是</a:t>
            </a:r>
            <a:r>
              <a:rPr lang="zh-CN" altLang="en-US" dirty="0">
                <a:solidFill>
                  <a:srgbClr val="C00000"/>
                </a:solidFill>
                <a:latin typeface="微软雅黑" panose="020B0503020204020204" pitchFamily="34" charset="-122"/>
                <a:ea typeface="微软雅黑" panose="020B0503020204020204" pitchFamily="34" charset="-122"/>
              </a:rPr>
              <a:t>个体计算资源被互联网整合</a:t>
            </a:r>
            <a:r>
              <a:rPr lang="zh-CN" altLang="en-US" dirty="0">
                <a:solidFill>
                  <a:srgbClr val="666666"/>
                </a:solidFill>
                <a:latin typeface="微软雅黑" panose="020B0503020204020204" pitchFamily="34" charset="-122"/>
                <a:ea typeface="微软雅黑" panose="020B0503020204020204" pitchFamily="34" charset="-122"/>
              </a:rPr>
              <a:t>。而这种整合现在也成了一个关键环节，因此也会不断的演进</a:t>
            </a: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顺着上述两条思路我们看现今的热点</a:t>
            </a:r>
            <a:r>
              <a:rPr lang="en-US" altLang="zh-CN" dirty="0">
                <a:solidFill>
                  <a:srgbClr val="666666"/>
                </a:solidFill>
                <a:latin typeface="微软雅黑" panose="020B0503020204020204" pitchFamily="34" charset="-122"/>
                <a:ea typeface="微软雅黑" panose="020B0503020204020204" pitchFamily="34" charset="-122"/>
              </a:rPr>
              <a:t>:INTEL</a:t>
            </a:r>
            <a:r>
              <a:rPr lang="zh-CN" altLang="en-US" dirty="0">
                <a:solidFill>
                  <a:srgbClr val="666666"/>
                </a:solidFill>
                <a:latin typeface="微软雅黑" panose="020B0503020204020204" pitchFamily="34" charset="-122"/>
                <a:ea typeface="微软雅黑" panose="020B0503020204020204" pitchFamily="34" charset="-122"/>
              </a:rPr>
              <a:t>和</a:t>
            </a:r>
            <a:r>
              <a:rPr lang="en-US" altLang="zh-CN" dirty="0">
                <a:solidFill>
                  <a:srgbClr val="666666"/>
                </a:solidFill>
                <a:latin typeface="微软雅黑" panose="020B0503020204020204" pitchFamily="34" charset="-122"/>
                <a:ea typeface="微软雅黑" panose="020B0503020204020204" pitchFamily="34" charset="-122"/>
              </a:rPr>
              <a:t>AMD</a:t>
            </a:r>
            <a:r>
              <a:rPr lang="zh-CN" altLang="en-US" dirty="0">
                <a:solidFill>
                  <a:srgbClr val="666666"/>
                </a:solidFill>
                <a:latin typeface="微软雅黑" panose="020B0503020204020204" pitchFamily="34" charset="-122"/>
                <a:ea typeface="微软雅黑" panose="020B0503020204020204" pitchFamily="34" charset="-122"/>
              </a:rPr>
              <a:t>的白热化竞争，刀片服务器，互联网宽带，</a:t>
            </a:r>
            <a:r>
              <a:rPr lang="en-US" altLang="zh-CN" dirty="0">
                <a:solidFill>
                  <a:srgbClr val="666666"/>
                </a:solidFill>
                <a:latin typeface="微软雅黑" panose="020B0503020204020204" pitchFamily="34" charset="-122"/>
                <a:ea typeface="微软雅黑" panose="020B0503020204020204" pitchFamily="34" charset="-122"/>
              </a:rPr>
              <a:t>IPV6,</a:t>
            </a:r>
            <a:r>
              <a:rPr lang="zh-CN" altLang="en-US" dirty="0">
                <a:solidFill>
                  <a:srgbClr val="666666"/>
                </a:solidFill>
                <a:latin typeface="微软雅黑" panose="020B0503020204020204" pitchFamily="34" charset="-122"/>
                <a:ea typeface="微软雅黑" panose="020B0503020204020204" pitchFamily="34" charset="-122"/>
              </a:rPr>
              <a:t>虚拟化，云计算等等均在上述思路覆盖之中</a:t>
            </a: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r>
              <a:rPr lang="zh-CN" altLang="en-US" dirty="0"/>
              <a:t>数据机房在这个阶段呈现出了一种新的形态</a:t>
            </a:r>
            <a:r>
              <a:rPr lang="en-US" altLang="zh-CN" dirty="0"/>
              <a:t>:</a:t>
            </a:r>
            <a:r>
              <a:rPr lang="zh-CN" altLang="en-US" b="1" dirty="0">
                <a:solidFill>
                  <a:srgbClr val="FF0000"/>
                </a:solidFill>
              </a:rPr>
              <a:t>数据中心</a:t>
            </a:r>
            <a:r>
              <a:rPr lang="zh-CN" altLang="en-US" dirty="0"/>
              <a:t>。数据中心通过实现统一的数据定义与命名规范集中的数据环境，从而达到数据共享与利用的目标。数据中心按规模划分为部门级数据中心、企业级数据中心、互联网数据中心以及主机托管数据中心等。一个典型的数据中心常常跨多个供应商和多个产品的组件，包括</a:t>
            </a:r>
            <a:r>
              <a:rPr lang="en-US" altLang="zh-CN" dirty="0"/>
              <a:t>:</a:t>
            </a:r>
            <a:r>
              <a:rPr lang="zh-CN" altLang="en-US" dirty="0"/>
              <a:t>主机设备、数据备份设备、数据存储设备、高可用系统、数据安全系统、数据库系统、基础设施平台等等。这些组件需要放在一起，确保它们能作为一个整体运行</a:t>
            </a:r>
          </a:p>
          <a:p>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endParaRPr lang="zh-CN" altLang="en-US" dirty="0"/>
          </a:p>
          <a:p>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r>
              <a:rPr lang="zh-CN" altLang="en-US" dirty="0">
                <a:solidFill>
                  <a:srgbClr val="666666"/>
                </a:solidFill>
                <a:latin typeface="微软雅黑" panose="020B0503020204020204" pitchFamily="34" charset="-122"/>
                <a:ea typeface="微软雅黑" panose="020B0503020204020204" pitchFamily="34" charset="-122"/>
              </a:rPr>
              <a:t>在这个时代期间，计算机产业从面向科研军用、大型企事业单位，</a:t>
            </a:r>
            <a:r>
              <a:rPr lang="zh-CN" altLang="en-US" dirty="0">
                <a:solidFill>
                  <a:srgbClr val="C00000"/>
                </a:solidFill>
                <a:latin typeface="微软雅黑" panose="020B0503020204020204" pitchFamily="34" charset="-122"/>
                <a:ea typeface="微软雅黑" panose="020B0503020204020204" pitchFamily="34" charset="-122"/>
              </a:rPr>
              <a:t>快速走向普通商业单位和千家万户</a:t>
            </a:r>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666666"/>
                </a:solidFill>
                <a:latin typeface="微软雅黑" panose="020B0503020204020204" pitchFamily="34" charset="-122"/>
              </a:rPr>
              <a:t>1971</a:t>
            </a:r>
            <a:r>
              <a:rPr lang="zh-CN" altLang="en-US" dirty="0">
                <a:solidFill>
                  <a:srgbClr val="666666"/>
                </a:solidFill>
                <a:latin typeface="微软雅黑" panose="020B0503020204020204" pitchFamily="34" charset="-122"/>
              </a:rPr>
              <a:t>年末，世界上第一台微型计算机在美国旧金山南部的硅谷应运而生，它开创了微型计算机的新时代</a:t>
            </a:r>
            <a:endParaRPr lang="en-US" altLang="zh-CN" dirty="0">
              <a:solidFill>
                <a:srgbClr val="666666"/>
              </a:solidFill>
              <a:latin typeface="微软雅黑" panose="020B0503020204020204" pitchFamily="34" charset="-122"/>
            </a:endParaRPr>
          </a:p>
          <a:p>
            <a:endParaRPr lang="en-US" altLang="zh-CN" dirty="0">
              <a:solidFill>
                <a:srgbClr val="666666"/>
              </a:solidFill>
              <a:latin typeface="微软雅黑" panose="020B0503020204020204" pitchFamily="34" charset="-122"/>
            </a:endParaRPr>
          </a:p>
          <a:p>
            <a:r>
              <a:rPr lang="zh-CN" altLang="en-US" dirty="0">
                <a:solidFill>
                  <a:srgbClr val="666666"/>
                </a:solidFill>
                <a:latin typeface="微软雅黑" panose="020B0503020204020204" pitchFamily="34" charset="-122"/>
              </a:rPr>
              <a:t>因此，数据机房的形态也就必然是小型，中型，大型机房并存的态势，特别是中小型机房得到了爆炸式的发展</a:t>
            </a:r>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r>
              <a:rPr lang="en-US" altLang="zh-CN" dirty="0">
                <a:solidFill>
                  <a:srgbClr val="666666"/>
                </a:solidFill>
                <a:latin typeface="微软雅黑" panose="020B0503020204020204" pitchFamily="34" charset="-122"/>
                <a:ea typeface="微软雅黑" panose="020B0503020204020204" pitchFamily="34" charset="-122"/>
              </a:rPr>
              <a:t>1</a:t>
            </a:r>
            <a:r>
              <a:rPr lang="zh-CN" altLang="en-US" dirty="0">
                <a:solidFill>
                  <a:srgbClr val="666666"/>
                </a:solidFill>
                <a:latin typeface="微软雅黑" panose="020B0503020204020204" pitchFamily="34" charset="-122"/>
                <a:ea typeface="微软雅黑" panose="020B0503020204020204" pitchFamily="34" charset="-122"/>
              </a:rPr>
              <a:t>、一方面，</a:t>
            </a:r>
            <a:r>
              <a:rPr lang="zh-CN" altLang="en-US" dirty="0">
                <a:solidFill>
                  <a:srgbClr val="C00000"/>
                </a:solidFill>
                <a:latin typeface="微软雅黑" panose="020B0503020204020204" pitchFamily="34" charset="-122"/>
                <a:ea typeface="微软雅黑" panose="020B0503020204020204" pitchFamily="34" charset="-122"/>
              </a:rPr>
              <a:t>超算造价昂贵</a:t>
            </a:r>
            <a:r>
              <a:rPr lang="zh-CN" altLang="en-US" dirty="0">
                <a:solidFill>
                  <a:srgbClr val="666666"/>
                </a:solidFill>
                <a:latin typeface="微软雅黑" panose="020B0503020204020204" pitchFamily="34" charset="-122"/>
                <a:ea typeface="微软雅黑" panose="020B0503020204020204" pitchFamily="34" charset="-122"/>
              </a:rPr>
              <a:t>（如</a:t>
            </a:r>
            <a:r>
              <a:rPr lang="en-US" altLang="zh-CN" dirty="0">
                <a:solidFill>
                  <a:srgbClr val="666666"/>
                </a:solidFill>
                <a:latin typeface="微软雅黑" panose="020B0503020204020204" pitchFamily="34" charset="-122"/>
                <a:ea typeface="微软雅黑" panose="020B0503020204020204" pitchFamily="34" charset="-122"/>
              </a:rPr>
              <a:t>2013</a:t>
            </a:r>
            <a:r>
              <a:rPr lang="zh-CN" altLang="en-US" dirty="0">
                <a:solidFill>
                  <a:srgbClr val="666666"/>
                </a:solidFill>
                <a:latin typeface="微软雅黑" panose="020B0503020204020204" pitchFamily="34" charset="-122"/>
                <a:ea typeface="微软雅黑" panose="020B0503020204020204" pitchFamily="34" charset="-122"/>
              </a:rPr>
              <a:t>年推出的</a:t>
            </a:r>
            <a:r>
              <a:rPr lang="zh-CN" altLang="en-US" dirty="0">
                <a:solidFill>
                  <a:srgbClr val="C00000"/>
                </a:solidFill>
                <a:latin typeface="微软雅黑" panose="020B0503020204020204" pitchFamily="34" charset="-122"/>
                <a:ea typeface="微软雅黑" panose="020B0503020204020204" pitchFamily="34" charset="-122"/>
              </a:rPr>
              <a:t>天河二号造价一亿</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666666"/>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其集成度高、密集计算能力强</a:t>
            </a:r>
            <a:r>
              <a:rPr lang="zh-CN" altLang="en-US" dirty="0">
                <a:solidFill>
                  <a:srgbClr val="666666"/>
                </a:solidFill>
                <a:latin typeface="微软雅黑" panose="020B0503020204020204" pitchFamily="34" charset="-122"/>
                <a:ea typeface="微软雅黑" panose="020B0503020204020204" pitchFamily="34" charset="-122"/>
              </a:rPr>
              <a:t>，更适合于重算力场景。超算可提供的算力相对全世界不断增长的总计算需求而言，</a:t>
            </a:r>
            <a:r>
              <a:rPr lang="zh-CN" altLang="en-US" dirty="0">
                <a:solidFill>
                  <a:srgbClr val="C00000"/>
                </a:solidFill>
                <a:latin typeface="微软雅黑" panose="020B0503020204020204" pitchFamily="34" charset="-122"/>
                <a:ea typeface="微软雅黑" panose="020B0503020204020204" pitchFamily="34" charset="-122"/>
              </a:rPr>
              <a:t>只能满足较少甚至极少的需求（其发展方向是密集化</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“大好强”：不断冲高、更有爆发力、更高峰值 的算力极限）</a:t>
            </a:r>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r>
              <a:rPr lang="en-US" altLang="zh-CN" dirty="0">
                <a:solidFill>
                  <a:srgbClr val="666666"/>
                </a:solidFill>
                <a:latin typeface="微软雅黑" panose="020B0503020204020204" pitchFamily="34" charset="-122"/>
                <a:ea typeface="微软雅黑" panose="020B0503020204020204" pitchFamily="34" charset="-122"/>
              </a:rPr>
              <a:t>2</a:t>
            </a:r>
            <a:r>
              <a:rPr lang="zh-CN" altLang="en-US" dirty="0">
                <a:solidFill>
                  <a:srgbClr val="666666"/>
                </a:solidFill>
                <a:latin typeface="微软雅黑" panose="020B0503020204020204" pitchFamily="34" charset="-122"/>
                <a:ea typeface="微软雅黑" panose="020B0503020204020204" pitchFamily="34" charset="-122"/>
              </a:rPr>
              <a:t>、另一方面，伴随着小型机和</a:t>
            </a:r>
            <a:r>
              <a:rPr lang="en-US" altLang="zh-CN" dirty="0">
                <a:solidFill>
                  <a:srgbClr val="666666"/>
                </a:solidFill>
                <a:latin typeface="微软雅黑" panose="020B0503020204020204" pitchFamily="34" charset="-122"/>
                <a:ea typeface="微软雅黑" panose="020B0503020204020204" pitchFamily="34" charset="-122"/>
              </a:rPr>
              <a:t>PC</a:t>
            </a:r>
            <a:r>
              <a:rPr lang="zh-CN" altLang="en-US" dirty="0">
                <a:solidFill>
                  <a:srgbClr val="666666"/>
                </a:solidFill>
                <a:latin typeface="微软雅黑" panose="020B0503020204020204" pitchFamily="34" charset="-122"/>
                <a:ea typeface="微软雅黑" panose="020B0503020204020204" pitchFamily="34" charset="-122"/>
              </a:rPr>
              <a:t>作为计算终端</a:t>
            </a:r>
            <a:r>
              <a:rPr lang="zh-CN" altLang="en-US" dirty="0">
                <a:solidFill>
                  <a:srgbClr val="C00000"/>
                </a:solidFill>
                <a:latin typeface="微软雅黑" panose="020B0503020204020204" pitchFamily="34" charset="-122"/>
                <a:ea typeface="微软雅黑" panose="020B0503020204020204" pitchFamily="34" charset="-122"/>
              </a:rPr>
              <a:t>走入普通商业公司和千家万户</a:t>
            </a:r>
            <a:r>
              <a:rPr lang="zh-CN" altLang="en-US" dirty="0">
                <a:solidFill>
                  <a:srgbClr val="666666"/>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激发了全世界计算需求爆发式增长（其发展方向是分散化</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“小快灵”，正如微软</a:t>
            </a:r>
            <a:r>
              <a:rPr lang="en-US" altLang="zh-CN" dirty="0">
                <a:solidFill>
                  <a:srgbClr val="C00000"/>
                </a:solidFill>
                <a:latin typeface="微软雅黑" panose="020B0503020204020204" pitchFamily="34" charset="-122"/>
                <a:ea typeface="微软雅黑" panose="020B0503020204020204" pitchFamily="34" charset="-122"/>
              </a:rPr>
              <a:t>PC</a:t>
            </a:r>
            <a:r>
              <a:rPr lang="zh-CN" altLang="en-US" dirty="0">
                <a:solidFill>
                  <a:srgbClr val="C00000"/>
                </a:solidFill>
                <a:latin typeface="微软雅黑" panose="020B0503020204020204" pitchFamily="34" charset="-122"/>
                <a:ea typeface="微软雅黑" panose="020B0503020204020204" pitchFamily="34" charset="-122"/>
              </a:rPr>
              <a:t>时代伟大愿景期望的那样：“让每个家庭、每张办公桌都有一台电脑”）</a:t>
            </a:r>
            <a:endParaRPr lang="en-US" altLang="zh-CN"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21</a:t>
            </a:fld>
            <a:endParaRPr lang="zh-CN" altLang="en-US"/>
          </a:p>
        </p:txBody>
      </p:sp>
    </p:spTree>
    <p:extLst>
      <p:ext uri="{BB962C8B-B14F-4D97-AF65-F5344CB8AC3E}">
        <p14:creationId xmlns:p14="http://schemas.microsoft.com/office/powerpoint/2010/main" val="345831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大型机的特点：</a:t>
            </a:r>
            <a:r>
              <a:rPr lang="en-US" altLang="zh-CN" dirty="0"/>
              <a:t>IBM System Z</a:t>
            </a:r>
            <a:r>
              <a:rPr lang="zh-CN" altLang="en-US" dirty="0"/>
              <a:t>、</a:t>
            </a:r>
            <a:r>
              <a:rPr lang="en-US" altLang="zh-CN" dirty="0"/>
              <a:t>Cray</a:t>
            </a:r>
          </a:p>
          <a:p>
            <a:r>
              <a:rPr lang="zh-CN" altLang="en-US" dirty="0"/>
              <a:t>单机、多</a:t>
            </a:r>
            <a:r>
              <a:rPr lang="en-US" altLang="zh-CN" dirty="0"/>
              <a:t>CPU</a:t>
            </a:r>
            <a:r>
              <a:rPr lang="zh-CN" altLang="en-US" dirty="0"/>
              <a:t>、很多内存和存储、一个单一的</a:t>
            </a:r>
            <a:r>
              <a:rPr lang="en-US" altLang="zh-CN" dirty="0"/>
              <a:t>OS</a:t>
            </a:r>
          </a:p>
          <a:p>
            <a:r>
              <a:rPr lang="zh-CN" altLang="en-US" dirty="0"/>
              <a:t>问题：单机紧密架构，</a:t>
            </a:r>
            <a:r>
              <a:rPr lang="en-US" altLang="zh-CN" dirty="0"/>
              <a:t>CPU</a:t>
            </a:r>
            <a:r>
              <a:rPr lang="zh-CN" altLang="en-US" dirty="0"/>
              <a:t>无法继续增多</a:t>
            </a:r>
            <a:endParaRPr lang="en-US" altLang="zh-CN" dirty="0"/>
          </a:p>
          <a:p>
            <a:endParaRPr lang="en-US" altLang="zh-CN" dirty="0"/>
          </a:p>
          <a:p>
            <a:endParaRPr lang="en-US" altLang="zh-CN" dirty="0"/>
          </a:p>
          <a:p>
            <a:r>
              <a:rPr lang="zh-CN" altLang="en-US" dirty="0"/>
              <a:t>集群架构：</a:t>
            </a:r>
            <a:endParaRPr lang="en-US" altLang="zh-CN" dirty="0"/>
          </a:p>
          <a:p>
            <a:r>
              <a:rPr lang="zh-CN" altLang="en-US" dirty="0"/>
              <a:t>多个独立节点、通过高速网络内部互连，每节点一个</a:t>
            </a:r>
            <a:r>
              <a:rPr lang="en-US" altLang="zh-CN" dirty="0"/>
              <a:t>OS</a:t>
            </a:r>
            <a:r>
              <a:rPr lang="zh-CN" altLang="en-US" dirty="0"/>
              <a:t>，但从外部访问是一台超算，内部处理分工完成</a:t>
            </a:r>
            <a:endParaRPr lang="en-US" altLang="zh-CN" dirty="0"/>
          </a:p>
          <a:p>
            <a:r>
              <a:rPr lang="zh-CN" altLang="en-US" dirty="0"/>
              <a:t>优势：网络能力演进，促使规模可以扩展到非常大</a:t>
            </a:r>
            <a:endParaRPr lang="en-US" altLang="zh-CN" dirty="0"/>
          </a:p>
          <a:p>
            <a:r>
              <a:rPr lang="zh-CN" altLang="en-US" dirty="0"/>
              <a:t>深超</a:t>
            </a:r>
            <a:r>
              <a:rPr lang="en-US" altLang="zh-CN" dirty="0"/>
              <a:t>2W</a:t>
            </a:r>
            <a:r>
              <a:rPr lang="zh-CN" altLang="en-US" dirty="0"/>
              <a:t>台服务器，</a:t>
            </a:r>
            <a:r>
              <a:rPr lang="en-US" altLang="zh-CN" dirty="0"/>
              <a:t>10E</a:t>
            </a:r>
            <a:r>
              <a:rPr lang="zh-CN" altLang="en-US" dirty="0"/>
              <a:t>级机超过</a:t>
            </a:r>
            <a:r>
              <a:rPr lang="en-US" altLang="zh-CN" dirty="0"/>
              <a:t>10W</a:t>
            </a:r>
            <a:r>
              <a:rPr lang="zh-CN" altLang="en-US" dirty="0"/>
              <a:t>台</a:t>
            </a:r>
          </a:p>
        </p:txBody>
      </p:sp>
      <p:sp>
        <p:nvSpPr>
          <p:cNvPr id="4" name="灯片编号占位符 3"/>
          <p:cNvSpPr>
            <a:spLocks noGrp="1"/>
          </p:cNvSpPr>
          <p:nvPr>
            <p:ph type="sldNum" sz="quarter" idx="5"/>
          </p:nvPr>
        </p:nvSpPr>
        <p:spPr/>
        <p:txBody>
          <a:bodyPr/>
          <a:lstStyle/>
          <a:p>
            <a:fld id="{5F81E48D-7DEE-42BB-9CCD-BCDC47BA74A6}" type="slidenum">
              <a:rPr lang="zh-CN" altLang="en-US" smtClean="0"/>
              <a:t>22</a:t>
            </a:fld>
            <a:endParaRPr lang="zh-CN" altLang="en-US"/>
          </a:p>
        </p:txBody>
      </p:sp>
    </p:spTree>
    <p:extLst>
      <p:ext uri="{BB962C8B-B14F-4D97-AF65-F5344CB8AC3E}">
        <p14:creationId xmlns:p14="http://schemas.microsoft.com/office/powerpoint/2010/main" val="2571556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添加上 中国电信、中国移动</a:t>
            </a:r>
          </a:p>
        </p:txBody>
      </p:sp>
      <p:sp>
        <p:nvSpPr>
          <p:cNvPr id="4" name="灯片编号占位符 3"/>
          <p:cNvSpPr>
            <a:spLocks noGrp="1"/>
          </p:cNvSpPr>
          <p:nvPr>
            <p:ph type="sldNum" sz="quarter" idx="5"/>
          </p:nvPr>
        </p:nvSpPr>
        <p:spPr/>
        <p:txBody>
          <a:bodyPr/>
          <a:lstStyle/>
          <a:p>
            <a:fld id="{5F81E48D-7DEE-42BB-9CCD-BCDC47BA74A6}" type="slidenum">
              <a:rPr lang="zh-CN" altLang="en-US" smtClean="0"/>
              <a:t>23</a:t>
            </a:fld>
            <a:endParaRPr lang="zh-CN" altLang="en-US"/>
          </a:p>
        </p:txBody>
      </p:sp>
    </p:spTree>
    <p:extLst>
      <p:ext uri="{BB962C8B-B14F-4D97-AF65-F5344CB8AC3E}">
        <p14:creationId xmlns:p14="http://schemas.microsoft.com/office/powerpoint/2010/main" val="727227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主机</a:t>
            </a:r>
            <a:r>
              <a:rPr lang="en-US" altLang="zh-CN" dirty="0"/>
              <a:t>+</a:t>
            </a:r>
            <a:r>
              <a:rPr lang="zh-CN" altLang="en-US" dirty="0"/>
              <a:t>网站</a:t>
            </a:r>
            <a:r>
              <a:rPr lang="en-US" altLang="zh-CN" dirty="0"/>
              <a:t>/</a:t>
            </a:r>
            <a:r>
              <a:rPr lang="zh-CN" altLang="en-US" dirty="0"/>
              <a:t>网盘</a:t>
            </a:r>
            <a:endParaRPr lang="en-US" altLang="zh-CN" dirty="0"/>
          </a:p>
          <a:p>
            <a:endParaRPr lang="en-US" altLang="zh-CN" dirty="0"/>
          </a:p>
          <a:p>
            <a:endParaRPr lang="en-US" altLang="zh-CN" dirty="0"/>
          </a:p>
          <a:p>
            <a:r>
              <a:rPr lang="en-US" altLang="zh-CN" dirty="0"/>
              <a:t>0705</a:t>
            </a:r>
            <a:r>
              <a:rPr lang="zh-CN" altLang="en-US" dirty="0"/>
              <a:t>意见：</a:t>
            </a:r>
            <a:r>
              <a:rPr lang="en-US" altLang="zh-CN" dirty="0"/>
              <a:t>Web</a:t>
            </a:r>
            <a:r>
              <a:rPr lang="zh-CN" altLang="en-US" dirty="0"/>
              <a:t>网站托管，瀛海威等</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1E48D-7DEE-42BB-9CCD-BCDC47BA74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2197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0705</a:t>
            </a:r>
            <a:r>
              <a:rPr lang="zh-CN" altLang="en-US" dirty="0"/>
              <a:t>意见：</a:t>
            </a:r>
            <a:endParaRPr lang="en-US" altLang="zh-CN" dirty="0"/>
          </a:p>
          <a:p>
            <a:r>
              <a:rPr lang="en-US" altLang="zh-CN" dirty="0"/>
              <a:t>1</a:t>
            </a:r>
            <a:r>
              <a:rPr lang="zh-CN" altLang="en-US" dirty="0"/>
              <a:t>、驱动力：各种互联网应用爆发（包括移动互联网）</a:t>
            </a:r>
            <a:endParaRPr lang="en-US" altLang="zh-CN" dirty="0"/>
          </a:p>
          <a:p>
            <a:r>
              <a:rPr lang="en-US" altLang="zh-CN" dirty="0"/>
              <a:t>2</a:t>
            </a:r>
            <a:r>
              <a:rPr lang="zh-CN" altLang="en-US" dirty="0"/>
              <a:t>、两条线：缺了超算发展的部分，这个阶段大型机的那条线发展的脉络是什么？</a:t>
            </a:r>
            <a:endParaRPr lang="en-US" altLang="zh-CN" dirty="0"/>
          </a:p>
          <a:p>
            <a:r>
              <a:rPr lang="zh-CN" altLang="en-US" dirty="0"/>
              <a:t>科学计算的暗线补充进来，算力爆发</a:t>
            </a:r>
            <a:r>
              <a:rPr lang="en-US" altLang="zh-CN" dirty="0"/>
              <a:t>10</a:t>
            </a:r>
            <a:r>
              <a:rPr lang="zh-CN" altLang="en-US" dirty="0"/>
              <a:t>年千倍</a:t>
            </a:r>
            <a:endParaRPr lang="en-US" altLang="zh-CN" dirty="0"/>
          </a:p>
          <a:p>
            <a:endParaRPr lang="en-US" altLang="zh-CN" dirty="0"/>
          </a:p>
          <a:p>
            <a:r>
              <a:rPr lang="zh-CN" altLang="en-US" dirty="0"/>
              <a:t>根本问题：计算和云是啥关系？</a:t>
            </a:r>
            <a:endParaRPr lang="en-US" altLang="zh-CN" dirty="0"/>
          </a:p>
          <a:p>
            <a:r>
              <a:rPr lang="en-US" altLang="zh-CN" dirty="0"/>
              <a:t>1</a:t>
            </a:r>
            <a:r>
              <a:rPr lang="zh-CN" altLang="en-US" dirty="0"/>
              <a:t>、性能功耗上，集中计算要强很多</a:t>
            </a:r>
            <a:endParaRPr lang="en-US" altLang="zh-CN" dirty="0"/>
          </a:p>
          <a:p>
            <a:r>
              <a:rPr lang="en-US" altLang="zh-CN" dirty="0"/>
              <a:t>2</a:t>
            </a:r>
            <a:r>
              <a:rPr lang="zh-CN" altLang="en-US" dirty="0"/>
              <a:t>、云计算偏应用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25</a:t>
            </a:fld>
            <a:endParaRPr lang="zh-CN" altLang="en-US"/>
          </a:p>
        </p:txBody>
      </p:sp>
    </p:spTree>
    <p:extLst>
      <p:ext uri="{BB962C8B-B14F-4D97-AF65-F5344CB8AC3E}">
        <p14:creationId xmlns:p14="http://schemas.microsoft.com/office/powerpoint/2010/main" val="1655900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1E48D-7DEE-42BB-9CCD-BCDC47BA74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79441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数据中心的概念是从业务出发，强调的是数据的汇集和处理以及利用，管理运维的比重更大。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机房，更多的关注是基础设施的建设，包括承重、空调、消防等等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1970s-2005</a:t>
            </a:r>
            <a:r>
              <a:rPr lang="zh-CN" altLang="en-US" sz="1200" b="1" i="0" kern="1200" dirty="0">
                <a:solidFill>
                  <a:schemeClr val="tx1"/>
                </a:solidFill>
                <a:effectLst/>
                <a:latin typeface="+mn-lt"/>
                <a:ea typeface="+mn-ea"/>
                <a:cs typeface="+mn-cs"/>
              </a:rPr>
              <a:t>：局域网、互联网的数据传输等网络连接技术的出现推升数据管理需求站上新台阶</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428169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solidFill>
                  <a:srgbClr val="333333"/>
                </a:solidFill>
                <a:latin typeface="-apple-system"/>
              </a:rPr>
              <a:t>输入</a:t>
            </a:r>
            <a:r>
              <a:rPr lang="en-US" altLang="zh-CN" dirty="0">
                <a:solidFill>
                  <a:srgbClr val="333333"/>
                </a:solidFill>
                <a:latin typeface="-apple-system"/>
              </a:rPr>
              <a:t>/</a:t>
            </a:r>
            <a:r>
              <a:rPr lang="zh-CN" altLang="en-US" dirty="0">
                <a:solidFill>
                  <a:srgbClr val="333333"/>
                </a:solidFill>
                <a:latin typeface="-apple-system"/>
              </a:rPr>
              <a:t>输出方式的演变</a:t>
            </a:r>
            <a:endParaRPr lang="en-US" altLang="zh-CN" dirty="0">
              <a:solidFill>
                <a:srgbClr val="333333"/>
              </a:solidFill>
              <a:latin typeface="-apple-system"/>
            </a:endParaRPr>
          </a:p>
        </p:txBody>
      </p:sp>
      <p:sp>
        <p:nvSpPr>
          <p:cNvPr id="4" name="灯片编号占位符 3"/>
          <p:cNvSpPr>
            <a:spLocks noGrp="1"/>
          </p:cNvSpPr>
          <p:nvPr>
            <p:ph type="sldNum" sz="quarter" idx="5"/>
          </p:nvPr>
        </p:nvSpPr>
        <p:spPr/>
        <p:txBody>
          <a:bodyPr/>
          <a:lstStyle/>
          <a:p>
            <a:fld id="{5F81E48D-7DEE-42BB-9CCD-BCDC47BA74A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46256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31</a:t>
            </a:fld>
            <a:endParaRPr kumimoji="1" lang="zh-CN" altLang="en-US"/>
          </a:p>
        </p:txBody>
      </p:sp>
    </p:spTree>
    <p:extLst>
      <p:ext uri="{BB962C8B-B14F-4D97-AF65-F5344CB8AC3E}">
        <p14:creationId xmlns:p14="http://schemas.microsoft.com/office/powerpoint/2010/main" val="2024956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F81E48D-7DEE-42BB-9CCD-BCDC47BA74A6}" type="slidenum">
              <a:rPr lang="zh-CN" altLang="en-US">
                <a:solidFill>
                  <a:prstClr val="black"/>
                </a:solidFill>
              </a:rPr>
              <a:pPr>
                <a:defRPr/>
              </a:pPr>
              <a:t>33</a:t>
            </a:fld>
            <a:endParaRPr lang="zh-CN" altLang="en-US">
              <a:solidFill>
                <a:prstClr val="black"/>
              </a:solidFill>
            </a:endParaRPr>
          </a:p>
        </p:txBody>
      </p:sp>
    </p:spTree>
    <p:extLst>
      <p:ext uri="{BB962C8B-B14F-4D97-AF65-F5344CB8AC3E}">
        <p14:creationId xmlns:p14="http://schemas.microsoft.com/office/powerpoint/2010/main" val="3281289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srgbClr val="000000"/>
                </a:solidFill>
              </a:rPr>
              <a:pPr/>
              <a:t>35</a:t>
            </a:fld>
            <a:endParaRPr lang="en-US">
              <a:solidFill>
                <a:srgbClr val="000000"/>
              </a:solidFill>
            </a:endParaRPr>
          </a:p>
        </p:txBody>
      </p:sp>
    </p:spTree>
    <p:extLst>
      <p:ext uri="{BB962C8B-B14F-4D97-AF65-F5344CB8AC3E}">
        <p14:creationId xmlns:p14="http://schemas.microsoft.com/office/powerpoint/2010/main" val="39849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计算产业需求驱动，两条主线：一个是算力摸高的主赛道、一个是算力泛在化、小型化的枝开叶散的分赛道</a:t>
            </a:r>
            <a:endParaRPr lang="en-US" altLang="zh-CN" dirty="0"/>
          </a:p>
          <a:p>
            <a:endParaRPr lang="en-US" altLang="zh-CN" dirty="0"/>
          </a:p>
          <a:p>
            <a:r>
              <a:rPr lang="zh-CN" altLang="en-US" dirty="0"/>
              <a:t>人类社会演进的两个根本驱动力：能源、信息</a:t>
            </a:r>
            <a:endParaRPr lang="en-US" altLang="zh-CN" dirty="0"/>
          </a:p>
          <a:p>
            <a:endParaRPr lang="en-US" altLang="zh-CN" dirty="0"/>
          </a:p>
          <a:p>
            <a:r>
              <a:rPr lang="zh-CN" altLang="en-US" dirty="0"/>
              <a:t>科技是推动计算产业发展的最强动力</a:t>
            </a:r>
            <a:endParaRPr lang="en-US" altLang="zh-CN" dirty="0"/>
          </a:p>
          <a:p>
            <a:r>
              <a:rPr lang="zh-CN" altLang="en-US" dirty="0"/>
              <a:t>计算需求多样化，是不变的趋势：国防科研</a:t>
            </a:r>
            <a:r>
              <a:rPr lang="en-US" altLang="zh-CN" dirty="0">
                <a:sym typeface="Wingdings" panose="05000000000000000000" pitchFamily="2" charset="2"/>
              </a:rPr>
              <a:t></a:t>
            </a:r>
            <a:r>
              <a:rPr lang="zh-CN" altLang="en-US" dirty="0">
                <a:sym typeface="Wingdings" panose="05000000000000000000" pitchFamily="2" charset="2"/>
              </a:rPr>
              <a:t>商业计算</a:t>
            </a:r>
            <a:r>
              <a:rPr lang="en-US" altLang="zh-CN" dirty="0">
                <a:sym typeface="Wingdings" panose="05000000000000000000" pitchFamily="2" charset="2"/>
              </a:rPr>
              <a:t>+</a:t>
            </a:r>
            <a:r>
              <a:rPr lang="zh-CN" altLang="en-US" dirty="0">
                <a:sym typeface="Wingdings" panose="05000000000000000000" pitchFamily="2" charset="2"/>
              </a:rPr>
              <a:t>个人</a:t>
            </a:r>
            <a:r>
              <a:rPr lang="en-US" altLang="zh-CN" dirty="0">
                <a:sym typeface="Wingdings" panose="05000000000000000000" pitchFamily="2" charset="2"/>
              </a:rPr>
              <a:t>PC</a:t>
            </a:r>
            <a:r>
              <a:rPr lang="zh-CN" altLang="en-US" dirty="0">
                <a:sym typeface="Wingdings" panose="05000000000000000000" pitchFamily="2" charset="2"/>
              </a:rPr>
              <a:t>互联网</a:t>
            </a:r>
            <a:r>
              <a:rPr lang="en-US" altLang="zh-CN" dirty="0">
                <a:sym typeface="Wingdings" panose="05000000000000000000" pitchFamily="2" charset="2"/>
              </a:rPr>
              <a:t>/</a:t>
            </a:r>
            <a:r>
              <a:rPr lang="zh-CN" altLang="en-US" dirty="0">
                <a:sym typeface="Wingdings" panose="05000000000000000000" pitchFamily="2" charset="2"/>
              </a:rPr>
              <a:t>移动互联网 及 背后的 </a:t>
            </a:r>
            <a:r>
              <a:rPr lang="en-US" altLang="zh-CN" dirty="0">
                <a:sym typeface="Wingdings" panose="05000000000000000000" pitchFamily="2" charset="2"/>
              </a:rPr>
              <a:t>IDC+</a:t>
            </a:r>
            <a:r>
              <a:rPr lang="zh-CN" altLang="en-US" dirty="0">
                <a:sym typeface="Wingdings" panose="05000000000000000000" pitchFamily="2" charset="2"/>
              </a:rPr>
              <a:t>云计算</a:t>
            </a:r>
            <a:endParaRPr lang="en-US" altLang="zh-CN" dirty="0">
              <a:sym typeface="Wingdings" panose="05000000000000000000" pitchFamily="2" charset="2"/>
            </a:endParaRPr>
          </a:p>
          <a:p>
            <a:r>
              <a:rPr lang="en-US" altLang="zh-CN" dirty="0">
                <a:sym typeface="Wingdings" panose="05000000000000000000" pitchFamily="2" charset="2"/>
              </a:rPr>
              <a:t>IBM</a:t>
            </a:r>
            <a:r>
              <a:rPr lang="zh-CN" altLang="en-US" dirty="0">
                <a:sym typeface="Wingdings" panose="05000000000000000000" pitchFamily="2" charset="2"/>
              </a:rPr>
              <a:t>、</a:t>
            </a:r>
            <a:r>
              <a:rPr lang="en-US" altLang="zh-CN" dirty="0">
                <a:sym typeface="Wingdings" panose="05000000000000000000" pitchFamily="2" charset="2"/>
              </a:rPr>
              <a:t>Intel</a:t>
            </a:r>
          </a:p>
          <a:p>
            <a:endParaRPr lang="en-US" altLang="zh-CN" dirty="0">
              <a:sym typeface="Wingdings" panose="05000000000000000000" pitchFamily="2" charset="2"/>
            </a:endParaRPr>
          </a:p>
          <a:p>
            <a:r>
              <a:rPr lang="zh-CN" altLang="en-US" sz="1200" b="0" i="0" kern="1200" dirty="0">
                <a:solidFill>
                  <a:schemeClr val="tx1"/>
                </a:solidFill>
                <a:effectLst/>
                <a:latin typeface="+mn-lt"/>
                <a:ea typeface="+mn-ea"/>
                <a:cs typeface="+mn-cs"/>
              </a:rPr>
              <a:t>也许没有一种其他技术能像计算机技术一样，在过去几十年里有如此巨大的进步。据估计，自 </a:t>
            </a:r>
            <a:r>
              <a:rPr lang="en-US" altLang="zh-CN" sz="1200" b="0" i="0" kern="1200" dirty="0">
                <a:solidFill>
                  <a:schemeClr val="tx1"/>
                </a:solidFill>
                <a:effectLst/>
                <a:latin typeface="+mn-lt"/>
                <a:ea typeface="+mn-ea"/>
                <a:cs typeface="+mn-cs"/>
              </a:rPr>
              <a:t>1974 </a:t>
            </a:r>
            <a:r>
              <a:rPr lang="zh-CN" altLang="en-US" sz="1200" b="0" i="0" kern="1200" dirty="0">
                <a:solidFill>
                  <a:schemeClr val="tx1"/>
                </a:solidFill>
                <a:effectLst/>
                <a:latin typeface="+mn-lt"/>
                <a:ea typeface="+mn-ea"/>
                <a:cs typeface="+mn-cs"/>
              </a:rPr>
              <a:t>年以来，美国总生产力增长的三分之一来自信息技术，它是国家繁荣的最大贡献者之一。</a:t>
            </a:r>
            <a:endParaRPr lang="en-US" altLang="zh-CN" dirty="0">
              <a:sym typeface="Wingdings" panose="05000000000000000000" pitchFamily="2" charset="2"/>
            </a:endParaRPr>
          </a:p>
          <a:p>
            <a:endParaRPr lang="en-US" altLang="zh-CN" dirty="0"/>
          </a:p>
          <a:p>
            <a:r>
              <a:rPr lang="zh-CN" altLang="en-US" sz="1200" b="0" i="0" kern="1200" dirty="0">
                <a:solidFill>
                  <a:schemeClr val="tx1"/>
                </a:solidFill>
                <a:effectLst/>
                <a:latin typeface="+mn-lt"/>
                <a:ea typeface="+mn-ea"/>
                <a:cs typeface="+mn-cs"/>
              </a:rPr>
              <a:t>自 </a:t>
            </a:r>
            <a:r>
              <a:rPr lang="en-US" altLang="zh-CN" sz="1200" b="0" i="0" kern="1200" dirty="0">
                <a:solidFill>
                  <a:schemeClr val="tx1"/>
                </a:solidFill>
                <a:effectLst/>
                <a:latin typeface="+mn-lt"/>
                <a:ea typeface="+mn-ea"/>
                <a:cs typeface="+mn-cs"/>
              </a:rPr>
              <a:t>1971 </a:t>
            </a:r>
            <a:r>
              <a:rPr lang="zh-CN" altLang="en-US" sz="1200" b="0" i="0" kern="1200" dirty="0">
                <a:solidFill>
                  <a:schemeClr val="tx1"/>
                </a:solidFill>
                <a:effectLst/>
                <a:latin typeface="+mn-lt"/>
                <a:ea typeface="+mn-ea"/>
                <a:cs typeface="+mn-cs"/>
              </a:rPr>
              <a:t>年以来，处理器的性能提高了约 </a:t>
            </a:r>
            <a:r>
              <a:rPr lang="en-US" altLang="zh-CN" sz="1200" b="0" i="0" kern="1200" dirty="0">
                <a:solidFill>
                  <a:schemeClr val="tx1"/>
                </a:solidFill>
                <a:effectLst/>
                <a:latin typeface="+mn-lt"/>
                <a:ea typeface="+mn-ea"/>
                <a:cs typeface="+mn-cs"/>
              </a:rPr>
              <a:t>400,000 </a:t>
            </a:r>
            <a:r>
              <a:rPr lang="zh-CN" altLang="en-US" sz="1200" b="0" i="0" kern="1200" dirty="0">
                <a:solidFill>
                  <a:schemeClr val="tx1"/>
                </a:solidFill>
                <a:effectLst/>
                <a:latin typeface="+mn-lt"/>
                <a:ea typeface="+mn-ea"/>
                <a:cs typeface="+mn-cs"/>
              </a:rPr>
              <a:t>倍。</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1E48D-7DEE-42BB-9CCD-BCDC47BA74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4685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srgbClr val="000000"/>
                </a:solidFill>
              </a:rPr>
              <a:pPr/>
              <a:t>36</a:t>
            </a:fld>
            <a:endParaRPr lang="en-US">
              <a:solidFill>
                <a:srgbClr val="000000"/>
              </a:solidFill>
            </a:endParaRPr>
          </a:p>
        </p:txBody>
      </p:sp>
    </p:spTree>
    <p:extLst>
      <p:ext uri="{BB962C8B-B14F-4D97-AF65-F5344CB8AC3E}">
        <p14:creationId xmlns:p14="http://schemas.microsoft.com/office/powerpoint/2010/main" val="2193166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备注占位符 2"/>
          <p:cNvSpPr>
            <a:spLocks noGrp="1"/>
          </p:cNvSpPr>
          <p:nvPr>
            <p:ph type="body" idx="1"/>
          </p:nvPr>
        </p:nvSpPr>
        <p:spPr/>
        <p:txBody>
          <a:bodyPr/>
          <a:lstStyle/>
          <a:p>
            <a:pPr>
              <a:defRPr/>
            </a:pPr>
            <a:r>
              <a:rPr kumimoji="1" lang="en-US" altLang="zh-CN" sz="2600" dirty="0"/>
              <a:t>AMD</a:t>
            </a:r>
            <a:r>
              <a:rPr kumimoji="1" lang="zh-CN" altLang="en-US" sz="2600" dirty="0"/>
              <a:t>除了</a:t>
            </a:r>
            <a:r>
              <a:rPr kumimoji="1" lang="en-US" altLang="zh-CN" sz="2600" dirty="0"/>
              <a:t>CPU</a:t>
            </a:r>
            <a:r>
              <a:rPr kumimoji="1" lang="zh-CN" altLang="en-US" sz="2600" dirty="0"/>
              <a:t>，</a:t>
            </a:r>
            <a:r>
              <a:rPr kumimoji="1" lang="en-US" altLang="zh-CN" sz="2600" dirty="0"/>
              <a:t>GPU</a:t>
            </a:r>
            <a:r>
              <a:rPr kumimoji="1" lang="zh-CN" altLang="en-US" sz="2600" dirty="0"/>
              <a:t>和</a:t>
            </a:r>
            <a:r>
              <a:rPr kumimoji="1" lang="en-US" altLang="zh-CN" sz="2600" dirty="0"/>
              <a:t>DPU</a:t>
            </a:r>
            <a:r>
              <a:rPr kumimoji="1" lang="zh-CN" altLang="en-US" sz="2600" dirty="0"/>
              <a:t>的布局是什么，是否也达成了全栈技术能力？？</a:t>
            </a:r>
          </a:p>
        </p:txBody>
      </p:sp>
      <p:sp>
        <p:nvSpPr>
          <p:cNvPr id="4" name="幻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C5F510-FE7F-0D4D-A011-DEA48CD15CDF}"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92076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备注占位符 2"/>
          <p:cNvSpPr>
            <a:spLocks noGrp="1"/>
          </p:cNvSpPr>
          <p:nvPr>
            <p:ph type="body" idx="1"/>
          </p:nvPr>
        </p:nvSpPr>
        <p:spPr/>
        <p:txBody>
          <a:bodyPr/>
          <a:lstStyle/>
          <a:p>
            <a:pPr>
              <a:defRPr/>
            </a:pPr>
            <a:endParaRPr kumimoji="1" lang="zh-CN" altLang="en-US" sz="2600" dirty="0"/>
          </a:p>
        </p:txBody>
      </p:sp>
      <p:sp>
        <p:nvSpPr>
          <p:cNvPr id="4" name="幻灯片编号占位符 3"/>
          <p:cNvSpPr>
            <a:spLocks noGrp="1"/>
          </p:cNvSpPr>
          <p:nvPr>
            <p:ph type="sldNum" sz="quarter" idx="5"/>
          </p:nvPr>
        </p:nvSpPr>
        <p:spPr/>
        <p:txBody>
          <a:bodyPr/>
          <a:lstStyle/>
          <a:p>
            <a:pPr>
              <a:defRPr/>
            </a:pPr>
            <a:fld id="{B7C5F510-FE7F-0D4D-A011-DEA48CD15CDF}" type="slidenum">
              <a:rPr lang="zh-CN" altLang="en-US" smtClean="0">
                <a:solidFill>
                  <a:srgbClr val="000000"/>
                </a:solidFill>
              </a:rPr>
              <a:pPr>
                <a:defRPr/>
              </a:pPr>
              <a:t>38</a:t>
            </a:fld>
            <a:endParaRPr lang="zh-CN" altLang="en-US">
              <a:solidFill>
                <a:srgbClr val="000000"/>
              </a:solidFill>
            </a:endParaRPr>
          </a:p>
        </p:txBody>
      </p:sp>
    </p:spTree>
    <p:extLst>
      <p:ext uri="{BB962C8B-B14F-4D97-AF65-F5344CB8AC3E}">
        <p14:creationId xmlns:p14="http://schemas.microsoft.com/office/powerpoint/2010/main" val="666226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F81E48D-7DEE-42BB-9CCD-BCDC47BA74A6}" type="slidenum">
              <a:rPr lang="zh-CN" altLang="en-US" smtClean="0">
                <a:solidFill>
                  <a:prstClr val="black"/>
                </a:solidFill>
              </a:rPr>
              <a:pPr>
                <a:defRPr/>
              </a:pPr>
              <a:t>39</a:t>
            </a:fld>
            <a:endParaRPr lang="zh-CN" altLang="en-US">
              <a:solidFill>
                <a:prstClr val="black"/>
              </a:solidFill>
            </a:endParaRPr>
          </a:p>
        </p:txBody>
      </p:sp>
    </p:spTree>
    <p:extLst>
      <p:ext uri="{BB962C8B-B14F-4D97-AF65-F5344CB8AC3E}">
        <p14:creationId xmlns:p14="http://schemas.microsoft.com/office/powerpoint/2010/main" val="129401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英伟达成立于</a:t>
            </a:r>
            <a:r>
              <a:rPr kumimoji="0" lang="en-US" altLang="zh-CN" sz="1200" b="0" i="0" u="none" strike="noStrike" kern="1200" cap="none" spc="0" normalizeH="0" baseline="0" noProof="0" dirty="0">
                <a:ln>
                  <a:noFill/>
                </a:ln>
                <a:solidFill>
                  <a:srgbClr val="333333"/>
                </a:solidFill>
                <a:effectLst/>
                <a:uLnTx/>
                <a:uFillTx/>
                <a:latin typeface="+mn-ea"/>
              </a:rPr>
              <a:t>1993</a:t>
            </a:r>
            <a:r>
              <a:rPr kumimoji="0" lang="zh-CN" altLang="en-US" sz="1200" b="0" i="0" u="none" strike="noStrike" kern="1200" cap="none" spc="0" normalizeH="0" baseline="0" noProof="0" dirty="0">
                <a:ln>
                  <a:noFill/>
                </a:ln>
                <a:solidFill>
                  <a:srgbClr val="333333"/>
                </a:solidFill>
                <a:effectLst/>
                <a:uLnTx/>
                <a:uFillTx/>
                <a:latin typeface="+mn-ea"/>
              </a:rPr>
              <a:t>年，是以游戏独立显卡业务起家的，于</a:t>
            </a:r>
            <a:r>
              <a:rPr kumimoji="0" lang="en-US" altLang="zh-CN" sz="1200" b="0" i="0" u="none" strike="noStrike" kern="1200" cap="none" spc="0" normalizeH="0" baseline="0" noProof="0" dirty="0">
                <a:ln>
                  <a:noFill/>
                </a:ln>
                <a:solidFill>
                  <a:srgbClr val="333333"/>
                </a:solidFill>
                <a:effectLst/>
                <a:uLnTx/>
                <a:uFillTx/>
                <a:latin typeface="+mn-ea"/>
              </a:rPr>
              <a:t>1999 </a:t>
            </a:r>
            <a:r>
              <a:rPr kumimoji="0" lang="zh-CN" altLang="en-US" sz="1200" b="0" i="0" u="none" strike="noStrike" kern="1200" cap="none" spc="0" normalizeH="0" baseline="0" noProof="0" dirty="0">
                <a:ln>
                  <a:noFill/>
                </a:ln>
                <a:solidFill>
                  <a:srgbClr val="333333"/>
                </a:solidFill>
                <a:effectLst/>
                <a:uLnTx/>
                <a:uFillTx/>
                <a:latin typeface="+mn-ea"/>
              </a:rPr>
              <a:t>年推出的世界上第一款功能齐全、可从真正意义上替代 </a:t>
            </a:r>
            <a:r>
              <a:rPr kumimoji="0" lang="en-US" altLang="zh-CN" sz="1200" b="0" i="0" u="none" strike="noStrike" kern="1200" cap="none" spc="0" normalizeH="0" baseline="0" noProof="0" dirty="0">
                <a:ln>
                  <a:noFill/>
                </a:ln>
                <a:solidFill>
                  <a:srgbClr val="333333"/>
                </a:solidFill>
                <a:effectLst/>
                <a:uLnTx/>
                <a:uFillTx/>
                <a:latin typeface="+mn-ea"/>
              </a:rPr>
              <a:t>CPU </a:t>
            </a:r>
            <a:r>
              <a:rPr kumimoji="0" lang="zh-CN" altLang="en-US" sz="1200" b="0" i="0" u="none" strike="noStrike" kern="1200" cap="none" spc="0" normalizeH="0" baseline="0" noProof="0" dirty="0">
                <a:ln>
                  <a:noFill/>
                </a:ln>
                <a:solidFill>
                  <a:srgbClr val="333333"/>
                </a:solidFill>
                <a:effectLst/>
                <a:uLnTx/>
                <a:uFillTx/>
                <a:latin typeface="+mn-ea"/>
              </a:rPr>
              <a:t>渲染的图形处理单元（</a:t>
            </a:r>
            <a:r>
              <a:rPr kumimoji="0" lang="en-US" altLang="zh-CN" sz="1200" b="0" i="0" u="none" strike="noStrike" kern="1200" cap="none" spc="0" normalizeH="0" baseline="0" noProof="0" dirty="0">
                <a:ln>
                  <a:noFill/>
                </a:ln>
                <a:solidFill>
                  <a:srgbClr val="333333"/>
                </a:solidFill>
                <a:effectLst/>
                <a:uLnTx/>
                <a:uFillTx/>
                <a:latin typeface="+mn-ea"/>
              </a:rPr>
              <a:t>GPU</a:t>
            </a:r>
            <a:r>
              <a:rPr kumimoji="0" lang="zh-CN" altLang="en-US" sz="1200" b="0" i="0" u="none" strike="noStrike" kern="1200" cap="none" spc="0" normalizeH="0" baseline="0" noProof="0" dirty="0">
                <a:ln>
                  <a:noFill/>
                </a:ln>
                <a:solidFill>
                  <a:srgbClr val="333333"/>
                </a:solidFill>
                <a:effectLst/>
                <a:uLnTx/>
                <a:uFillTx/>
                <a:latin typeface="+mn-ea"/>
              </a:rPr>
              <a:t>） </a:t>
            </a:r>
            <a:r>
              <a:rPr kumimoji="0" lang="en-US" altLang="zh-CN" sz="1200" b="0" i="0" u="none" strike="noStrike" kern="1200" cap="none" spc="0" normalizeH="0" baseline="0" noProof="0" dirty="0">
                <a:ln>
                  <a:noFill/>
                </a:ln>
                <a:solidFill>
                  <a:srgbClr val="333333"/>
                </a:solidFill>
                <a:effectLst/>
                <a:uLnTx/>
                <a:uFillTx/>
                <a:latin typeface="+mn-ea"/>
              </a:rPr>
              <a:t>GeForce 256</a:t>
            </a:r>
            <a:r>
              <a:rPr kumimoji="0" lang="zh-CN" altLang="en-US" sz="1200" b="0" i="0" u="none" strike="noStrike" kern="1200" cap="none" spc="0" normalizeH="0" baseline="0" noProof="0" dirty="0">
                <a:ln>
                  <a:noFill/>
                </a:ln>
                <a:solidFill>
                  <a:srgbClr val="333333"/>
                </a:solidFill>
                <a:effectLst/>
                <a:uLnTx/>
                <a:uFillTx/>
                <a:latin typeface="+mn-ea"/>
              </a:rPr>
              <a:t>，站稳行业龙头地位。此前游戏业务在其收入中占比仍是最大份额，占比约</a:t>
            </a:r>
            <a:r>
              <a:rPr kumimoji="0" lang="en-US" altLang="zh-CN" sz="1200" b="0" i="0" u="none" strike="noStrike" kern="1200" cap="none" spc="0" normalizeH="0" baseline="0" noProof="0" dirty="0">
                <a:ln>
                  <a:noFill/>
                </a:ln>
                <a:solidFill>
                  <a:srgbClr val="333333"/>
                </a:solidFill>
                <a:effectLst/>
                <a:uLnTx/>
                <a:uFillTx/>
                <a:latin typeface="+mn-ea"/>
              </a:rPr>
              <a:t>50%</a:t>
            </a:r>
            <a:r>
              <a:rPr kumimoji="0" lang="zh-CN" altLang="en-US" sz="1200" b="0" i="0" u="none" strike="noStrike" kern="1200" cap="none" spc="0" normalizeH="0" baseline="0" noProof="0" dirty="0">
                <a:ln>
                  <a:noFill/>
                </a:ln>
                <a:solidFill>
                  <a:srgbClr val="333333"/>
                </a:solidFill>
                <a:effectLst/>
                <a:uLnTx/>
                <a:uFillTx/>
                <a:latin typeface="+mn-ea"/>
              </a:rPr>
              <a:t>。</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t>英伟达站在了“数据大爆发”的风口之上，作为数据处理核心的“卖水人”，英伟达股价自</a:t>
            </a:r>
            <a:r>
              <a:rPr lang="en-US" altLang="zh-CN" sz="1200" dirty="0"/>
              <a:t>2019</a:t>
            </a:r>
            <a:r>
              <a:rPr lang="zh-CN" altLang="en-US" sz="1200" dirty="0"/>
              <a:t>年</a:t>
            </a:r>
            <a:r>
              <a:rPr lang="en-US" altLang="zh-CN" sz="1200" dirty="0"/>
              <a:t>30</a:t>
            </a:r>
            <a:r>
              <a:rPr lang="zh-CN" altLang="en-US" sz="1200" dirty="0"/>
              <a:t>美元股价已经上涨到</a:t>
            </a:r>
            <a:r>
              <a:rPr lang="en-US" altLang="zh-CN" sz="1200" dirty="0"/>
              <a:t>2021</a:t>
            </a:r>
            <a:r>
              <a:rPr lang="zh-CN" altLang="en-US" sz="1200" dirty="0"/>
              <a:t>年最高点的</a:t>
            </a:r>
            <a:r>
              <a:rPr lang="en-US" altLang="zh-CN" sz="1200" dirty="0"/>
              <a:t>300</a:t>
            </a:r>
            <a:r>
              <a:rPr lang="zh-CN" altLang="en-US" sz="1200" dirty="0"/>
              <a:t>美元以上、涨幅达到</a:t>
            </a:r>
            <a:r>
              <a:rPr lang="en-US" altLang="zh-CN" sz="1200" dirty="0"/>
              <a:t>10</a:t>
            </a:r>
            <a:r>
              <a:rPr lang="zh-CN" altLang="en-US" sz="1200" dirty="0"/>
              <a:t>倍，市值是英特尔</a:t>
            </a:r>
            <a:r>
              <a:rPr lang="en-US" altLang="zh-CN" sz="1200" dirty="0"/>
              <a:t>4</a:t>
            </a:r>
            <a:r>
              <a:rPr lang="zh-CN" altLang="en-US" sz="1200" dirty="0"/>
              <a:t>倍。</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英伟达股价的“起飞” 得益于它的数据中心业务，源自于</a:t>
            </a:r>
            <a:r>
              <a:rPr kumimoji="0" lang="en-US" altLang="zh-CN" sz="1200" b="0" i="0" u="none" strike="noStrike" kern="1200" cap="none" spc="0" normalizeH="0" baseline="0" noProof="0" dirty="0">
                <a:ln>
                  <a:noFill/>
                </a:ln>
                <a:solidFill>
                  <a:srgbClr val="333333"/>
                </a:solidFill>
                <a:effectLst/>
                <a:uLnTx/>
                <a:uFillTx/>
                <a:latin typeface="+mn-ea"/>
              </a:rPr>
              <a:t>2015</a:t>
            </a:r>
            <a:r>
              <a:rPr kumimoji="0" lang="zh-CN" altLang="en-US" sz="1200" b="0" i="0" u="none" strike="noStrike" kern="1200" cap="none" spc="0" normalizeH="0" baseline="0" noProof="0" dirty="0">
                <a:ln>
                  <a:noFill/>
                </a:ln>
                <a:solidFill>
                  <a:srgbClr val="333333"/>
                </a:solidFill>
                <a:effectLst/>
                <a:uLnTx/>
                <a:uFillTx/>
                <a:latin typeface="+mn-ea"/>
              </a:rPr>
              <a:t>年前后深度学习在产业界的爆发，</a:t>
            </a:r>
            <a:r>
              <a:rPr kumimoji="0" lang="zh-CN" altLang="en-US" sz="1200" b="1" i="0" u="none" strike="noStrike" kern="1200" cap="none" spc="0" normalizeH="0" baseline="0" noProof="0" dirty="0">
                <a:ln>
                  <a:noFill/>
                </a:ln>
                <a:solidFill>
                  <a:srgbClr val="C00000"/>
                </a:solidFill>
                <a:effectLst/>
                <a:uLnTx/>
                <a:uFillTx/>
                <a:latin typeface="+mn-ea"/>
              </a:rPr>
              <a:t>从</a:t>
            </a:r>
            <a:r>
              <a:rPr kumimoji="0" lang="en-US" altLang="zh-CN" sz="1200" b="1" i="0" u="none" strike="noStrike" kern="1200" cap="none" spc="0" normalizeH="0" baseline="0" noProof="0" dirty="0">
                <a:ln>
                  <a:noFill/>
                </a:ln>
                <a:solidFill>
                  <a:srgbClr val="C00000"/>
                </a:solidFill>
                <a:effectLst/>
                <a:uLnTx/>
                <a:uFillTx/>
                <a:latin typeface="+mn-ea"/>
              </a:rPr>
              <a:t>2016</a:t>
            </a:r>
            <a:r>
              <a:rPr kumimoji="0" lang="zh-CN" altLang="en-US" sz="1200" b="1" i="0" u="none" strike="noStrike" kern="1200" cap="none" spc="0" normalizeH="0" baseline="0" noProof="0" dirty="0">
                <a:ln>
                  <a:noFill/>
                </a:ln>
                <a:solidFill>
                  <a:srgbClr val="C00000"/>
                </a:solidFill>
                <a:effectLst/>
                <a:uLnTx/>
                <a:uFillTx/>
                <a:latin typeface="+mn-ea"/>
              </a:rPr>
              <a:t>年开始，英伟达数据中心业务季度增速几乎没有低过</a:t>
            </a:r>
            <a:r>
              <a:rPr kumimoji="0" lang="en-US" altLang="zh-CN" sz="1200" b="1" i="0" u="none" strike="noStrike" kern="1200" cap="none" spc="0" normalizeH="0" baseline="0" noProof="0" dirty="0">
                <a:ln>
                  <a:noFill/>
                </a:ln>
                <a:solidFill>
                  <a:srgbClr val="C00000"/>
                </a:solidFill>
                <a:effectLst/>
                <a:uLnTx/>
                <a:uFillTx/>
                <a:latin typeface="+mn-ea"/>
              </a:rPr>
              <a:t>50%</a:t>
            </a:r>
            <a:r>
              <a:rPr kumimoji="0" lang="zh-CN" altLang="en-US" sz="1200" b="1" i="0" u="none" strike="noStrike" kern="1200" cap="none" spc="0" normalizeH="0" baseline="0" noProof="0" dirty="0">
                <a:ln>
                  <a:noFill/>
                </a:ln>
                <a:solidFill>
                  <a:srgbClr val="C00000"/>
                </a:solidFill>
                <a:effectLst/>
                <a:uLnTx/>
                <a:uFillTx/>
                <a:latin typeface="+mn-ea"/>
              </a:rPr>
              <a:t>，甚至一度接近</a:t>
            </a:r>
            <a:r>
              <a:rPr kumimoji="0" lang="en-US" altLang="zh-CN" sz="1200" b="1" i="0" u="none" strike="noStrike" kern="1200" cap="none" spc="0" normalizeH="0" baseline="0" noProof="0" dirty="0">
                <a:ln>
                  <a:noFill/>
                </a:ln>
                <a:solidFill>
                  <a:srgbClr val="C00000"/>
                </a:solidFill>
                <a:effectLst/>
                <a:uLnTx/>
                <a:uFillTx/>
                <a:latin typeface="+mn-ea"/>
              </a:rPr>
              <a:t>200%</a:t>
            </a:r>
            <a:r>
              <a:rPr kumimoji="0" lang="zh-CN" altLang="en-US" sz="1200" b="1" i="0" u="none" strike="noStrike" kern="1200" cap="none" spc="0" normalizeH="0" baseline="0" noProof="0" dirty="0">
                <a:ln>
                  <a:noFill/>
                </a:ln>
                <a:solidFill>
                  <a:srgbClr val="C00000"/>
                </a:solidFill>
                <a:effectLst/>
                <a:uLnTx/>
                <a:uFillTx/>
                <a:latin typeface="+mn-ea"/>
              </a:rPr>
              <a:t>，</a:t>
            </a:r>
            <a:endParaRPr kumimoji="0" lang="en-US" altLang="zh-CN" sz="1200" b="1" i="0" u="none" strike="noStrike" kern="1200" cap="none" spc="0" normalizeH="0" baseline="0" noProof="0" dirty="0">
              <a:ln>
                <a:noFill/>
              </a:ln>
              <a:solidFill>
                <a:srgbClr val="C00000"/>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solidFill>
                  <a:srgbClr val="1D1D1A"/>
                </a:solidFill>
                <a:latin typeface="+mn-ea"/>
              </a:rPr>
              <a:t>尽管英伟达数据中心业务在</a:t>
            </a:r>
            <a:r>
              <a:rPr lang="en-US" altLang="zh-CN" sz="1200" dirty="0">
                <a:solidFill>
                  <a:srgbClr val="1D1D1A"/>
                </a:solidFill>
                <a:latin typeface="+mn-ea"/>
              </a:rPr>
              <a:t>2019</a:t>
            </a:r>
            <a:r>
              <a:rPr lang="zh-CN" altLang="en-US" sz="1200" dirty="0">
                <a:solidFill>
                  <a:srgbClr val="1D1D1A"/>
                </a:solidFill>
                <a:latin typeface="+mn-ea"/>
              </a:rPr>
              <a:t>年才起步，但增长速度极快，</a:t>
            </a:r>
            <a:r>
              <a:rPr lang="en-US" altLang="zh-CN" sz="1200" b="1" dirty="0">
                <a:solidFill>
                  <a:srgbClr val="C00000"/>
                </a:solidFill>
                <a:latin typeface="+mn-ea"/>
              </a:rPr>
              <a:t>4</a:t>
            </a:r>
            <a:r>
              <a:rPr lang="zh-CN" altLang="en-US" sz="1200" b="1" dirty="0">
                <a:solidFill>
                  <a:srgbClr val="C00000"/>
                </a:solidFill>
                <a:latin typeface="+mn-ea"/>
              </a:rPr>
              <a:t>年复合增长率高达</a:t>
            </a:r>
            <a:r>
              <a:rPr lang="en-US" altLang="zh-CN" sz="1200" b="1" dirty="0">
                <a:solidFill>
                  <a:srgbClr val="C00000"/>
                </a:solidFill>
                <a:latin typeface="+mn-ea"/>
              </a:rPr>
              <a:t>69%</a:t>
            </a:r>
            <a:r>
              <a:rPr lang="zh-CN" altLang="en-US" sz="1200" dirty="0">
                <a:solidFill>
                  <a:srgbClr val="333333"/>
                </a:solidFill>
                <a:latin typeface="+mn-ea"/>
              </a:rPr>
              <a:t>，远远超过游戏业务</a:t>
            </a:r>
            <a:r>
              <a:rPr lang="en-US" altLang="zh-CN" sz="1200" dirty="0">
                <a:solidFill>
                  <a:srgbClr val="333333"/>
                </a:solidFill>
                <a:latin typeface="+mn-ea"/>
              </a:rPr>
              <a:t>18%</a:t>
            </a:r>
            <a:r>
              <a:rPr lang="zh-CN" altLang="en-US" sz="1200" dirty="0">
                <a:solidFill>
                  <a:srgbClr val="333333"/>
                </a:solidFill>
                <a:latin typeface="+mn-ea"/>
              </a:rPr>
              <a:t>的复合增长。</a:t>
            </a:r>
            <a:r>
              <a:rPr lang="zh-CN" altLang="en-US" sz="1200" dirty="0">
                <a:solidFill>
                  <a:srgbClr val="1D1D1A"/>
                </a:solidFill>
                <a:latin typeface="+mn-ea"/>
              </a:rPr>
              <a:t>仅在</a:t>
            </a:r>
            <a:r>
              <a:rPr lang="en-US" altLang="zh-CN" sz="1200" dirty="0">
                <a:solidFill>
                  <a:srgbClr val="1D1D1A"/>
                </a:solidFill>
                <a:latin typeface="+mn-ea"/>
              </a:rPr>
              <a:t>21</a:t>
            </a:r>
            <a:r>
              <a:rPr lang="zh-CN" altLang="en-US" sz="1200" dirty="0">
                <a:solidFill>
                  <a:srgbClr val="1D1D1A"/>
                </a:solidFill>
                <a:latin typeface="+mn-ea"/>
              </a:rPr>
              <a:t>年该部分的业务收入就已经超过了</a:t>
            </a:r>
            <a:r>
              <a:rPr lang="en-US" altLang="zh-CN" sz="1200" b="1" dirty="0">
                <a:solidFill>
                  <a:srgbClr val="C00000"/>
                </a:solidFill>
                <a:latin typeface="+mn-ea"/>
              </a:rPr>
              <a:t>100</a:t>
            </a:r>
            <a:r>
              <a:rPr lang="zh-CN" altLang="en-US" sz="1200" b="1" dirty="0">
                <a:solidFill>
                  <a:srgbClr val="C00000"/>
                </a:solidFill>
                <a:latin typeface="+mn-ea"/>
              </a:rPr>
              <a:t>亿</a:t>
            </a:r>
            <a:r>
              <a:rPr lang="zh-CN" altLang="en-US" sz="1200" dirty="0">
                <a:solidFill>
                  <a:srgbClr val="1D1D1A"/>
                </a:solidFill>
                <a:latin typeface="+mn-ea"/>
              </a:rPr>
              <a:t>美元。</a:t>
            </a:r>
            <a:r>
              <a:rPr lang="en-US" altLang="zh-CN" sz="1200" dirty="0">
                <a:solidFill>
                  <a:srgbClr val="1D1D1A"/>
                </a:solidFill>
                <a:latin typeface="+mn-ea"/>
              </a:rPr>
              <a:t>2023</a:t>
            </a:r>
            <a:r>
              <a:rPr lang="zh-CN" altLang="en-US" sz="1200" dirty="0">
                <a:solidFill>
                  <a:srgbClr val="1D1D1A"/>
                </a:solidFill>
                <a:latin typeface="+mn-ea"/>
              </a:rPr>
              <a:t>财年第一季度（截至</a:t>
            </a:r>
            <a:r>
              <a:rPr lang="en-US" altLang="zh-CN" sz="1200" dirty="0">
                <a:solidFill>
                  <a:srgbClr val="1D1D1A"/>
                </a:solidFill>
                <a:latin typeface="+mn-ea"/>
              </a:rPr>
              <a:t>2022</a:t>
            </a:r>
            <a:r>
              <a:rPr lang="zh-CN" altLang="en-US" sz="1200" dirty="0">
                <a:solidFill>
                  <a:srgbClr val="1D1D1A"/>
                </a:solidFill>
                <a:latin typeface="+mn-ea"/>
              </a:rPr>
              <a:t>年</a:t>
            </a:r>
            <a:r>
              <a:rPr lang="en-US" altLang="zh-CN" sz="1200" dirty="0">
                <a:solidFill>
                  <a:srgbClr val="1D1D1A"/>
                </a:solidFill>
                <a:latin typeface="+mn-ea"/>
              </a:rPr>
              <a:t>5</a:t>
            </a:r>
            <a:r>
              <a:rPr lang="zh-CN" altLang="en-US" sz="1200" dirty="0">
                <a:solidFill>
                  <a:srgbClr val="1D1D1A"/>
                </a:solidFill>
                <a:latin typeface="+mn-ea"/>
              </a:rPr>
              <a:t>月</a:t>
            </a:r>
            <a:r>
              <a:rPr lang="en-US" altLang="zh-CN" sz="1200" dirty="0">
                <a:solidFill>
                  <a:srgbClr val="1D1D1A"/>
                </a:solidFill>
                <a:latin typeface="+mn-ea"/>
              </a:rPr>
              <a:t>1</a:t>
            </a:r>
            <a:r>
              <a:rPr lang="zh-CN" altLang="en-US" sz="1200" dirty="0">
                <a:solidFill>
                  <a:srgbClr val="1D1D1A"/>
                </a:solidFill>
                <a:latin typeface="+mn-ea"/>
              </a:rPr>
              <a:t>日）数据中心板块营收达</a:t>
            </a:r>
            <a:r>
              <a:rPr lang="en-US" altLang="zh-CN" sz="1200" dirty="0">
                <a:solidFill>
                  <a:srgbClr val="1D1D1A"/>
                </a:solidFill>
                <a:latin typeface="+mn-ea"/>
              </a:rPr>
              <a:t>37.5</a:t>
            </a:r>
            <a:r>
              <a:rPr lang="zh-CN" altLang="en-US" sz="1200" dirty="0">
                <a:solidFill>
                  <a:srgbClr val="1D1D1A"/>
                </a:solidFill>
                <a:latin typeface="+mn-ea"/>
              </a:rPr>
              <a:t>亿美元，同比增长</a:t>
            </a:r>
            <a:r>
              <a:rPr lang="en-US" altLang="zh-CN" sz="1200" dirty="0">
                <a:solidFill>
                  <a:srgbClr val="1D1D1A"/>
                </a:solidFill>
                <a:latin typeface="+mn-ea"/>
              </a:rPr>
              <a:t>83%</a:t>
            </a:r>
            <a:r>
              <a:rPr lang="zh-CN" altLang="en-US" sz="1200" dirty="0">
                <a:solidFill>
                  <a:srgbClr val="1D1D1A"/>
                </a:solidFill>
                <a:latin typeface="+mn-ea"/>
              </a:rPr>
              <a:t>，取代游戏成为其最大业务板块。大摩分析师认为，英伟达该板块业务的潜在市场份额能够达到</a:t>
            </a:r>
            <a:r>
              <a:rPr lang="en-US" altLang="zh-CN" sz="1200" b="1" dirty="0">
                <a:solidFill>
                  <a:srgbClr val="C00000"/>
                </a:solidFill>
                <a:latin typeface="+mn-ea"/>
              </a:rPr>
              <a:t>3000</a:t>
            </a:r>
            <a:r>
              <a:rPr lang="zh-CN" altLang="en-US" sz="1200" b="1" dirty="0">
                <a:solidFill>
                  <a:srgbClr val="C00000"/>
                </a:solidFill>
                <a:latin typeface="+mn-ea"/>
              </a:rPr>
              <a:t>亿</a:t>
            </a:r>
            <a:r>
              <a:rPr lang="zh-CN" altLang="en-US" sz="1200" dirty="0">
                <a:solidFill>
                  <a:srgbClr val="1D1D1A"/>
                </a:solidFill>
                <a:latin typeface="+mn-ea"/>
              </a:rPr>
              <a:t>美元。</a:t>
            </a: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40</a:t>
            </a:fld>
            <a:endParaRPr lang="zh-CN" altLang="en-US"/>
          </a:p>
        </p:txBody>
      </p:sp>
    </p:spTree>
    <p:extLst>
      <p:ext uri="{BB962C8B-B14F-4D97-AF65-F5344CB8AC3E}">
        <p14:creationId xmlns:p14="http://schemas.microsoft.com/office/powerpoint/2010/main" val="3733018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英伟达成立于</a:t>
            </a:r>
            <a:r>
              <a:rPr kumimoji="0" lang="en-US" altLang="zh-CN" sz="1200" b="0" i="0" u="none" strike="noStrike" kern="1200" cap="none" spc="0" normalizeH="0" baseline="0" noProof="0" dirty="0">
                <a:ln>
                  <a:noFill/>
                </a:ln>
                <a:solidFill>
                  <a:srgbClr val="333333"/>
                </a:solidFill>
                <a:effectLst/>
                <a:uLnTx/>
                <a:uFillTx/>
                <a:latin typeface="+mn-ea"/>
              </a:rPr>
              <a:t>1993</a:t>
            </a:r>
            <a:r>
              <a:rPr kumimoji="0" lang="zh-CN" altLang="en-US" sz="1200" b="0" i="0" u="none" strike="noStrike" kern="1200" cap="none" spc="0" normalizeH="0" baseline="0" noProof="0" dirty="0">
                <a:ln>
                  <a:noFill/>
                </a:ln>
                <a:solidFill>
                  <a:srgbClr val="333333"/>
                </a:solidFill>
                <a:effectLst/>
                <a:uLnTx/>
                <a:uFillTx/>
                <a:latin typeface="+mn-ea"/>
              </a:rPr>
              <a:t>年，是以游戏独立显卡业务起家的，于</a:t>
            </a:r>
            <a:r>
              <a:rPr kumimoji="0" lang="en-US" altLang="zh-CN" sz="1200" b="0" i="0" u="none" strike="noStrike" kern="1200" cap="none" spc="0" normalizeH="0" baseline="0" noProof="0" dirty="0">
                <a:ln>
                  <a:noFill/>
                </a:ln>
                <a:solidFill>
                  <a:srgbClr val="333333"/>
                </a:solidFill>
                <a:effectLst/>
                <a:uLnTx/>
                <a:uFillTx/>
                <a:latin typeface="+mn-ea"/>
              </a:rPr>
              <a:t>1999 </a:t>
            </a:r>
            <a:r>
              <a:rPr kumimoji="0" lang="zh-CN" altLang="en-US" sz="1200" b="0" i="0" u="none" strike="noStrike" kern="1200" cap="none" spc="0" normalizeH="0" baseline="0" noProof="0" dirty="0">
                <a:ln>
                  <a:noFill/>
                </a:ln>
                <a:solidFill>
                  <a:srgbClr val="333333"/>
                </a:solidFill>
                <a:effectLst/>
                <a:uLnTx/>
                <a:uFillTx/>
                <a:latin typeface="+mn-ea"/>
              </a:rPr>
              <a:t>年推出的世界上第一款功能齐全、可从真正意义上替代 </a:t>
            </a:r>
            <a:r>
              <a:rPr kumimoji="0" lang="en-US" altLang="zh-CN" sz="1200" b="0" i="0" u="none" strike="noStrike" kern="1200" cap="none" spc="0" normalizeH="0" baseline="0" noProof="0" dirty="0">
                <a:ln>
                  <a:noFill/>
                </a:ln>
                <a:solidFill>
                  <a:srgbClr val="333333"/>
                </a:solidFill>
                <a:effectLst/>
                <a:uLnTx/>
                <a:uFillTx/>
                <a:latin typeface="+mn-ea"/>
              </a:rPr>
              <a:t>CPU </a:t>
            </a:r>
            <a:r>
              <a:rPr kumimoji="0" lang="zh-CN" altLang="en-US" sz="1200" b="0" i="0" u="none" strike="noStrike" kern="1200" cap="none" spc="0" normalizeH="0" baseline="0" noProof="0" dirty="0">
                <a:ln>
                  <a:noFill/>
                </a:ln>
                <a:solidFill>
                  <a:srgbClr val="333333"/>
                </a:solidFill>
                <a:effectLst/>
                <a:uLnTx/>
                <a:uFillTx/>
                <a:latin typeface="+mn-ea"/>
              </a:rPr>
              <a:t>渲染的图形处理单元（</a:t>
            </a:r>
            <a:r>
              <a:rPr kumimoji="0" lang="en-US" altLang="zh-CN" sz="1200" b="0" i="0" u="none" strike="noStrike" kern="1200" cap="none" spc="0" normalizeH="0" baseline="0" noProof="0" dirty="0">
                <a:ln>
                  <a:noFill/>
                </a:ln>
                <a:solidFill>
                  <a:srgbClr val="333333"/>
                </a:solidFill>
                <a:effectLst/>
                <a:uLnTx/>
                <a:uFillTx/>
                <a:latin typeface="+mn-ea"/>
              </a:rPr>
              <a:t>GPU</a:t>
            </a:r>
            <a:r>
              <a:rPr kumimoji="0" lang="zh-CN" altLang="en-US" sz="1200" b="0" i="0" u="none" strike="noStrike" kern="1200" cap="none" spc="0" normalizeH="0" baseline="0" noProof="0" dirty="0">
                <a:ln>
                  <a:noFill/>
                </a:ln>
                <a:solidFill>
                  <a:srgbClr val="333333"/>
                </a:solidFill>
                <a:effectLst/>
                <a:uLnTx/>
                <a:uFillTx/>
                <a:latin typeface="+mn-ea"/>
              </a:rPr>
              <a:t>） </a:t>
            </a:r>
            <a:r>
              <a:rPr kumimoji="0" lang="en-US" altLang="zh-CN" sz="1200" b="0" i="0" u="none" strike="noStrike" kern="1200" cap="none" spc="0" normalizeH="0" baseline="0" noProof="0" dirty="0">
                <a:ln>
                  <a:noFill/>
                </a:ln>
                <a:solidFill>
                  <a:srgbClr val="333333"/>
                </a:solidFill>
                <a:effectLst/>
                <a:uLnTx/>
                <a:uFillTx/>
                <a:latin typeface="+mn-ea"/>
              </a:rPr>
              <a:t>GeForce 256</a:t>
            </a:r>
            <a:r>
              <a:rPr kumimoji="0" lang="zh-CN" altLang="en-US" sz="1200" b="0" i="0" u="none" strike="noStrike" kern="1200" cap="none" spc="0" normalizeH="0" baseline="0" noProof="0" dirty="0">
                <a:ln>
                  <a:noFill/>
                </a:ln>
                <a:solidFill>
                  <a:srgbClr val="333333"/>
                </a:solidFill>
                <a:effectLst/>
                <a:uLnTx/>
                <a:uFillTx/>
                <a:latin typeface="+mn-ea"/>
              </a:rPr>
              <a:t>，站稳行业龙头地位。此前游戏业务在其收入中占比仍是最大份额，占比约</a:t>
            </a:r>
            <a:r>
              <a:rPr kumimoji="0" lang="en-US" altLang="zh-CN" sz="1200" b="0" i="0" u="none" strike="noStrike" kern="1200" cap="none" spc="0" normalizeH="0" baseline="0" noProof="0" dirty="0">
                <a:ln>
                  <a:noFill/>
                </a:ln>
                <a:solidFill>
                  <a:srgbClr val="333333"/>
                </a:solidFill>
                <a:effectLst/>
                <a:uLnTx/>
                <a:uFillTx/>
                <a:latin typeface="+mn-ea"/>
              </a:rPr>
              <a:t>50%</a:t>
            </a:r>
            <a:r>
              <a:rPr kumimoji="0" lang="zh-CN" altLang="en-US" sz="1200" b="0" i="0" u="none" strike="noStrike" kern="1200" cap="none" spc="0" normalizeH="0" baseline="0" noProof="0" dirty="0">
                <a:ln>
                  <a:noFill/>
                </a:ln>
                <a:solidFill>
                  <a:srgbClr val="333333"/>
                </a:solidFill>
                <a:effectLst/>
                <a:uLnTx/>
                <a:uFillTx/>
                <a:latin typeface="+mn-ea"/>
              </a:rPr>
              <a:t>。</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t>英伟达站在了“数据大爆发”的风口之上，作为数据处理核心的“卖水人”，英伟达股价自</a:t>
            </a:r>
            <a:r>
              <a:rPr lang="en-US" altLang="zh-CN" sz="1200" dirty="0"/>
              <a:t>2019</a:t>
            </a:r>
            <a:r>
              <a:rPr lang="zh-CN" altLang="en-US" sz="1200" dirty="0"/>
              <a:t>年</a:t>
            </a:r>
            <a:r>
              <a:rPr lang="en-US" altLang="zh-CN" sz="1200" dirty="0"/>
              <a:t>30</a:t>
            </a:r>
            <a:r>
              <a:rPr lang="zh-CN" altLang="en-US" sz="1200" dirty="0"/>
              <a:t>美元股价已经上涨到</a:t>
            </a:r>
            <a:r>
              <a:rPr lang="en-US" altLang="zh-CN" sz="1200" dirty="0"/>
              <a:t>2021</a:t>
            </a:r>
            <a:r>
              <a:rPr lang="zh-CN" altLang="en-US" sz="1200" dirty="0"/>
              <a:t>年最高点的</a:t>
            </a:r>
            <a:r>
              <a:rPr lang="en-US" altLang="zh-CN" sz="1200" dirty="0"/>
              <a:t>300</a:t>
            </a:r>
            <a:r>
              <a:rPr lang="zh-CN" altLang="en-US" sz="1200" dirty="0"/>
              <a:t>美元以上、涨幅达到</a:t>
            </a:r>
            <a:r>
              <a:rPr lang="en-US" altLang="zh-CN" sz="1200" dirty="0"/>
              <a:t>10</a:t>
            </a:r>
            <a:r>
              <a:rPr lang="zh-CN" altLang="en-US" sz="1200" dirty="0"/>
              <a:t>倍，市值是英特尔</a:t>
            </a:r>
            <a:r>
              <a:rPr lang="en-US" altLang="zh-CN" sz="1200" dirty="0"/>
              <a:t>4</a:t>
            </a:r>
            <a:r>
              <a:rPr lang="zh-CN" altLang="en-US" sz="1200" dirty="0"/>
              <a:t>倍。</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英伟达股价的“起飞” 得益于它的数据中心业务，源自于</a:t>
            </a:r>
            <a:r>
              <a:rPr kumimoji="0" lang="en-US" altLang="zh-CN" sz="1200" b="0" i="0" u="none" strike="noStrike" kern="1200" cap="none" spc="0" normalizeH="0" baseline="0" noProof="0" dirty="0">
                <a:ln>
                  <a:noFill/>
                </a:ln>
                <a:solidFill>
                  <a:srgbClr val="333333"/>
                </a:solidFill>
                <a:effectLst/>
                <a:uLnTx/>
                <a:uFillTx/>
                <a:latin typeface="+mn-ea"/>
              </a:rPr>
              <a:t>2015</a:t>
            </a:r>
            <a:r>
              <a:rPr kumimoji="0" lang="zh-CN" altLang="en-US" sz="1200" b="0" i="0" u="none" strike="noStrike" kern="1200" cap="none" spc="0" normalizeH="0" baseline="0" noProof="0" dirty="0">
                <a:ln>
                  <a:noFill/>
                </a:ln>
                <a:solidFill>
                  <a:srgbClr val="333333"/>
                </a:solidFill>
                <a:effectLst/>
                <a:uLnTx/>
                <a:uFillTx/>
                <a:latin typeface="+mn-ea"/>
              </a:rPr>
              <a:t>年前后深度学习在产业界的爆发，</a:t>
            </a:r>
            <a:r>
              <a:rPr kumimoji="0" lang="zh-CN" altLang="en-US" sz="1200" b="1" i="0" u="none" strike="noStrike" kern="1200" cap="none" spc="0" normalizeH="0" baseline="0" noProof="0" dirty="0">
                <a:ln>
                  <a:noFill/>
                </a:ln>
                <a:solidFill>
                  <a:srgbClr val="C00000"/>
                </a:solidFill>
                <a:effectLst/>
                <a:uLnTx/>
                <a:uFillTx/>
                <a:latin typeface="+mn-ea"/>
              </a:rPr>
              <a:t>从</a:t>
            </a:r>
            <a:r>
              <a:rPr kumimoji="0" lang="en-US" altLang="zh-CN" sz="1200" b="1" i="0" u="none" strike="noStrike" kern="1200" cap="none" spc="0" normalizeH="0" baseline="0" noProof="0" dirty="0">
                <a:ln>
                  <a:noFill/>
                </a:ln>
                <a:solidFill>
                  <a:srgbClr val="C00000"/>
                </a:solidFill>
                <a:effectLst/>
                <a:uLnTx/>
                <a:uFillTx/>
                <a:latin typeface="+mn-ea"/>
              </a:rPr>
              <a:t>2016</a:t>
            </a:r>
            <a:r>
              <a:rPr kumimoji="0" lang="zh-CN" altLang="en-US" sz="1200" b="1" i="0" u="none" strike="noStrike" kern="1200" cap="none" spc="0" normalizeH="0" baseline="0" noProof="0" dirty="0">
                <a:ln>
                  <a:noFill/>
                </a:ln>
                <a:solidFill>
                  <a:srgbClr val="C00000"/>
                </a:solidFill>
                <a:effectLst/>
                <a:uLnTx/>
                <a:uFillTx/>
                <a:latin typeface="+mn-ea"/>
              </a:rPr>
              <a:t>年开始，英伟达数据中心业务季度增速几乎没有低过</a:t>
            </a:r>
            <a:r>
              <a:rPr kumimoji="0" lang="en-US" altLang="zh-CN" sz="1200" b="1" i="0" u="none" strike="noStrike" kern="1200" cap="none" spc="0" normalizeH="0" baseline="0" noProof="0" dirty="0">
                <a:ln>
                  <a:noFill/>
                </a:ln>
                <a:solidFill>
                  <a:srgbClr val="C00000"/>
                </a:solidFill>
                <a:effectLst/>
                <a:uLnTx/>
                <a:uFillTx/>
                <a:latin typeface="+mn-ea"/>
              </a:rPr>
              <a:t>50%</a:t>
            </a:r>
            <a:r>
              <a:rPr kumimoji="0" lang="zh-CN" altLang="en-US" sz="1200" b="1" i="0" u="none" strike="noStrike" kern="1200" cap="none" spc="0" normalizeH="0" baseline="0" noProof="0" dirty="0">
                <a:ln>
                  <a:noFill/>
                </a:ln>
                <a:solidFill>
                  <a:srgbClr val="C00000"/>
                </a:solidFill>
                <a:effectLst/>
                <a:uLnTx/>
                <a:uFillTx/>
                <a:latin typeface="+mn-ea"/>
              </a:rPr>
              <a:t>，甚至一度接近</a:t>
            </a:r>
            <a:r>
              <a:rPr kumimoji="0" lang="en-US" altLang="zh-CN" sz="1200" b="1" i="0" u="none" strike="noStrike" kern="1200" cap="none" spc="0" normalizeH="0" baseline="0" noProof="0" dirty="0">
                <a:ln>
                  <a:noFill/>
                </a:ln>
                <a:solidFill>
                  <a:srgbClr val="C00000"/>
                </a:solidFill>
                <a:effectLst/>
                <a:uLnTx/>
                <a:uFillTx/>
                <a:latin typeface="+mn-ea"/>
              </a:rPr>
              <a:t>200%</a:t>
            </a:r>
            <a:r>
              <a:rPr kumimoji="0" lang="zh-CN" altLang="en-US" sz="1200" b="1" i="0" u="none" strike="noStrike" kern="1200" cap="none" spc="0" normalizeH="0" baseline="0" noProof="0" dirty="0">
                <a:ln>
                  <a:noFill/>
                </a:ln>
                <a:solidFill>
                  <a:srgbClr val="C00000"/>
                </a:solidFill>
                <a:effectLst/>
                <a:uLnTx/>
                <a:uFillTx/>
                <a:latin typeface="+mn-ea"/>
              </a:rPr>
              <a:t>，</a:t>
            </a:r>
            <a:endParaRPr kumimoji="0" lang="en-US" altLang="zh-CN" sz="1200" b="1" i="0" u="none" strike="noStrike" kern="1200" cap="none" spc="0" normalizeH="0" baseline="0" noProof="0" dirty="0">
              <a:ln>
                <a:noFill/>
              </a:ln>
              <a:solidFill>
                <a:srgbClr val="C00000"/>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solidFill>
                  <a:srgbClr val="1D1D1A"/>
                </a:solidFill>
                <a:latin typeface="+mn-ea"/>
              </a:rPr>
              <a:t>尽管英伟达数据中心业务在</a:t>
            </a:r>
            <a:r>
              <a:rPr lang="en-US" altLang="zh-CN" sz="1200" dirty="0">
                <a:solidFill>
                  <a:srgbClr val="1D1D1A"/>
                </a:solidFill>
                <a:latin typeface="+mn-ea"/>
              </a:rPr>
              <a:t>2019</a:t>
            </a:r>
            <a:r>
              <a:rPr lang="zh-CN" altLang="en-US" sz="1200" dirty="0">
                <a:solidFill>
                  <a:srgbClr val="1D1D1A"/>
                </a:solidFill>
                <a:latin typeface="+mn-ea"/>
              </a:rPr>
              <a:t>年才起步，但增长速度极快，</a:t>
            </a:r>
            <a:r>
              <a:rPr lang="en-US" altLang="zh-CN" sz="1200" b="1" dirty="0">
                <a:solidFill>
                  <a:srgbClr val="C00000"/>
                </a:solidFill>
                <a:latin typeface="+mn-ea"/>
              </a:rPr>
              <a:t>4</a:t>
            </a:r>
            <a:r>
              <a:rPr lang="zh-CN" altLang="en-US" sz="1200" b="1" dirty="0">
                <a:solidFill>
                  <a:srgbClr val="C00000"/>
                </a:solidFill>
                <a:latin typeface="+mn-ea"/>
              </a:rPr>
              <a:t>年复合增长率高达</a:t>
            </a:r>
            <a:r>
              <a:rPr lang="en-US" altLang="zh-CN" sz="1200" b="1" dirty="0">
                <a:solidFill>
                  <a:srgbClr val="C00000"/>
                </a:solidFill>
                <a:latin typeface="+mn-ea"/>
              </a:rPr>
              <a:t>69%</a:t>
            </a:r>
            <a:r>
              <a:rPr lang="zh-CN" altLang="en-US" sz="1200" dirty="0">
                <a:solidFill>
                  <a:srgbClr val="333333"/>
                </a:solidFill>
                <a:latin typeface="+mn-ea"/>
              </a:rPr>
              <a:t>，远远超过游戏业务</a:t>
            </a:r>
            <a:r>
              <a:rPr lang="en-US" altLang="zh-CN" sz="1200" dirty="0">
                <a:solidFill>
                  <a:srgbClr val="333333"/>
                </a:solidFill>
                <a:latin typeface="+mn-ea"/>
              </a:rPr>
              <a:t>18%</a:t>
            </a:r>
            <a:r>
              <a:rPr lang="zh-CN" altLang="en-US" sz="1200" dirty="0">
                <a:solidFill>
                  <a:srgbClr val="333333"/>
                </a:solidFill>
                <a:latin typeface="+mn-ea"/>
              </a:rPr>
              <a:t>的复合增长。</a:t>
            </a:r>
            <a:r>
              <a:rPr lang="zh-CN" altLang="en-US" sz="1200" dirty="0">
                <a:solidFill>
                  <a:srgbClr val="1D1D1A"/>
                </a:solidFill>
                <a:latin typeface="+mn-ea"/>
              </a:rPr>
              <a:t>仅在</a:t>
            </a:r>
            <a:r>
              <a:rPr lang="en-US" altLang="zh-CN" sz="1200" dirty="0">
                <a:solidFill>
                  <a:srgbClr val="1D1D1A"/>
                </a:solidFill>
                <a:latin typeface="+mn-ea"/>
              </a:rPr>
              <a:t>21</a:t>
            </a:r>
            <a:r>
              <a:rPr lang="zh-CN" altLang="en-US" sz="1200" dirty="0">
                <a:solidFill>
                  <a:srgbClr val="1D1D1A"/>
                </a:solidFill>
                <a:latin typeface="+mn-ea"/>
              </a:rPr>
              <a:t>年该部分的业务收入就已经超过了</a:t>
            </a:r>
            <a:r>
              <a:rPr lang="en-US" altLang="zh-CN" sz="1200" b="1" dirty="0">
                <a:solidFill>
                  <a:srgbClr val="C00000"/>
                </a:solidFill>
                <a:latin typeface="+mn-ea"/>
              </a:rPr>
              <a:t>100</a:t>
            </a:r>
            <a:r>
              <a:rPr lang="zh-CN" altLang="en-US" sz="1200" b="1" dirty="0">
                <a:solidFill>
                  <a:srgbClr val="C00000"/>
                </a:solidFill>
                <a:latin typeface="+mn-ea"/>
              </a:rPr>
              <a:t>亿</a:t>
            </a:r>
            <a:r>
              <a:rPr lang="zh-CN" altLang="en-US" sz="1200" dirty="0">
                <a:solidFill>
                  <a:srgbClr val="1D1D1A"/>
                </a:solidFill>
                <a:latin typeface="+mn-ea"/>
              </a:rPr>
              <a:t>美元。</a:t>
            </a:r>
            <a:r>
              <a:rPr lang="en-US" altLang="zh-CN" sz="1200" dirty="0">
                <a:solidFill>
                  <a:srgbClr val="1D1D1A"/>
                </a:solidFill>
                <a:latin typeface="+mn-ea"/>
              </a:rPr>
              <a:t>2023</a:t>
            </a:r>
            <a:r>
              <a:rPr lang="zh-CN" altLang="en-US" sz="1200" dirty="0">
                <a:solidFill>
                  <a:srgbClr val="1D1D1A"/>
                </a:solidFill>
                <a:latin typeface="+mn-ea"/>
              </a:rPr>
              <a:t>财年第一季度（截至</a:t>
            </a:r>
            <a:r>
              <a:rPr lang="en-US" altLang="zh-CN" sz="1200" dirty="0">
                <a:solidFill>
                  <a:srgbClr val="1D1D1A"/>
                </a:solidFill>
                <a:latin typeface="+mn-ea"/>
              </a:rPr>
              <a:t>2022</a:t>
            </a:r>
            <a:r>
              <a:rPr lang="zh-CN" altLang="en-US" sz="1200" dirty="0">
                <a:solidFill>
                  <a:srgbClr val="1D1D1A"/>
                </a:solidFill>
                <a:latin typeface="+mn-ea"/>
              </a:rPr>
              <a:t>年</a:t>
            </a:r>
            <a:r>
              <a:rPr lang="en-US" altLang="zh-CN" sz="1200" dirty="0">
                <a:solidFill>
                  <a:srgbClr val="1D1D1A"/>
                </a:solidFill>
                <a:latin typeface="+mn-ea"/>
              </a:rPr>
              <a:t>5</a:t>
            </a:r>
            <a:r>
              <a:rPr lang="zh-CN" altLang="en-US" sz="1200" dirty="0">
                <a:solidFill>
                  <a:srgbClr val="1D1D1A"/>
                </a:solidFill>
                <a:latin typeface="+mn-ea"/>
              </a:rPr>
              <a:t>月</a:t>
            </a:r>
            <a:r>
              <a:rPr lang="en-US" altLang="zh-CN" sz="1200" dirty="0">
                <a:solidFill>
                  <a:srgbClr val="1D1D1A"/>
                </a:solidFill>
                <a:latin typeface="+mn-ea"/>
              </a:rPr>
              <a:t>1</a:t>
            </a:r>
            <a:r>
              <a:rPr lang="zh-CN" altLang="en-US" sz="1200" dirty="0">
                <a:solidFill>
                  <a:srgbClr val="1D1D1A"/>
                </a:solidFill>
                <a:latin typeface="+mn-ea"/>
              </a:rPr>
              <a:t>日）数据中心板块营收达</a:t>
            </a:r>
            <a:r>
              <a:rPr lang="en-US" altLang="zh-CN" sz="1200" dirty="0">
                <a:solidFill>
                  <a:srgbClr val="1D1D1A"/>
                </a:solidFill>
                <a:latin typeface="+mn-ea"/>
              </a:rPr>
              <a:t>37.5</a:t>
            </a:r>
            <a:r>
              <a:rPr lang="zh-CN" altLang="en-US" sz="1200" dirty="0">
                <a:solidFill>
                  <a:srgbClr val="1D1D1A"/>
                </a:solidFill>
                <a:latin typeface="+mn-ea"/>
              </a:rPr>
              <a:t>亿美元，同比增长</a:t>
            </a:r>
            <a:r>
              <a:rPr lang="en-US" altLang="zh-CN" sz="1200" dirty="0">
                <a:solidFill>
                  <a:srgbClr val="1D1D1A"/>
                </a:solidFill>
                <a:latin typeface="+mn-ea"/>
              </a:rPr>
              <a:t>83%</a:t>
            </a:r>
            <a:r>
              <a:rPr lang="zh-CN" altLang="en-US" sz="1200" dirty="0">
                <a:solidFill>
                  <a:srgbClr val="1D1D1A"/>
                </a:solidFill>
                <a:latin typeface="+mn-ea"/>
              </a:rPr>
              <a:t>，取代游戏成为其最大业务板块。大摩分析师认为，英伟达该板块业务的潜在市场份额能够达到</a:t>
            </a:r>
            <a:r>
              <a:rPr lang="en-US" altLang="zh-CN" sz="1200" b="1" dirty="0">
                <a:solidFill>
                  <a:srgbClr val="C00000"/>
                </a:solidFill>
                <a:latin typeface="+mn-ea"/>
              </a:rPr>
              <a:t>3000</a:t>
            </a:r>
            <a:r>
              <a:rPr lang="zh-CN" altLang="en-US" sz="1200" b="1" dirty="0">
                <a:solidFill>
                  <a:srgbClr val="C00000"/>
                </a:solidFill>
                <a:latin typeface="+mn-ea"/>
              </a:rPr>
              <a:t>亿</a:t>
            </a:r>
            <a:r>
              <a:rPr lang="zh-CN" altLang="en-US" sz="1200" dirty="0">
                <a:solidFill>
                  <a:srgbClr val="1D1D1A"/>
                </a:solidFill>
                <a:latin typeface="+mn-ea"/>
              </a:rPr>
              <a:t>美元。</a:t>
            </a: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43</a:t>
            </a:fld>
            <a:endParaRPr lang="zh-CN" altLang="en-US"/>
          </a:p>
        </p:txBody>
      </p:sp>
    </p:spTree>
    <p:extLst>
      <p:ext uri="{BB962C8B-B14F-4D97-AF65-F5344CB8AC3E}">
        <p14:creationId xmlns:p14="http://schemas.microsoft.com/office/powerpoint/2010/main" val="1816532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44</a:t>
            </a:fld>
            <a:endParaRPr lang="zh-CN" altLang="en-US"/>
          </a:p>
        </p:txBody>
      </p:sp>
    </p:spTree>
    <p:extLst>
      <p:ext uri="{BB962C8B-B14F-4D97-AF65-F5344CB8AC3E}">
        <p14:creationId xmlns:p14="http://schemas.microsoft.com/office/powerpoint/2010/main" val="3335539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45</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97765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强调下：国之重器</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7</a:t>
            </a:fld>
            <a:endParaRPr lang="zh-CN" altLang="en-US"/>
          </a:p>
        </p:txBody>
      </p:sp>
    </p:spTree>
    <p:extLst>
      <p:ext uri="{BB962C8B-B14F-4D97-AF65-F5344CB8AC3E}">
        <p14:creationId xmlns:p14="http://schemas.microsoft.com/office/powerpoint/2010/main" val="79592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8</a:t>
            </a:fld>
            <a:endParaRPr lang="zh-CN" altLang="en-US"/>
          </a:p>
        </p:txBody>
      </p:sp>
    </p:spTree>
    <p:extLst>
      <p:ext uri="{BB962C8B-B14F-4D97-AF65-F5344CB8AC3E}">
        <p14:creationId xmlns:p14="http://schemas.microsoft.com/office/powerpoint/2010/main" val="1808462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9</a:t>
            </a:fld>
            <a:endParaRPr lang="zh-CN" altLang="en-US"/>
          </a:p>
        </p:txBody>
      </p:sp>
    </p:spTree>
    <p:extLst>
      <p:ext uri="{BB962C8B-B14F-4D97-AF65-F5344CB8AC3E}">
        <p14:creationId xmlns:p14="http://schemas.microsoft.com/office/powerpoint/2010/main" val="1886841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202122"/>
                </a:solidFill>
                <a:latin typeface="+mn-ea"/>
              </a:rPr>
              <a:t>Control Data Corporation</a:t>
            </a:r>
            <a:r>
              <a:rPr lang="zh-CN" altLang="en-US" dirty="0">
                <a:solidFill>
                  <a:srgbClr val="202122"/>
                </a:solidFill>
                <a:latin typeface="+mn-ea"/>
              </a:rPr>
              <a:t>公司推出的</a:t>
            </a:r>
            <a:r>
              <a:rPr lang="en-US" altLang="zh-CN" dirty="0">
                <a:solidFill>
                  <a:srgbClr val="202122"/>
                </a:solidFill>
                <a:latin typeface="+mn-ea"/>
              </a:rPr>
              <a:t>CDC6600</a:t>
            </a:r>
            <a:endParaRPr lang="zh-CN" altLang="en-US" dirty="0">
              <a:solidFill>
                <a:srgbClr val="202122"/>
              </a:solidFill>
              <a:latin typeface="+mn-ea"/>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10</a:t>
            </a:fld>
            <a:endParaRPr lang="zh-CN" altLang="en-US"/>
          </a:p>
        </p:txBody>
      </p:sp>
    </p:spTree>
    <p:extLst>
      <p:ext uri="{BB962C8B-B14F-4D97-AF65-F5344CB8AC3E}">
        <p14:creationId xmlns:p14="http://schemas.microsoft.com/office/powerpoint/2010/main" val="1795463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S/360</a:t>
            </a:r>
            <a:r>
              <a:rPr lang="zh-CN" altLang="en-US" dirty="0"/>
              <a:t>以取一圈</a:t>
            </a:r>
            <a:r>
              <a:rPr lang="en-US" altLang="zh-CN" dirty="0"/>
              <a:t>360</a:t>
            </a:r>
            <a:r>
              <a:rPr lang="zh-CN" altLang="en-US" dirty="0"/>
              <a:t>度之意，即为满足每个用户的需要而设计。它可以让低端电脑连接大型主机，下传和下载程序或资料，将电子数据处理的“松散终端”连接起来。堪称是现代</a:t>
            </a:r>
            <a:r>
              <a:rPr lang="en-US" altLang="zh-CN" dirty="0"/>
              <a:t>e</a:t>
            </a:r>
            <a:r>
              <a:rPr lang="zh-CN" altLang="en-US" dirty="0"/>
              <a:t>化的开宗祖师</a:t>
            </a:r>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大型机在可靠性、可用性和可服务性</a:t>
            </a:r>
            <a:r>
              <a:rPr lang="en-US" altLang="zh-CN" dirty="0"/>
              <a:t>(RAS)</a:t>
            </a:r>
            <a:r>
              <a:rPr lang="zh-CN" altLang="en-US" dirty="0"/>
              <a:t>方面的霸主地位目前仍无其他产品能够撼动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11</a:t>
            </a:fld>
            <a:endParaRPr lang="zh-CN" altLang="en-US"/>
          </a:p>
        </p:txBody>
      </p:sp>
    </p:spTree>
    <p:extLst>
      <p:ext uri="{BB962C8B-B14F-4D97-AF65-F5344CB8AC3E}">
        <p14:creationId xmlns:p14="http://schemas.microsoft.com/office/powerpoint/2010/main" val="2229629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13208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 id="214748398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jpeg"/><Relationship Id="rId4" Type="http://schemas.openxmlformats.org/officeDocument/2006/relationships/image" Target="../media/image36.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em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80.jpe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1.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slideLayout" Target="../slideLayouts/slideLayout6.xml"/><Relationship Id="rId16" Type="http://schemas.openxmlformats.org/officeDocument/2006/relationships/image" Target="../media/image113.png"/><Relationship Id="rId1" Type="http://schemas.openxmlformats.org/officeDocument/2006/relationships/tags" Target="../tags/tag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4" Type="http://schemas.microsoft.com/office/2007/relationships/hdphoto" Target="../media/hdphoto1.wdp"/><Relationship Id="rId9" Type="http://schemas.openxmlformats.org/officeDocument/2006/relationships/image" Target="../media/image106.png"/><Relationship Id="rId14" Type="http://schemas.openxmlformats.org/officeDocument/2006/relationships/image" Target="../media/image111.png"/></Relationships>
</file>

<file path=ppt/slides/_rels/slide43.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3.png"/><Relationship Id="rId3" Type="http://schemas.openxmlformats.org/officeDocument/2006/relationships/image" Target="../media/image114.png"/><Relationship Id="rId7" Type="http://schemas.openxmlformats.org/officeDocument/2006/relationships/image" Target="../media/image118.png"/><Relationship Id="rId12" Type="http://schemas.microsoft.com/office/2007/relationships/hdphoto" Target="../media/hdphoto2.wdp"/><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4.png"/><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26.png"/><Relationship Id="rId4" Type="http://schemas.openxmlformats.org/officeDocument/2006/relationships/image" Target="../media/image1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chenzomi12/AIInfr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4.tiff"/><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4949502" y="5188085"/>
            <a:ext cx="2500601"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chemeClr val="tx2"/>
                </a:solidFill>
                <a:latin typeface="ACGN-MiaoGB-Flash" panose="02020300000000000000" pitchFamily="18" charset="-122"/>
                <a:ea typeface="ACGN-MiaoGB-Flash" panose="02020300000000000000" pitchFamily="18" charset="-122"/>
              </a:rPr>
              <a:t>ZOMI</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06102" y="5357116"/>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集群计算发展历程</a:t>
            </a:r>
            <a:endParaRPr lang="en" altLang="zh-CN" sz="9600" dirty="0">
              <a:solidFill>
                <a:schemeClr val="tx2"/>
              </a:solidFill>
              <a:latin typeface="Lexend" pitchFamily="2" charset="0"/>
              <a:cs typeface="Futura-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6542814" y="3284949"/>
            <a:ext cx="4867169" cy="2723828"/>
          </a:xfrm>
          <a:prstGeom prst="rect">
            <a:avLst/>
          </a:prstGeom>
        </p:spPr>
      </p:pic>
      <p:pic>
        <p:nvPicPr>
          <p:cNvPr id="2050" name="Picture 2" descr="CDC 6600 - Chessprogramming wiki">
            <a:extLst>
              <a:ext uri="{FF2B5EF4-FFF2-40B4-BE49-F238E27FC236}">
                <a16:creationId xmlns:a16="http://schemas.microsoft.com/office/drawing/2014/main" id="{41247980-95B2-4836-A4E4-A2BAC47F62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186" y="3284949"/>
            <a:ext cx="4620429" cy="272382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3F9BDDA7-F1C9-4D4B-9E15-638424EF854C}"/>
              </a:ext>
            </a:extLst>
          </p:cNvPr>
          <p:cNvSpPr/>
          <p:nvPr/>
        </p:nvSpPr>
        <p:spPr>
          <a:xfrm>
            <a:off x="6328012" y="6008778"/>
            <a:ext cx="5296770" cy="307777"/>
          </a:xfrm>
          <a:prstGeom prst="rect">
            <a:avLst/>
          </a:prstGeom>
        </p:spPr>
        <p:txBody>
          <a:bodyPr wrap="none">
            <a:spAutoFit/>
          </a:bodyPr>
          <a:lstStyle/>
          <a:p>
            <a:pPr algn="ctr"/>
            <a:r>
              <a:rPr lang="en-US" altLang="zh-CN" sz="1400" dirty="0">
                <a:solidFill>
                  <a:srgbClr val="202122"/>
                </a:solidFill>
                <a:latin typeface="微软雅黑" panose="020B0503020204020204" pitchFamily="34" charset="-122"/>
                <a:ea typeface="微软雅黑" panose="020B0503020204020204" pitchFamily="34" charset="-122"/>
              </a:rPr>
              <a:t>CDC</a:t>
            </a:r>
            <a:r>
              <a:rPr lang="zh-CN" altLang="en-US" sz="1400" dirty="0">
                <a:solidFill>
                  <a:srgbClr val="202122"/>
                </a:solidFill>
                <a:latin typeface="微软雅黑" panose="020B0503020204020204" pitchFamily="34" charset="-122"/>
                <a:ea typeface="微软雅黑" panose="020B0503020204020204" pitchFamily="34" charset="-122"/>
              </a:rPr>
              <a:t>公司杰出工程师</a:t>
            </a:r>
            <a:r>
              <a:rPr lang="en-US" altLang="zh-CN" sz="1400" dirty="0">
                <a:solidFill>
                  <a:srgbClr val="202122"/>
                </a:solidFill>
                <a:latin typeface="微软雅黑" panose="020B0503020204020204" pitchFamily="34" charset="-122"/>
                <a:ea typeface="微软雅黑" panose="020B0503020204020204" pitchFamily="34" charset="-122"/>
              </a:rPr>
              <a:t>Seymour Cray</a:t>
            </a:r>
            <a:r>
              <a:rPr lang="zh-CN" altLang="en-US" sz="1400" dirty="0">
                <a:solidFill>
                  <a:srgbClr val="202122"/>
                </a:solidFill>
                <a:latin typeface="微软雅黑" panose="020B0503020204020204" pitchFamily="34" charset="-122"/>
                <a:ea typeface="微软雅黑" panose="020B0503020204020204" pitchFamily="34" charset="-122"/>
              </a:rPr>
              <a:t>，后来创立了</a:t>
            </a:r>
            <a:r>
              <a:rPr lang="en-US" altLang="zh-CN" sz="1400" dirty="0">
                <a:solidFill>
                  <a:srgbClr val="202122"/>
                </a:solidFill>
                <a:latin typeface="微软雅黑" panose="020B0503020204020204" pitchFamily="34" charset="-122"/>
                <a:ea typeface="微软雅黑" panose="020B0503020204020204" pitchFamily="34" charset="-122"/>
              </a:rPr>
              <a:t>Cray Research</a:t>
            </a:r>
            <a:endParaRPr lang="zh-CN" altLang="en-US" sz="1400" dirty="0">
              <a:solidFill>
                <a:srgbClr val="202122"/>
              </a:solidFill>
              <a:latin typeface="微软雅黑" panose="020B0503020204020204" pitchFamily="34" charset="-122"/>
              <a:ea typeface="微软雅黑" panose="020B0503020204020204" pitchFamily="34" charset="-122"/>
            </a:endParaRPr>
          </a:p>
        </p:txBody>
      </p:sp>
      <p:sp>
        <p:nvSpPr>
          <p:cNvPr id="11" name="矩形 10"/>
          <p:cNvSpPr/>
          <p:nvPr/>
        </p:nvSpPr>
        <p:spPr>
          <a:xfrm>
            <a:off x="508791" y="220081"/>
            <a:ext cx="11685591"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1963</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CDC6600</a:t>
            </a:r>
            <a:r>
              <a:rPr lang="zh-CN" altLang="en-US" sz="2800" b="1" dirty="0">
                <a:latin typeface="微软雅黑" panose="020B0503020204020204" pitchFamily="34" charset="-122"/>
                <a:ea typeface="微软雅黑" panose="020B0503020204020204" pitchFamily="34" charset="-122"/>
              </a:rPr>
              <a:t>被认为是第一个成功的超级计算机，开创超算时代</a:t>
            </a:r>
          </a:p>
        </p:txBody>
      </p:sp>
      <p:sp>
        <p:nvSpPr>
          <p:cNvPr id="9" name="矩形 8">
            <a:extLst>
              <a:ext uri="{FF2B5EF4-FFF2-40B4-BE49-F238E27FC236}">
                <a16:creationId xmlns:a16="http://schemas.microsoft.com/office/drawing/2014/main" id="{FFC7F0E4-5834-4C3C-8CC9-C200787CB23A}"/>
              </a:ext>
            </a:extLst>
          </p:cNvPr>
          <p:cNvSpPr/>
          <p:nvPr/>
        </p:nvSpPr>
        <p:spPr>
          <a:xfrm>
            <a:off x="774790" y="907421"/>
            <a:ext cx="10635192" cy="2291667"/>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ctr" anchorCtr="0"/>
          <a:lstStyle/>
          <a:p>
            <a:pPr>
              <a:lnSpc>
                <a:spcPct val="200000"/>
              </a:lnSpc>
            </a:pPr>
            <a:r>
              <a:rPr lang="en-US" altLang="zh-CN" sz="1600" dirty="0">
                <a:solidFill>
                  <a:srgbClr val="333333"/>
                </a:solidFill>
                <a:latin typeface="微软雅黑" panose="020B0503020204020204" pitchFamily="34" charset="-122"/>
                <a:ea typeface="微软雅黑" panose="020B0503020204020204" pitchFamily="34" charset="-122"/>
              </a:rPr>
              <a:t>1963</a:t>
            </a:r>
            <a:r>
              <a:rPr lang="zh-CN" altLang="en-US" sz="1600" dirty="0">
                <a:solidFill>
                  <a:srgbClr val="333333"/>
                </a:solidFill>
                <a:latin typeface="微软雅黑" panose="020B0503020204020204" pitchFamily="34" charset="-122"/>
                <a:ea typeface="微软雅黑" panose="020B0503020204020204" pitchFamily="34" charset="-122"/>
              </a:rPr>
              <a:t>年</a:t>
            </a:r>
            <a:r>
              <a:rPr lang="en-US" altLang="zh-CN" sz="1600" dirty="0">
                <a:solidFill>
                  <a:srgbClr val="333333"/>
                </a:solidFill>
                <a:latin typeface="微软雅黑" panose="020B0503020204020204" pitchFamily="34" charset="-122"/>
                <a:ea typeface="微软雅黑" panose="020B0503020204020204" pitchFamily="34" charset="-122"/>
              </a:rPr>
              <a:t>8</a:t>
            </a:r>
            <a:r>
              <a:rPr lang="zh-CN" altLang="en-US" sz="1600" dirty="0">
                <a:solidFill>
                  <a:srgbClr val="333333"/>
                </a:solidFill>
                <a:latin typeface="微软雅黑" panose="020B0503020204020204" pitchFamily="34" charset="-122"/>
                <a:ea typeface="微软雅黑" panose="020B0503020204020204" pitchFamily="34" charset="-122"/>
              </a:rPr>
              <a:t>月推出的</a:t>
            </a:r>
            <a:r>
              <a:rPr lang="en-US" altLang="zh-CN" sz="1600" dirty="0">
                <a:solidFill>
                  <a:srgbClr val="333333"/>
                </a:solidFill>
                <a:latin typeface="微软雅黑" panose="020B0503020204020204" pitchFamily="34" charset="-122"/>
                <a:ea typeface="微软雅黑" panose="020B0503020204020204" pitchFamily="34" charset="-122"/>
              </a:rPr>
              <a:t>CDC6600</a:t>
            </a:r>
            <a:r>
              <a:rPr lang="zh-CN" altLang="en-US" sz="1600" dirty="0">
                <a:solidFill>
                  <a:srgbClr val="333333"/>
                </a:solidFill>
                <a:latin typeface="微软雅黑" panose="020B0503020204020204" pitchFamily="34" charset="-122"/>
                <a:ea typeface="微软雅黑" panose="020B0503020204020204" pitchFamily="34" charset="-122"/>
              </a:rPr>
              <a:t>被认为是</a:t>
            </a:r>
            <a:r>
              <a:rPr lang="zh-CN" altLang="en-US" sz="1600" dirty="0">
                <a:solidFill>
                  <a:srgbClr val="0070C0"/>
                </a:solidFill>
                <a:latin typeface="微软雅黑" panose="020B0503020204020204" pitchFamily="34" charset="-122"/>
                <a:ea typeface="微软雅黑" panose="020B0503020204020204" pitchFamily="34" charset="-122"/>
              </a:rPr>
              <a:t>第一个成功的</a:t>
            </a:r>
            <a:r>
              <a:rPr lang="zh-CN" altLang="en-US" sz="1600" b="1" dirty="0">
                <a:solidFill>
                  <a:srgbClr val="0070C0"/>
                </a:solidFill>
                <a:latin typeface="微软雅黑" panose="020B0503020204020204" pitchFamily="34" charset="-122"/>
                <a:ea typeface="微软雅黑" panose="020B0503020204020204" pitchFamily="34" charset="-122"/>
              </a:rPr>
              <a:t>超级计算机</a:t>
            </a:r>
            <a:r>
              <a:rPr lang="en-US" altLang="zh-CN" sz="1600" b="1" dirty="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超算鼻祖</a:t>
            </a:r>
            <a:r>
              <a:rPr lang="en-US" altLang="zh-CN" sz="1600" b="1"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，每秒浮点运算次数达</a:t>
            </a:r>
            <a:r>
              <a:rPr lang="en-US" altLang="zh-CN" sz="1600" dirty="0">
                <a:solidFill>
                  <a:srgbClr val="0070C0"/>
                </a:solidFill>
                <a:latin typeface="微软雅黑" panose="020B0503020204020204" pitchFamily="34" charset="-122"/>
                <a:ea typeface="微软雅黑" panose="020B0503020204020204" pitchFamily="34" charset="-122"/>
              </a:rPr>
              <a:t>1</a:t>
            </a:r>
            <a:r>
              <a:rPr lang="zh-CN" altLang="en-US" sz="1600" dirty="0">
                <a:solidFill>
                  <a:srgbClr val="0070C0"/>
                </a:solidFill>
                <a:latin typeface="微软雅黑" panose="020B0503020204020204" pitchFamily="34" charset="-122"/>
                <a:ea typeface="微软雅黑" panose="020B0503020204020204" pitchFamily="34" charset="-122"/>
              </a:rPr>
              <a:t>百万次，超过之前最快的</a:t>
            </a:r>
            <a:r>
              <a:rPr lang="en-US" altLang="zh-CN" sz="1600" dirty="0">
                <a:solidFill>
                  <a:srgbClr val="0070C0"/>
                </a:solidFill>
                <a:latin typeface="微软雅黑" panose="020B0503020204020204" pitchFamily="34" charset="-122"/>
                <a:ea typeface="微软雅黑" panose="020B0503020204020204" pitchFamily="34" charset="-122"/>
              </a:rPr>
              <a:t>IBM 7030</a:t>
            </a:r>
            <a:r>
              <a:rPr lang="zh-CN" altLang="en-US" sz="1600" dirty="0">
                <a:solidFill>
                  <a:srgbClr val="0070C0"/>
                </a:solidFill>
                <a:latin typeface="微软雅黑" panose="020B0503020204020204" pitchFamily="34" charset="-122"/>
                <a:ea typeface="微软雅黑" panose="020B0503020204020204" pitchFamily="34" charset="-122"/>
              </a:rPr>
              <a:t>约三倍</a:t>
            </a:r>
            <a:r>
              <a:rPr lang="zh-CN" altLang="en-US" sz="1600" dirty="0">
                <a:solidFill>
                  <a:srgbClr val="202122"/>
                </a:solidFill>
                <a:latin typeface="微软雅黑" panose="020B0503020204020204" pitchFamily="34" charset="-122"/>
                <a:ea typeface="微软雅黑" panose="020B0503020204020204" pitchFamily="34" charset="-122"/>
              </a:rPr>
              <a:t>。</a:t>
            </a:r>
            <a:r>
              <a:rPr lang="zh-CN" altLang="en-US" sz="1600" dirty="0">
                <a:solidFill>
                  <a:srgbClr val="333333"/>
                </a:solidFill>
                <a:latin typeface="微软雅黑" panose="020B0503020204020204" pitchFamily="34" charset="-122"/>
                <a:ea typeface="微软雅黑" panose="020B0503020204020204" pitchFamily="34" charset="-122"/>
              </a:rPr>
              <a:t>它是专为伦斯辐射实验室设计，直到</a:t>
            </a:r>
            <a:r>
              <a:rPr lang="en-US" altLang="zh-CN" sz="1600" dirty="0">
                <a:solidFill>
                  <a:srgbClr val="333333"/>
                </a:solidFill>
                <a:latin typeface="微软雅黑" panose="020B0503020204020204" pitchFamily="34" charset="-122"/>
                <a:ea typeface="微软雅黑" panose="020B0503020204020204" pitchFamily="34" charset="-122"/>
              </a:rPr>
              <a:t>1969</a:t>
            </a:r>
            <a:r>
              <a:rPr lang="zh-CN" altLang="en-US" sz="1600" dirty="0">
                <a:solidFill>
                  <a:srgbClr val="333333"/>
                </a:solidFill>
                <a:latin typeface="微软雅黑" panose="020B0503020204020204" pitchFamily="34" charset="-122"/>
                <a:ea typeface="微软雅黑" panose="020B0503020204020204" pitchFamily="34" charset="-122"/>
              </a:rPr>
              <a:t>年一直保持世界最快的计算机，主要被用于高能核物理研究</a:t>
            </a:r>
            <a:endParaRPr lang="en-US" altLang="zh-CN" sz="1100" dirty="0">
              <a:solidFill>
                <a:srgbClr val="333333"/>
              </a:solidFill>
              <a:latin typeface="微软雅黑" panose="020B0503020204020204" pitchFamily="34" charset="-122"/>
              <a:ea typeface="微软雅黑" panose="020B0503020204020204" pitchFamily="34" charset="-122"/>
            </a:endParaRPr>
          </a:p>
          <a:p>
            <a:pPr>
              <a:lnSpc>
                <a:spcPct val="200000"/>
              </a:lnSpc>
            </a:pPr>
            <a:r>
              <a:rPr lang="zh-CN" altLang="en-US" sz="1600" dirty="0">
                <a:solidFill>
                  <a:srgbClr val="333333"/>
                </a:solidFill>
                <a:latin typeface="微软雅黑" panose="020B0503020204020204" pitchFamily="34" charset="-122"/>
                <a:ea typeface="微软雅黑" panose="020B0503020204020204" pitchFamily="34" charset="-122"/>
              </a:rPr>
              <a:t>该产品的特色是创新技术，采用</a:t>
            </a:r>
            <a:r>
              <a:rPr lang="zh-CN" altLang="en-US" sz="1600" dirty="0">
                <a:solidFill>
                  <a:srgbClr val="0070C0"/>
                </a:solidFill>
                <a:latin typeface="微软雅黑" panose="020B0503020204020204" pitchFamily="34" charset="-122"/>
                <a:ea typeface="微软雅黑" panose="020B0503020204020204" pitchFamily="34" charset="-122"/>
              </a:rPr>
              <a:t>超标量架构，使用</a:t>
            </a:r>
            <a:r>
              <a:rPr lang="en-US" altLang="zh-CN" sz="1600" dirty="0">
                <a:solidFill>
                  <a:srgbClr val="0070C0"/>
                </a:solidFill>
                <a:latin typeface="微软雅黑" panose="020B0503020204020204" pitchFamily="34" charset="-122"/>
                <a:ea typeface="微软雅黑" panose="020B0503020204020204" pitchFamily="34" charset="-122"/>
              </a:rPr>
              <a:t>RISC</a:t>
            </a:r>
            <a:r>
              <a:rPr lang="zh-CN" altLang="en-US" sz="1600" dirty="0">
                <a:solidFill>
                  <a:srgbClr val="0070C0"/>
                </a:solidFill>
                <a:latin typeface="微软雅黑" panose="020B0503020204020204" pitchFamily="34" charset="-122"/>
                <a:ea typeface="微软雅黑" panose="020B0503020204020204" pitchFamily="34" charset="-122"/>
              </a:rPr>
              <a:t>精简指令集、硅片和氟利昂冷却系统的锗晶体管</a:t>
            </a:r>
          </a:p>
        </p:txBody>
      </p:sp>
    </p:spTree>
    <p:extLst>
      <p:ext uri="{BB962C8B-B14F-4D97-AF65-F5344CB8AC3E}">
        <p14:creationId xmlns:p14="http://schemas.microsoft.com/office/powerpoint/2010/main" val="287607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26" y="228568"/>
            <a:ext cx="11488861" cy="477054"/>
          </a:xfrm>
          <a:prstGeom prst="rect">
            <a:avLst/>
          </a:prstGeom>
        </p:spPr>
        <p:txBody>
          <a:bodyPr wrap="square">
            <a:spAutoFit/>
          </a:bodyPr>
          <a:lstStyle/>
          <a:p>
            <a:r>
              <a:rPr lang="en-US" altLang="zh-CN" sz="2500" b="1" dirty="0">
                <a:latin typeface="微软雅黑" panose="020B0503020204020204" pitchFamily="34" charset="-122"/>
                <a:ea typeface="微软雅黑" panose="020B0503020204020204" pitchFamily="34" charset="-122"/>
              </a:rPr>
              <a:t>1964</a:t>
            </a:r>
            <a:r>
              <a:rPr lang="zh-CN" altLang="en-US" sz="2500" b="1" dirty="0">
                <a:latin typeface="微软雅黑" panose="020B0503020204020204" pitchFamily="34" charset="-122"/>
                <a:ea typeface="微软雅黑" panose="020B0503020204020204" pitchFamily="34" charset="-122"/>
              </a:rPr>
              <a:t>年，</a:t>
            </a:r>
            <a:r>
              <a:rPr lang="en-US" altLang="zh-CN" sz="2500" b="1" dirty="0">
                <a:latin typeface="微软雅黑" panose="020B0503020204020204" pitchFamily="34" charset="-122"/>
                <a:ea typeface="微软雅黑" panose="020B0503020204020204" pitchFamily="34" charset="-122"/>
              </a:rPr>
              <a:t>IBM</a:t>
            </a:r>
            <a:r>
              <a:rPr lang="zh-CN" altLang="en-US" sz="2500" b="1" dirty="0">
                <a:latin typeface="微软雅黑" panose="020B0503020204020204" pitchFamily="34" charset="-122"/>
                <a:ea typeface="微软雅黑" panose="020B0503020204020204" pitchFamily="34" charset="-122"/>
              </a:rPr>
              <a:t>推出第一台大型机</a:t>
            </a:r>
            <a:r>
              <a:rPr lang="en-US" altLang="zh-CN" sz="2500" b="1" dirty="0">
                <a:latin typeface="微软雅黑" panose="020B0503020204020204" pitchFamily="34" charset="-122"/>
                <a:ea typeface="微软雅黑" panose="020B0503020204020204" pitchFamily="34" charset="-122"/>
              </a:rPr>
              <a:t>S/360</a:t>
            </a:r>
            <a:r>
              <a:rPr lang="zh-CN" altLang="en-US" sz="2500" b="1" dirty="0">
                <a:latin typeface="微软雅黑" panose="020B0503020204020204" pitchFamily="34" charset="-122"/>
                <a:ea typeface="微软雅黑" panose="020B0503020204020204" pitchFamily="34" charset="-122"/>
              </a:rPr>
              <a:t>，小沃森最冒险的决定开创了大型机时代</a:t>
            </a:r>
          </a:p>
        </p:txBody>
      </p:sp>
      <p:pic>
        <p:nvPicPr>
          <p:cNvPr id="3080" name="Picture 8" descr="小汤姆•沃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765" y="3070708"/>
            <a:ext cx="3992142" cy="23821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img-blog.csdn.net/20150228203302235?watermark/2/text/aHR0cDovL2Jsb2cuY3Nkbi5uZXQvdTAxNDAyODA3MA==/font/5a6L5L2T/fontsize/400/fill/I0JBQkFCMA==/dissolve/70/gravity/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0914" y="3070707"/>
            <a:ext cx="2411796" cy="260475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48936" y="5783046"/>
            <a:ext cx="10541876" cy="369332"/>
          </a:xfrm>
          <a:prstGeom prst="rect">
            <a:avLst/>
          </a:prstGeom>
        </p:spPr>
        <p:txBody>
          <a:bodyPr wrap="square">
            <a:spAutoFit/>
          </a:bodyPr>
          <a:lstStyle/>
          <a:p>
            <a:pPr algn="ct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大型机在可靠性、可用性和可服务性</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(RAS)</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方面的霸主地位至今仍无其他产品能够撼动</a:t>
            </a:r>
          </a:p>
        </p:txBody>
      </p:sp>
      <p:sp>
        <p:nvSpPr>
          <p:cNvPr id="8" name="矩形 7">
            <a:extLst>
              <a:ext uri="{FF2B5EF4-FFF2-40B4-BE49-F238E27FC236}">
                <a16:creationId xmlns:a16="http://schemas.microsoft.com/office/drawing/2014/main" id="{FFC7F0E4-5834-4C3C-8CC9-C200787CB23A}"/>
              </a:ext>
            </a:extLst>
          </p:cNvPr>
          <p:cNvSpPr/>
          <p:nvPr/>
        </p:nvSpPr>
        <p:spPr>
          <a:xfrm>
            <a:off x="729457" y="1268414"/>
            <a:ext cx="5179739" cy="169470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en-US" altLang="zh-CN" sz="1600" dirty="0">
                <a:latin typeface="微软雅黑" panose="020B0503020204020204" pitchFamily="34" charset="-122"/>
                <a:ea typeface="微软雅黑" panose="020B0503020204020204" pitchFamily="34" charset="-122"/>
              </a:rPr>
              <a:t>1956</a:t>
            </a:r>
            <a:r>
              <a:rPr lang="zh-CN" altLang="en-US" sz="1600" dirty="0">
                <a:latin typeface="微软雅黑" panose="020B0503020204020204" pitchFamily="34" charset="-122"/>
                <a:ea typeface="微软雅黑" panose="020B0503020204020204" pitchFamily="34" charset="-122"/>
              </a:rPr>
              <a:t>年，小汤姆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沃森接掌</a:t>
            </a:r>
            <a:r>
              <a:rPr lang="en-US" altLang="zh-CN" sz="1600" dirty="0">
                <a:latin typeface="微软雅黑" panose="020B0503020204020204" pitchFamily="34" charset="-122"/>
                <a:ea typeface="微软雅黑" panose="020B0503020204020204" pitchFamily="34" charset="-122"/>
              </a:rPr>
              <a:t>IBM</a:t>
            </a:r>
            <a:r>
              <a:rPr lang="zh-CN" altLang="en-US" sz="1600" dirty="0">
                <a:latin typeface="微软雅黑" panose="020B0503020204020204" pitchFamily="34" charset="-122"/>
                <a:ea typeface="微软雅黑" panose="020B0503020204020204" pitchFamily="34" charset="-122"/>
              </a:rPr>
              <a:t>。当时，技术变革方兴未艾，晶体管取代了真空管，磁性存储器取代了穿孔卡。</a:t>
            </a:r>
            <a:r>
              <a:rPr lang="en-US" altLang="zh-CN" sz="1600" dirty="0">
                <a:latin typeface="微软雅黑" panose="020B0503020204020204" pitchFamily="34" charset="-122"/>
                <a:ea typeface="微软雅黑" panose="020B0503020204020204" pitchFamily="34" charset="-122"/>
              </a:rPr>
              <a:t>1962</a:t>
            </a:r>
            <a:r>
              <a:rPr lang="zh-CN" altLang="en-US" sz="1600" dirty="0">
                <a:latin typeface="微软雅黑" panose="020B0503020204020204" pitchFamily="34" charset="-122"/>
                <a:ea typeface="微软雅黑" panose="020B0503020204020204" pitchFamily="34" charset="-122"/>
              </a:rPr>
              <a:t>年，小沃森决定彻底调整公司产品战略，研发</a:t>
            </a:r>
            <a:r>
              <a:rPr lang="en-US" altLang="zh-CN" sz="1600" dirty="0">
                <a:latin typeface="微软雅黑" panose="020B0503020204020204" pitchFamily="34" charset="-122"/>
                <a:ea typeface="微软雅黑" panose="020B0503020204020204" pitchFamily="34" charset="-122"/>
              </a:rPr>
              <a:t>S/360</a:t>
            </a:r>
            <a:r>
              <a:rPr lang="zh-CN" altLang="en-US" sz="1600" dirty="0">
                <a:latin typeface="微软雅黑" panose="020B0503020204020204" pitchFamily="34" charset="-122"/>
                <a:ea typeface="微软雅黑" panose="020B0503020204020204" pitchFamily="34" charset="-122"/>
              </a:rPr>
              <a:t>大型机，于</a:t>
            </a:r>
            <a:r>
              <a:rPr lang="en-US" altLang="zh-CN" sz="1600" dirty="0">
                <a:latin typeface="微软雅黑" panose="020B0503020204020204" pitchFamily="34" charset="-122"/>
                <a:ea typeface="微软雅黑" panose="020B0503020204020204" pitchFamily="34" charset="-122"/>
              </a:rPr>
              <a:t>1964</a:t>
            </a:r>
            <a:r>
              <a:rPr lang="zh-CN" altLang="en-US" sz="1600" dirty="0">
                <a:latin typeface="微软雅黑" panose="020B0503020204020204" pitchFamily="34" charset="-122"/>
                <a:ea typeface="微软雅黑" panose="020B0503020204020204" pitchFamily="34" charset="-122"/>
              </a:rPr>
              <a:t>年推向市场</a:t>
            </a:r>
            <a:endParaRPr lang="en-US" altLang="zh-CN" sz="16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FC7F0E4-5834-4C3C-8CC9-C200787CB23A}"/>
              </a:ext>
            </a:extLst>
          </p:cNvPr>
          <p:cNvSpPr/>
          <p:nvPr/>
        </p:nvSpPr>
        <p:spPr>
          <a:xfrm>
            <a:off x="6101557" y="1268414"/>
            <a:ext cx="5370513" cy="169470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zh-CN" altLang="en-US" sz="1600" dirty="0">
                <a:solidFill>
                  <a:srgbClr val="0070C0"/>
                </a:solidFill>
                <a:latin typeface="微软雅黑" panose="020B0503020204020204" pitchFamily="34" charset="-122"/>
                <a:ea typeface="微软雅黑" panose="020B0503020204020204" pitchFamily="34" charset="-122"/>
              </a:rPr>
              <a:t>这项</a:t>
            </a:r>
            <a:r>
              <a:rPr lang="en-US" altLang="zh-CN" sz="1600" dirty="0">
                <a:solidFill>
                  <a:srgbClr val="0070C0"/>
                </a:solidFill>
                <a:latin typeface="微软雅黑" panose="020B0503020204020204" pitchFamily="34" charset="-122"/>
                <a:ea typeface="微软雅黑" panose="020B0503020204020204" pitchFamily="34" charset="-122"/>
              </a:rPr>
              <a:t>50</a:t>
            </a:r>
            <a:r>
              <a:rPr lang="zh-CN" altLang="en-US" sz="1600" dirty="0">
                <a:solidFill>
                  <a:srgbClr val="0070C0"/>
                </a:solidFill>
                <a:latin typeface="微软雅黑" panose="020B0503020204020204" pitchFamily="34" charset="-122"/>
                <a:ea typeface="微软雅黑" panose="020B0503020204020204" pitchFamily="34" charset="-122"/>
              </a:rPr>
              <a:t>亿美元的投资</a:t>
            </a:r>
            <a:r>
              <a:rPr lang="zh-CN" altLang="en-US" sz="1600" dirty="0">
                <a:latin typeface="微软雅黑" panose="020B0503020204020204" pitchFamily="34" charset="-122"/>
                <a:ea typeface="微软雅黑" panose="020B0503020204020204" pitchFamily="34" charset="-122"/>
              </a:rPr>
              <a:t>，被证实是一项启动创新商业运作的历史性变革。甚至</a:t>
            </a:r>
            <a:r>
              <a:rPr lang="zh-CN" altLang="en-US" sz="1600" dirty="0">
                <a:solidFill>
                  <a:srgbClr val="0070C0"/>
                </a:solidFill>
                <a:latin typeface="微软雅黑" panose="020B0503020204020204" pitchFamily="34" charset="-122"/>
                <a:ea typeface="微软雅黑" panose="020B0503020204020204" pitchFamily="34" charset="-122"/>
              </a:rPr>
              <a:t>第二次世界大战中研制原子弹的曼哈顿项目也没有花费那么多</a:t>
            </a:r>
            <a:endParaRPr lang="en-US" altLang="zh-CN" sz="16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8314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FE7AD7E-E312-47C6-A886-BF1C420E0814}"/>
              </a:ext>
            </a:extLst>
          </p:cNvPr>
          <p:cNvGrpSpPr/>
          <p:nvPr/>
        </p:nvGrpSpPr>
        <p:grpSpPr>
          <a:xfrm>
            <a:off x="729456" y="2393520"/>
            <a:ext cx="3913934" cy="3184249"/>
            <a:chOff x="401418" y="448767"/>
            <a:chExt cx="5077735" cy="5864075"/>
          </a:xfrm>
        </p:grpSpPr>
        <p:pic>
          <p:nvPicPr>
            <p:cNvPr id="2" name="图片 1">
              <a:extLst>
                <a:ext uri="{FF2B5EF4-FFF2-40B4-BE49-F238E27FC236}">
                  <a16:creationId xmlns:a16="http://schemas.microsoft.com/office/drawing/2014/main" id="{A4DD6B84-9E62-4BD7-8FFF-F96AD6871B33}"/>
                </a:ext>
              </a:extLst>
            </p:cNvPr>
            <p:cNvPicPr>
              <a:picLocks noChangeAspect="1"/>
            </p:cNvPicPr>
            <p:nvPr/>
          </p:nvPicPr>
          <p:blipFill>
            <a:blip r:embed="rId3"/>
            <a:stretch>
              <a:fillRect/>
            </a:stretch>
          </p:blipFill>
          <p:spPr>
            <a:xfrm>
              <a:off x="401419" y="448767"/>
              <a:ext cx="5077734" cy="4258277"/>
            </a:xfrm>
            <a:prstGeom prst="rect">
              <a:avLst/>
            </a:prstGeom>
          </p:spPr>
        </p:pic>
        <p:pic>
          <p:nvPicPr>
            <p:cNvPr id="3" name="图片 2">
              <a:extLst>
                <a:ext uri="{FF2B5EF4-FFF2-40B4-BE49-F238E27FC236}">
                  <a16:creationId xmlns:a16="http://schemas.microsoft.com/office/drawing/2014/main" id="{AD55DD87-40AB-4E79-8043-C38F1D50F836}"/>
                </a:ext>
              </a:extLst>
            </p:cNvPr>
            <p:cNvPicPr>
              <a:picLocks noChangeAspect="1"/>
            </p:cNvPicPr>
            <p:nvPr/>
          </p:nvPicPr>
          <p:blipFill>
            <a:blip r:embed="rId4"/>
            <a:stretch>
              <a:fillRect/>
            </a:stretch>
          </p:blipFill>
          <p:spPr>
            <a:xfrm>
              <a:off x="401418" y="4128868"/>
              <a:ext cx="5077734" cy="2183974"/>
            </a:xfrm>
            <a:prstGeom prst="rect">
              <a:avLst/>
            </a:prstGeom>
          </p:spPr>
        </p:pic>
      </p:grpSp>
      <p:sp>
        <p:nvSpPr>
          <p:cNvPr id="10" name="矩形 9">
            <a:extLst>
              <a:ext uri="{FF2B5EF4-FFF2-40B4-BE49-F238E27FC236}">
                <a16:creationId xmlns:a16="http://schemas.microsoft.com/office/drawing/2014/main" id="{D213FA10-5DB8-44EC-B669-84FE77B2DDE6}"/>
              </a:ext>
            </a:extLst>
          </p:cNvPr>
          <p:cNvSpPr/>
          <p:nvPr/>
        </p:nvSpPr>
        <p:spPr>
          <a:xfrm>
            <a:off x="634786" y="220957"/>
            <a:ext cx="9774978"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1966</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DEC</a:t>
            </a:r>
            <a:r>
              <a:rPr lang="zh-CN" altLang="en-US" sz="2800" b="1" dirty="0">
                <a:latin typeface="微软雅黑" panose="020B0503020204020204" pitchFamily="34" charset="-122"/>
                <a:ea typeface="微软雅黑" panose="020B0503020204020204" pitchFamily="34" charset="-122"/>
              </a:rPr>
              <a:t>开创了小型机时代，历经</a:t>
            </a:r>
            <a:r>
              <a:rPr lang="en-US" altLang="zh-CN" sz="2800" b="1" dirty="0">
                <a:latin typeface="微软雅黑" panose="020B0503020204020204" pitchFamily="34" charset="-122"/>
                <a:ea typeface="微软雅黑" panose="020B0503020204020204" pitchFamily="34" charset="-122"/>
              </a:rPr>
              <a:t>40</a:t>
            </a:r>
            <a:r>
              <a:rPr lang="zh-CN" altLang="en-US" sz="2800" b="1" dirty="0">
                <a:latin typeface="微软雅黑" panose="020B0503020204020204" pitchFamily="34" charset="-122"/>
                <a:ea typeface="微软雅黑" panose="020B0503020204020204" pitchFamily="34" charset="-122"/>
              </a:rPr>
              <a:t>年从辉煌走向消亡</a:t>
            </a:r>
            <a:endParaRPr lang="en-US" altLang="zh-CN"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7508925" y="5269992"/>
            <a:ext cx="2163477" cy="307777"/>
          </a:xfrm>
          <a:prstGeom prst="rect">
            <a:avLst/>
          </a:prstGeom>
        </p:spPr>
        <p:txBody>
          <a:bodyPr wrap="none">
            <a:spAutoFit/>
          </a:bodyPr>
          <a:lstStyle/>
          <a:p>
            <a:r>
              <a:rPr lang="zh-CN" altLang="en-US" sz="1400" dirty="0">
                <a:solidFill>
                  <a:srgbClr val="33353C"/>
                </a:solidFill>
                <a:latin typeface="微软雅黑" panose="020B0503020204020204" pitchFamily="34" charset="-122"/>
                <a:ea typeface="微软雅黑" panose="020B0503020204020204" pitchFamily="34" charset="-122"/>
              </a:rPr>
              <a:t>肯</a:t>
            </a:r>
            <a:r>
              <a:rPr lang="en-US" altLang="zh-CN" sz="1400" dirty="0">
                <a:latin typeface="微软雅黑" panose="020B0503020204020204" pitchFamily="34" charset="-122"/>
                <a:ea typeface="微软雅黑" panose="020B0503020204020204" pitchFamily="34" charset="-122"/>
              </a:rPr>
              <a:t>·</a:t>
            </a:r>
            <a:r>
              <a:rPr lang="zh-CN" altLang="en-US" sz="1400" dirty="0">
                <a:solidFill>
                  <a:srgbClr val="33353C"/>
                </a:solidFill>
                <a:latin typeface="微软雅黑" panose="020B0503020204020204" pitchFamily="34" charset="-122"/>
                <a:ea typeface="微软雅黑" panose="020B0503020204020204" pitchFamily="34" charset="-122"/>
              </a:rPr>
              <a:t>奥尔森</a:t>
            </a:r>
            <a:r>
              <a:rPr lang="zh-CN" altLang="en-US" sz="1400" dirty="0">
                <a:latin typeface="微软雅黑" panose="020B0503020204020204" pitchFamily="34" charset="-122"/>
                <a:ea typeface="微软雅黑" panose="020B0503020204020204" pitchFamily="34" charset="-122"/>
              </a:rPr>
              <a:t>（</a:t>
            </a:r>
            <a:r>
              <a:rPr lang="en-US" altLang="zh-CN" sz="1400" dirty="0">
                <a:solidFill>
                  <a:srgbClr val="33353C"/>
                </a:solidFill>
                <a:latin typeface="微软雅黑" panose="020B0503020204020204" pitchFamily="34" charset="-122"/>
                <a:ea typeface="微软雅黑" panose="020B0503020204020204" pitchFamily="34" charset="-122"/>
              </a:rPr>
              <a:t>Ken.Olsen</a:t>
            </a:r>
            <a:r>
              <a:rPr lang="zh-CN" altLang="en-US" sz="1400" dirty="0">
                <a:latin typeface="微软雅黑" panose="020B0503020204020204" pitchFamily="34" charset="-122"/>
                <a:ea typeface="微软雅黑" panose="020B0503020204020204" pitchFamily="34" charset="-122"/>
              </a:rPr>
              <a:t>）</a:t>
            </a:r>
          </a:p>
        </p:txBody>
      </p:sp>
      <p:sp>
        <p:nvSpPr>
          <p:cNvPr id="16" name="矩形 15"/>
          <p:cNvSpPr/>
          <p:nvPr/>
        </p:nvSpPr>
        <p:spPr>
          <a:xfrm>
            <a:off x="634787" y="5622922"/>
            <a:ext cx="10944351" cy="700576"/>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到</a:t>
            </a:r>
            <a:r>
              <a:rPr lang="en-US" altLang="zh-CN" sz="1400" dirty="0">
                <a:latin typeface="微软雅黑" panose="020B0503020204020204" pitchFamily="34" charset="-122"/>
                <a:ea typeface="微软雅黑" panose="020B0503020204020204" pitchFamily="34" charset="-122"/>
              </a:rPr>
              <a:t>80</a:t>
            </a:r>
            <a:r>
              <a:rPr lang="zh-CN" altLang="en-US" sz="1400" dirty="0">
                <a:latin typeface="微软雅黑" panose="020B0503020204020204" pitchFamily="34" charset="-122"/>
                <a:ea typeface="微软雅黑" panose="020B0503020204020204" pitchFamily="34" charset="-122"/>
              </a:rPr>
              <a:t>年代末，</a:t>
            </a:r>
            <a:r>
              <a:rPr lang="en-US" altLang="zh-CN" sz="1400" dirty="0">
                <a:latin typeface="微软雅黑" panose="020B0503020204020204" pitchFamily="34" charset="-122"/>
                <a:ea typeface="微软雅黑" panose="020B0503020204020204" pitchFamily="34" charset="-122"/>
              </a:rPr>
              <a:t>DEC</a:t>
            </a:r>
            <a:r>
              <a:rPr lang="zh-CN" altLang="en-US" sz="1400" dirty="0">
                <a:latin typeface="微软雅黑" panose="020B0503020204020204" pitchFamily="34" charset="-122"/>
                <a:ea typeface="微软雅黑" panose="020B0503020204020204" pitchFamily="34" charset="-122"/>
              </a:rPr>
              <a:t>年收入达到</a:t>
            </a:r>
            <a:r>
              <a:rPr lang="en-US" altLang="zh-CN" sz="1400" dirty="0">
                <a:latin typeface="微软雅黑" panose="020B0503020204020204" pitchFamily="34" charset="-122"/>
                <a:ea typeface="微软雅黑" panose="020B0503020204020204" pitchFamily="34" charset="-122"/>
              </a:rPr>
              <a:t>130</a:t>
            </a:r>
            <a:r>
              <a:rPr lang="zh-CN" altLang="en-US" sz="1400" dirty="0">
                <a:latin typeface="微软雅黑" panose="020B0503020204020204" pitchFamily="34" charset="-122"/>
                <a:ea typeface="微软雅黑" panose="020B0503020204020204" pitchFamily="34" charset="-122"/>
              </a:rPr>
              <a:t>亿美元，纯利润达</a:t>
            </a:r>
            <a:r>
              <a:rPr lang="en-US" altLang="zh-CN" sz="1400" dirty="0">
                <a:latin typeface="微软雅黑" panose="020B0503020204020204" pitchFamily="34" charset="-122"/>
                <a:ea typeface="微软雅黑" panose="020B0503020204020204" pitchFamily="34" charset="-122"/>
              </a:rPr>
              <a:t>11</a:t>
            </a:r>
            <a:r>
              <a:rPr lang="zh-CN" altLang="en-US" sz="1400" dirty="0">
                <a:latin typeface="微软雅黑" panose="020B0503020204020204" pitchFamily="34" charset="-122"/>
                <a:ea typeface="微软雅黑" panose="020B0503020204020204" pitchFamily="34" charset="-122"/>
              </a:rPr>
              <a:t>亿美元，</a:t>
            </a:r>
            <a:r>
              <a:rPr lang="en-US" altLang="zh-CN" sz="1400" dirty="0">
                <a:latin typeface="微软雅黑" panose="020B0503020204020204" pitchFamily="34" charset="-122"/>
                <a:ea typeface="微软雅黑" panose="020B0503020204020204" pitchFamily="34" charset="-122"/>
              </a:rPr>
              <a:t>DEC</a:t>
            </a:r>
            <a:r>
              <a:rPr lang="zh-CN" altLang="en-US" sz="1400" dirty="0">
                <a:latin typeface="微软雅黑" panose="020B0503020204020204" pitchFamily="34" charset="-122"/>
                <a:ea typeface="微软雅黑" panose="020B0503020204020204" pitchFamily="34" charset="-122"/>
              </a:rPr>
              <a:t>是仅次于</a:t>
            </a:r>
            <a:r>
              <a:rPr lang="en-US" altLang="zh-CN" sz="1400" dirty="0">
                <a:latin typeface="微软雅黑" panose="020B0503020204020204" pitchFamily="34" charset="-122"/>
                <a:ea typeface="微软雅黑" panose="020B0503020204020204" pitchFamily="34" charset="-122"/>
              </a:rPr>
              <a:t>IBM</a:t>
            </a:r>
            <a:r>
              <a:rPr lang="zh-CN" altLang="en-US" sz="1400" dirty="0">
                <a:latin typeface="微软雅黑" panose="020B0503020204020204" pitchFamily="34" charset="-122"/>
                <a:ea typeface="微软雅黑" panose="020B0503020204020204" pitchFamily="34" charset="-122"/>
              </a:rPr>
              <a:t>的第二号巨头。巅峰之后便是下坡路，微机市场打不过 </a:t>
            </a:r>
            <a:r>
              <a:rPr lang="en-US" altLang="zh-CN" sz="1400" dirty="0">
                <a:latin typeface="微软雅黑" panose="020B0503020204020204" pitchFamily="34" charset="-122"/>
                <a:ea typeface="微软雅黑" panose="020B0503020204020204" pitchFamily="34" charset="-122"/>
              </a:rPr>
              <a:t>PC</a:t>
            </a:r>
            <a:r>
              <a:rPr lang="zh-CN" altLang="en-US" sz="1400" dirty="0">
                <a:latin typeface="微软雅黑" panose="020B0503020204020204" pitchFamily="34" charset="-122"/>
                <a:ea typeface="微软雅黑" panose="020B0503020204020204" pitchFamily="34" charset="-122"/>
              </a:rPr>
              <a:t>，小型机市场也被新对手蚕食，</a:t>
            </a:r>
            <a:r>
              <a:rPr lang="en-US" altLang="zh-CN" sz="1400" dirty="0">
                <a:latin typeface="微软雅黑" panose="020B0503020204020204" pitchFamily="34" charset="-122"/>
                <a:ea typeface="微软雅黑" panose="020B0503020204020204" pitchFamily="34" charset="-122"/>
              </a:rPr>
              <a:t>98</a:t>
            </a:r>
            <a:r>
              <a:rPr lang="zh-CN" altLang="en-US"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6</a:t>
            </a:r>
            <a:r>
              <a:rPr lang="zh-CN" altLang="en-US" sz="1400" dirty="0">
                <a:latin typeface="微软雅黑" panose="020B0503020204020204" pitchFamily="34" charset="-122"/>
                <a:ea typeface="微软雅黑" panose="020B0503020204020204" pitchFamily="34" charset="-122"/>
              </a:rPr>
              <a:t>月</a:t>
            </a:r>
            <a:r>
              <a:rPr lang="zh-CN" altLang="en-US" sz="1400" dirty="0">
                <a:solidFill>
                  <a:srgbClr val="333333"/>
                </a:solidFill>
                <a:latin typeface="微软雅黑" panose="020B0503020204020204" pitchFamily="34" charset="-122"/>
                <a:ea typeface="微软雅黑" panose="020B0503020204020204" pitchFamily="34" charset="-122"/>
              </a:rPr>
              <a:t>以</a:t>
            </a:r>
            <a:r>
              <a:rPr lang="en-US" altLang="zh-CN" sz="1400" dirty="0">
                <a:solidFill>
                  <a:srgbClr val="333333"/>
                </a:solidFill>
                <a:latin typeface="微软雅黑" panose="020B0503020204020204" pitchFamily="34" charset="-122"/>
                <a:ea typeface="微软雅黑" panose="020B0503020204020204" pitchFamily="34" charset="-122"/>
              </a:rPr>
              <a:t>7</a:t>
            </a:r>
            <a:r>
              <a:rPr lang="zh-CN" altLang="en-US" sz="1400" dirty="0">
                <a:solidFill>
                  <a:srgbClr val="333333"/>
                </a:solidFill>
                <a:latin typeface="微软雅黑" panose="020B0503020204020204" pitchFamily="34" charset="-122"/>
                <a:ea typeface="微软雅黑" panose="020B0503020204020204" pitchFamily="34" charset="-122"/>
              </a:rPr>
              <a:t>万美金创建的</a:t>
            </a:r>
            <a:r>
              <a:rPr lang="en-US" altLang="zh-CN" sz="1400" dirty="0">
                <a:solidFill>
                  <a:srgbClr val="333333"/>
                </a:solidFill>
                <a:latin typeface="微软雅黑" panose="020B0503020204020204" pitchFamily="34" charset="-122"/>
                <a:ea typeface="微软雅黑" panose="020B0503020204020204" pitchFamily="34" charset="-122"/>
              </a:rPr>
              <a:t>DEC</a:t>
            </a:r>
            <a:r>
              <a:rPr lang="zh-CN" altLang="en-US" sz="1400" dirty="0">
                <a:solidFill>
                  <a:srgbClr val="333333"/>
                </a:solidFill>
                <a:latin typeface="微软雅黑" panose="020B0503020204020204" pitchFamily="34" charset="-122"/>
                <a:ea typeface="微软雅黑" panose="020B0503020204020204" pitchFamily="34" charset="-122"/>
              </a:rPr>
              <a:t>被</a:t>
            </a:r>
            <a:r>
              <a:rPr lang="en-US" altLang="zh-CN" sz="1400" dirty="0">
                <a:solidFill>
                  <a:srgbClr val="333333"/>
                </a:solidFill>
                <a:latin typeface="微软雅黑" panose="020B0503020204020204" pitchFamily="34" charset="-122"/>
                <a:ea typeface="微软雅黑" panose="020B0503020204020204" pitchFamily="34" charset="-122"/>
              </a:rPr>
              <a:t>Compaq</a:t>
            </a:r>
            <a:r>
              <a:rPr lang="zh-CN" altLang="en-US" sz="1400" dirty="0">
                <a:solidFill>
                  <a:srgbClr val="333333"/>
                </a:solidFill>
                <a:latin typeface="微软雅黑" panose="020B0503020204020204" pitchFamily="34" charset="-122"/>
                <a:ea typeface="微软雅黑" panose="020B0503020204020204" pitchFamily="34" charset="-122"/>
              </a:rPr>
              <a:t>以</a:t>
            </a:r>
            <a:r>
              <a:rPr lang="en-US" altLang="zh-CN" sz="1400" b="1" dirty="0">
                <a:solidFill>
                  <a:srgbClr val="0058B1"/>
                </a:solidFill>
                <a:latin typeface="微软雅黑" panose="020B0503020204020204" pitchFamily="34" charset="-122"/>
                <a:ea typeface="微软雅黑" panose="020B0503020204020204" pitchFamily="34" charset="-122"/>
              </a:rPr>
              <a:t>96</a:t>
            </a:r>
            <a:r>
              <a:rPr lang="zh-CN" altLang="en-US" sz="1400" b="1" dirty="0">
                <a:solidFill>
                  <a:srgbClr val="0058B1"/>
                </a:solidFill>
                <a:latin typeface="微软雅黑" panose="020B0503020204020204" pitchFamily="34" charset="-122"/>
                <a:ea typeface="微软雅黑" panose="020B0503020204020204" pitchFamily="34" charset="-122"/>
              </a:rPr>
              <a:t>亿美元</a:t>
            </a:r>
            <a:r>
              <a:rPr lang="zh-CN" altLang="en-US" sz="1400" dirty="0">
                <a:solidFill>
                  <a:srgbClr val="333333"/>
                </a:solidFill>
                <a:latin typeface="微软雅黑" panose="020B0503020204020204" pitchFamily="34" charset="-122"/>
                <a:ea typeface="微软雅黑" panose="020B0503020204020204" pitchFamily="34" charset="-122"/>
              </a:rPr>
              <a:t>鲸吞，康柏</a:t>
            </a:r>
            <a:r>
              <a:rPr lang="en-US" altLang="zh-TW" sz="1400" dirty="0">
                <a:latin typeface="微软雅黑" panose="020B0503020204020204" pitchFamily="34" charset="-122"/>
                <a:ea typeface="微软雅黑" panose="020B0503020204020204" pitchFamily="34" charset="-122"/>
              </a:rPr>
              <a:t>2001</a:t>
            </a:r>
            <a:r>
              <a:rPr lang="zh-TW" altLang="en-US" sz="1400" dirty="0">
                <a:latin typeface="微软雅黑" panose="020B0503020204020204" pitchFamily="34" charset="-122"/>
                <a:ea typeface="微软雅黑" panose="020B0503020204020204" pitchFamily="34" charset="-122"/>
              </a:rPr>
              <a:t>年</a:t>
            </a:r>
            <a:r>
              <a:rPr lang="zh-CN" altLang="en-US" sz="1400" dirty="0">
                <a:latin typeface="微软雅黑" panose="020B0503020204020204" pitchFamily="34" charset="-122"/>
                <a:ea typeface="微软雅黑" panose="020B0503020204020204" pitchFamily="34" charset="-122"/>
              </a:rPr>
              <a:t>又</a:t>
            </a:r>
            <a:r>
              <a:rPr lang="zh-TW" altLang="en-US" sz="1400" dirty="0">
                <a:latin typeface="微软雅黑" panose="020B0503020204020204" pitchFamily="34" charset="-122"/>
                <a:ea typeface="微软雅黑" panose="020B0503020204020204" pitchFamily="34" charset="-122"/>
              </a:rPr>
              <a:t>被</a:t>
            </a:r>
            <a:r>
              <a:rPr lang="en-US" altLang="zh-TW" sz="1400" dirty="0">
                <a:latin typeface="微软雅黑" panose="020B0503020204020204" pitchFamily="34" charset="-122"/>
                <a:ea typeface="微软雅黑" panose="020B0503020204020204" pitchFamily="34" charset="-122"/>
              </a:rPr>
              <a:t>HP 250</a:t>
            </a:r>
            <a:r>
              <a:rPr lang="zh-CN" altLang="en-US" sz="1400" dirty="0">
                <a:latin typeface="微软雅黑" panose="020B0503020204020204" pitchFamily="34" charset="-122"/>
                <a:ea typeface="微软雅黑" panose="020B0503020204020204" pitchFamily="34" charset="-122"/>
              </a:rPr>
              <a:t>亿美元收购</a:t>
            </a:r>
          </a:p>
        </p:txBody>
      </p:sp>
      <p:pic>
        <p:nvPicPr>
          <p:cNvPr id="18" name="Picture 2" descr="Ken Olsen was actually r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9259" y="2448545"/>
            <a:ext cx="5762811" cy="271191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FFC7F0E4-5834-4C3C-8CC9-C200787CB23A}"/>
              </a:ext>
            </a:extLst>
          </p:cNvPr>
          <p:cNvSpPr/>
          <p:nvPr/>
        </p:nvSpPr>
        <p:spPr>
          <a:xfrm>
            <a:off x="729457" y="941126"/>
            <a:ext cx="10742613" cy="136452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zh-CN" altLang="en-US" sz="1600" dirty="0">
                <a:solidFill>
                  <a:srgbClr val="333333"/>
                </a:solidFill>
                <a:latin typeface="微软雅黑" panose="020B0503020204020204" pitchFamily="34" charset="-122"/>
                <a:ea typeface="微软雅黑" panose="020B0503020204020204" pitchFamily="34" charset="-122"/>
              </a:rPr>
              <a:t>当计算机世界向着复杂而昂贵的方向发展时，</a:t>
            </a:r>
            <a:r>
              <a:rPr lang="en-US" altLang="zh-CN" sz="1600" dirty="0">
                <a:solidFill>
                  <a:srgbClr val="333333"/>
                </a:solidFill>
                <a:latin typeface="微软雅黑" panose="020B0503020204020204" pitchFamily="34" charset="-122"/>
                <a:ea typeface="微软雅黑" panose="020B0503020204020204" pitchFamily="34" charset="-122"/>
              </a:rPr>
              <a:t> 1966</a:t>
            </a:r>
            <a:r>
              <a:rPr lang="zh-CN" altLang="en-US" sz="1600" dirty="0">
                <a:solidFill>
                  <a:srgbClr val="333333"/>
                </a:solidFill>
                <a:latin typeface="微软雅黑" panose="020B0503020204020204" pitchFamily="34" charset="-122"/>
                <a:ea typeface="微软雅黑" panose="020B0503020204020204" pitchFamily="34" charset="-122"/>
              </a:rPr>
              <a:t>年</a:t>
            </a:r>
            <a:r>
              <a:rPr lang="en-US" altLang="zh-CN" sz="1600" dirty="0">
                <a:solidFill>
                  <a:srgbClr val="333333"/>
                </a:solidFill>
                <a:latin typeface="微软雅黑" panose="020B0503020204020204" pitchFamily="34" charset="-122"/>
                <a:ea typeface="微软雅黑" panose="020B0503020204020204" pitchFamily="34" charset="-122"/>
              </a:rPr>
              <a:t>DEC</a:t>
            </a:r>
            <a:r>
              <a:rPr lang="zh-CN" altLang="en-US" sz="1600" dirty="0">
                <a:solidFill>
                  <a:srgbClr val="333333"/>
                </a:solidFill>
                <a:latin typeface="微软雅黑" panose="020B0503020204020204" pitchFamily="34" charset="-122"/>
                <a:ea typeface="微软雅黑" panose="020B0503020204020204" pitchFamily="34" charset="-122"/>
              </a:rPr>
              <a:t>推出</a:t>
            </a:r>
            <a:r>
              <a:rPr lang="en-US" altLang="zh-CN" sz="1600" dirty="0">
                <a:solidFill>
                  <a:srgbClr val="333333"/>
                </a:solidFill>
                <a:latin typeface="微软雅黑" panose="020B0503020204020204" pitchFamily="34" charset="-122"/>
                <a:ea typeface="微软雅黑" panose="020B0503020204020204" pitchFamily="34" charset="-122"/>
              </a:rPr>
              <a:t>PDP-8</a:t>
            </a:r>
            <a:r>
              <a:rPr lang="zh-CN" altLang="en-US" sz="1600" dirty="0">
                <a:solidFill>
                  <a:srgbClr val="333333"/>
                </a:solidFill>
                <a:latin typeface="微软雅黑" panose="020B0503020204020204" pitchFamily="34" charset="-122"/>
                <a:ea typeface="微软雅黑" panose="020B0503020204020204" pitchFamily="34" charset="-122"/>
              </a:rPr>
              <a:t>型计算机，小巧玲珑，可以放在办公桌上，价格只有</a:t>
            </a:r>
            <a:r>
              <a:rPr lang="en-US" altLang="zh-CN" sz="1600" dirty="0">
                <a:solidFill>
                  <a:srgbClr val="333333"/>
                </a:solidFill>
                <a:latin typeface="微软雅黑" panose="020B0503020204020204" pitchFamily="34" charset="-122"/>
                <a:ea typeface="微软雅黑" panose="020B0503020204020204" pitchFamily="34" charset="-122"/>
              </a:rPr>
              <a:t>18,000</a:t>
            </a:r>
            <a:r>
              <a:rPr lang="zh-CN" altLang="en-US" sz="1600" dirty="0">
                <a:solidFill>
                  <a:srgbClr val="333333"/>
                </a:solidFill>
                <a:latin typeface="微软雅黑" panose="020B0503020204020204" pitchFamily="34" charset="-122"/>
                <a:ea typeface="微软雅黑" panose="020B0503020204020204" pitchFamily="34" charset="-122"/>
              </a:rPr>
              <a:t>美元，远远低于</a:t>
            </a:r>
            <a:r>
              <a:rPr lang="en-US" altLang="zh-CN" sz="1600" dirty="0">
                <a:solidFill>
                  <a:srgbClr val="333333"/>
                </a:solidFill>
                <a:latin typeface="微软雅黑" panose="020B0503020204020204" pitchFamily="34" charset="-122"/>
                <a:ea typeface="微软雅黑" panose="020B0503020204020204" pitchFamily="34" charset="-122"/>
              </a:rPr>
              <a:t>IBM</a:t>
            </a:r>
            <a:r>
              <a:rPr lang="zh-CN" altLang="en-US" sz="1600" dirty="0">
                <a:solidFill>
                  <a:srgbClr val="333333"/>
                </a:solidFill>
                <a:latin typeface="微软雅黑" panose="020B0503020204020204" pitchFamily="34" charset="-122"/>
                <a:ea typeface="微软雅黑" panose="020B0503020204020204" pitchFamily="34" charset="-122"/>
              </a:rPr>
              <a:t>和其他计算机公司产品的价格。</a:t>
            </a:r>
            <a:r>
              <a:rPr lang="en-US" altLang="zh-CN" sz="1600" dirty="0">
                <a:latin typeface="微软雅黑" panose="020B0503020204020204" pitchFamily="34" charset="-122"/>
                <a:ea typeface="微软雅黑" panose="020B0503020204020204" pitchFamily="34" charset="-122"/>
              </a:rPr>
              <a:t>PDP-8 </a:t>
            </a:r>
            <a:r>
              <a:rPr lang="zh-CN" altLang="en-US" sz="1600" dirty="0">
                <a:latin typeface="微软雅黑" panose="020B0503020204020204" pitchFamily="34" charset="-122"/>
                <a:ea typeface="微软雅黑" panose="020B0503020204020204" pitchFamily="34" charset="-122"/>
              </a:rPr>
              <a:t>系列产品一共卖出去了 </a:t>
            </a:r>
            <a:r>
              <a:rPr lang="en-US" altLang="zh-CN" sz="1600" dirty="0">
                <a:latin typeface="微软雅黑" panose="020B0503020204020204" pitchFamily="34" charset="-122"/>
                <a:ea typeface="微软雅黑" panose="020B0503020204020204" pitchFamily="34" charset="-122"/>
              </a:rPr>
              <a:t>30 </a:t>
            </a:r>
            <a:r>
              <a:rPr lang="zh-CN" altLang="en-US" sz="1600" dirty="0">
                <a:latin typeface="微软雅黑" panose="020B0503020204020204" pitchFamily="34" charset="-122"/>
                <a:ea typeface="微软雅黑" panose="020B0503020204020204" pitchFamily="34" charset="-122"/>
              </a:rPr>
              <a:t>万台，直接推动了 </a:t>
            </a:r>
            <a:r>
              <a:rPr lang="en-US" altLang="zh-CN" sz="1600" dirty="0">
                <a:latin typeface="微软雅黑" panose="020B0503020204020204" pitchFamily="34" charset="-122"/>
                <a:ea typeface="微软雅黑" panose="020B0503020204020204" pitchFamily="34" charset="-122"/>
              </a:rPr>
              <a:t>DEC </a:t>
            </a:r>
            <a:r>
              <a:rPr lang="zh-CN" altLang="en-US" sz="1600" dirty="0">
                <a:latin typeface="微软雅黑" panose="020B0503020204020204" pitchFamily="34" charset="-122"/>
                <a:ea typeface="微软雅黑" panose="020B0503020204020204" pitchFamily="34" charset="-122"/>
              </a:rPr>
              <a:t>在上世纪六十年代中后期到七十年代中期称霸小型机市场</a:t>
            </a:r>
          </a:p>
        </p:txBody>
      </p:sp>
    </p:spTree>
    <p:extLst>
      <p:ext uri="{BB962C8B-B14F-4D97-AF65-F5344CB8AC3E}">
        <p14:creationId xmlns:p14="http://schemas.microsoft.com/office/powerpoint/2010/main" val="169032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mg2.baidu.com/image_search/src=http%3A%2F%2Ffilescdn.proginn.com%2F7b4dd6685e2507759983f82d0aa15c6d%2F1be594bd6bdfa92d524efab68c7ca2f4.webp&amp;refer=http%3A%2F%2Ffilescdn.proginn.com&amp;app=2002&amp;size=f9999,10000&amp;q=a80&amp;n=0&amp;g=0n&amp;fmt=auto?sec=1659331044&amp;t=8e9815aac46597f5d3893ba26b69c4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56" y="2670104"/>
            <a:ext cx="3115720" cy="35573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112847" y="3197125"/>
            <a:ext cx="7465120" cy="2585323"/>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1987</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Gordon Bell</a:t>
            </a:r>
            <a:r>
              <a:rPr lang="zh-CN" altLang="en-US" dirty="0">
                <a:latin typeface="微软雅黑" panose="020B0503020204020204" pitchFamily="34" charset="-122"/>
                <a:ea typeface="微软雅黑" panose="020B0503020204020204" pitchFamily="34" charset="-122"/>
              </a:rPr>
              <a:t>创立的</a:t>
            </a:r>
            <a:r>
              <a:rPr lang="zh-CN" altLang="en-US" b="1" dirty="0">
                <a:solidFill>
                  <a:srgbClr val="0070C0"/>
                </a:solidFill>
                <a:latin typeface="微软雅黑" panose="020B0503020204020204" pitchFamily="34" charset="-122"/>
                <a:ea typeface="微软雅黑" panose="020B0503020204020204" pitchFamily="34" charset="-122"/>
              </a:rPr>
              <a:t>戈登贝尔奖</a:t>
            </a:r>
            <a:r>
              <a:rPr lang="zh-CN" altLang="en-US" baseline="30000" dirty="0">
                <a:solidFill>
                  <a:srgbClr val="0070C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，是国际上</a:t>
            </a:r>
            <a:r>
              <a:rPr lang="zh-CN" altLang="en-US" dirty="0">
                <a:solidFill>
                  <a:srgbClr val="0070C0"/>
                </a:solidFill>
                <a:latin typeface="微软雅黑" panose="020B0503020204020204" pitchFamily="34" charset="-122"/>
                <a:ea typeface="微软雅黑" panose="020B0503020204020204" pitchFamily="34" charset="-122"/>
              </a:rPr>
              <a:t>高性能计算应用领域的最高学术奖项</a:t>
            </a:r>
            <a:r>
              <a:rPr lang="zh-CN" altLang="en-US" dirty="0">
                <a:latin typeface="微软雅黑" panose="020B0503020204020204" pitchFamily="34" charset="-122"/>
                <a:ea typeface="微软雅黑" panose="020B0503020204020204" pitchFamily="34" charset="-122"/>
              </a:rPr>
              <a:t>，被称为</a:t>
            </a:r>
            <a:r>
              <a:rPr lang="zh-CN" altLang="en-US" b="1" dirty="0">
                <a:solidFill>
                  <a:srgbClr val="0070C0"/>
                </a:solidFill>
                <a:latin typeface="微软雅黑" panose="020B0503020204020204" pitchFamily="34" charset="-122"/>
                <a:ea typeface="微软雅黑" panose="020B0503020204020204" pitchFamily="34" charset="-122"/>
              </a:rPr>
              <a:t>“超算领域的诺贝尔奖”</a:t>
            </a:r>
            <a:r>
              <a:rPr lang="zh-CN" altLang="en-US" dirty="0">
                <a:latin typeface="微软雅黑" panose="020B0503020204020204" pitchFamily="34" charset="-122"/>
                <a:ea typeface="微软雅黑" panose="020B0503020204020204" pitchFamily="34" charset="-122"/>
              </a:rPr>
              <a:t>，由</a:t>
            </a:r>
            <a:r>
              <a:rPr lang="en-US" altLang="zh-CN"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每年评选和颁发</a:t>
            </a: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年到</a:t>
            </a:r>
            <a:r>
              <a:rPr lang="en-US" altLang="zh-CN" dirty="0">
                <a:latin typeface="微软雅黑" panose="020B0503020204020204" pitchFamily="34" charset="-122"/>
                <a:ea typeface="微软雅黑" panose="020B0503020204020204" pitchFamily="34" charset="-122"/>
              </a:rPr>
              <a:t>1995</a:t>
            </a:r>
            <a:r>
              <a:rPr lang="zh-CN" altLang="en-US" dirty="0">
                <a:latin typeface="微软雅黑" panose="020B0503020204020204" pitchFamily="34" charset="-122"/>
                <a:ea typeface="微软雅黑" panose="020B0503020204020204" pitchFamily="34" charset="-122"/>
              </a:rPr>
              <a:t>年，贝尔担任微软公司顾问，指导公司未来研发方向，并帮助建立第一个微软研究实验室</a:t>
            </a:r>
          </a:p>
        </p:txBody>
      </p:sp>
      <p:sp>
        <p:nvSpPr>
          <p:cNvPr id="4" name="矩形 3"/>
          <p:cNvSpPr/>
          <p:nvPr/>
        </p:nvSpPr>
        <p:spPr>
          <a:xfrm>
            <a:off x="638875" y="234070"/>
            <a:ext cx="11857702"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贝尔定律</a:t>
            </a:r>
            <a:r>
              <a:rPr lang="zh-CN" altLang="en-US" sz="24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计算需求层出不穷，</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每十年必有新架构</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新产业出现</a:t>
            </a:r>
            <a:r>
              <a:rPr lang="en-US" altLang="zh-CN" sz="28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2" name="矩形 1"/>
          <p:cNvSpPr/>
          <p:nvPr/>
        </p:nvSpPr>
        <p:spPr>
          <a:xfrm>
            <a:off x="4112848" y="2670104"/>
            <a:ext cx="416011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70</a:t>
            </a:r>
            <a:r>
              <a:rPr lang="zh-CN" altLang="en-US" dirty="0">
                <a:latin typeface="微软雅黑" panose="020B0503020204020204" pitchFamily="34" charset="-122"/>
                <a:ea typeface="微软雅黑" panose="020B0503020204020204" pitchFamily="34" charset="-122"/>
              </a:rPr>
              <a:t>年代，戈登贝尔任</a:t>
            </a:r>
            <a:r>
              <a:rPr lang="en-US" altLang="zh-CN" dirty="0">
                <a:latin typeface="微软雅黑" panose="020B0503020204020204" pitchFamily="34" charset="-122"/>
                <a:ea typeface="微软雅黑" panose="020B0503020204020204" pitchFamily="34" charset="-122"/>
              </a:rPr>
              <a:t>DEC</a:t>
            </a:r>
            <a:r>
              <a:rPr lang="zh-CN" altLang="en-US" dirty="0">
                <a:latin typeface="微软雅黑" panose="020B0503020204020204" pitchFamily="34" charset="-122"/>
                <a:ea typeface="微软雅黑" panose="020B0503020204020204" pitchFamily="34" charset="-122"/>
              </a:rPr>
              <a:t>计算机设计师</a:t>
            </a:r>
          </a:p>
        </p:txBody>
      </p:sp>
      <p:sp>
        <p:nvSpPr>
          <p:cNvPr id="7" name="矩形 6">
            <a:extLst>
              <a:ext uri="{FF2B5EF4-FFF2-40B4-BE49-F238E27FC236}">
                <a16:creationId xmlns:a16="http://schemas.microsoft.com/office/drawing/2014/main" id="{FFC7F0E4-5834-4C3C-8CC9-C200787CB23A}"/>
              </a:ext>
            </a:extLst>
          </p:cNvPr>
          <p:cNvSpPr/>
          <p:nvPr/>
        </p:nvSpPr>
        <p:spPr>
          <a:xfrm>
            <a:off x="729457" y="1031434"/>
            <a:ext cx="10742613" cy="136452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zh-CN" altLang="en-US" sz="2000" b="1" dirty="0">
                <a:latin typeface="微软雅黑" panose="020B0503020204020204" pitchFamily="34" charset="-122"/>
                <a:ea typeface="微软雅黑" panose="020B0503020204020204" pitchFamily="34" charset="-122"/>
                <a:cs typeface="Microsoft YaHei" charset="-122"/>
              </a:rPr>
              <a:t>贝尔定律：</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如果保持计算机能力不变，每</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18</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个月微处理器的价格和体积减少一半。</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这是关于微处理器的发展特点和规律的经验性总结。</a:t>
            </a:r>
            <a:r>
              <a:rPr lang="zh-CN" altLang="en-US" sz="1600" dirty="0">
                <a:latin typeface="微软雅黑" panose="020B0503020204020204" pitchFamily="34" charset="-122"/>
                <a:ea typeface="微软雅黑" panose="020B0503020204020204" pitchFamily="34" charset="-122"/>
                <a:cs typeface="Microsoft YaHei" charset="-122"/>
              </a:rPr>
              <a:t>是对摩尔定律的补充，两大定律互相补充。在过去的</a:t>
            </a:r>
            <a:r>
              <a:rPr lang="en-US" altLang="zh-CN" sz="1600" dirty="0">
                <a:latin typeface="微软雅黑" panose="020B0503020204020204" pitchFamily="34" charset="-122"/>
                <a:ea typeface="微软雅黑" panose="020B0503020204020204" pitchFamily="34" charset="-122"/>
                <a:cs typeface="Microsoft YaHei" charset="-122"/>
              </a:rPr>
              <a:t>30</a:t>
            </a:r>
            <a:r>
              <a:rPr lang="zh-CN" altLang="en-US" sz="1600" dirty="0">
                <a:latin typeface="微软雅黑" panose="020B0503020204020204" pitchFamily="34" charset="-122"/>
                <a:ea typeface="微软雅黑" panose="020B0503020204020204" pitchFamily="34" charset="-122"/>
                <a:cs typeface="Microsoft YaHei" charset="-122"/>
              </a:rPr>
              <a:t>年里，这两条定律不仅适用于半导体行业，同样适用于存储容量、显卡性能和显示器性能的发展</a:t>
            </a:r>
          </a:p>
        </p:txBody>
      </p:sp>
    </p:spTree>
    <p:extLst>
      <p:ext uri="{BB962C8B-B14F-4D97-AF65-F5344CB8AC3E}">
        <p14:creationId xmlns:p14="http://schemas.microsoft.com/office/powerpoint/2010/main" val="1160700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a:extLst>
              <a:ext uri="{FF2B5EF4-FFF2-40B4-BE49-F238E27FC236}">
                <a16:creationId xmlns:a16="http://schemas.microsoft.com/office/drawing/2014/main" id="{0BD0B632-42A9-48BF-AF63-5A4E4BEA0C8D}"/>
              </a:ext>
            </a:extLst>
          </p:cNvPr>
          <p:cNvSpPr/>
          <p:nvPr/>
        </p:nvSpPr>
        <p:spPr>
          <a:xfrm rot="5400000">
            <a:off x="9492724" y="970788"/>
            <a:ext cx="1429217" cy="2454770"/>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91" name="矩形 90">
            <a:extLst>
              <a:ext uri="{FF2B5EF4-FFF2-40B4-BE49-F238E27FC236}">
                <a16:creationId xmlns:a16="http://schemas.microsoft.com/office/drawing/2014/main" id="{0BD0B632-42A9-48BF-AF63-5A4E4BEA0C8D}"/>
              </a:ext>
            </a:extLst>
          </p:cNvPr>
          <p:cNvSpPr/>
          <p:nvPr/>
        </p:nvSpPr>
        <p:spPr>
          <a:xfrm rot="5400000">
            <a:off x="6844929" y="970788"/>
            <a:ext cx="1429217" cy="2454770"/>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90" name="矩形 89">
            <a:extLst>
              <a:ext uri="{FF2B5EF4-FFF2-40B4-BE49-F238E27FC236}">
                <a16:creationId xmlns:a16="http://schemas.microsoft.com/office/drawing/2014/main" id="{0BD0B632-42A9-48BF-AF63-5A4E4BEA0C8D}"/>
              </a:ext>
            </a:extLst>
          </p:cNvPr>
          <p:cNvSpPr/>
          <p:nvPr/>
        </p:nvSpPr>
        <p:spPr>
          <a:xfrm rot="5400000">
            <a:off x="6246845" y="2668672"/>
            <a:ext cx="1429217" cy="295305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6" name="矩形 65">
            <a:extLst>
              <a:ext uri="{FF2B5EF4-FFF2-40B4-BE49-F238E27FC236}">
                <a16:creationId xmlns:a16="http://schemas.microsoft.com/office/drawing/2014/main" id="{0BD0B632-42A9-48BF-AF63-5A4E4BEA0C8D}"/>
              </a:ext>
            </a:extLst>
          </p:cNvPr>
          <p:cNvSpPr/>
          <p:nvPr/>
        </p:nvSpPr>
        <p:spPr>
          <a:xfrm rot="5400000">
            <a:off x="3388425" y="1296413"/>
            <a:ext cx="1429217" cy="1803519"/>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5" name="矩形 64">
            <a:extLst>
              <a:ext uri="{FF2B5EF4-FFF2-40B4-BE49-F238E27FC236}">
                <a16:creationId xmlns:a16="http://schemas.microsoft.com/office/drawing/2014/main" id="{0BD0B632-42A9-48BF-AF63-5A4E4BEA0C8D}"/>
              </a:ext>
            </a:extLst>
          </p:cNvPr>
          <p:cNvSpPr/>
          <p:nvPr/>
        </p:nvSpPr>
        <p:spPr>
          <a:xfrm rot="5400000">
            <a:off x="9290277" y="2668671"/>
            <a:ext cx="1429217" cy="295305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56" name="矩形 55">
            <a:extLst>
              <a:ext uri="{FF2B5EF4-FFF2-40B4-BE49-F238E27FC236}">
                <a16:creationId xmlns:a16="http://schemas.microsoft.com/office/drawing/2014/main" id="{0BD0B632-42A9-48BF-AF63-5A4E4BEA0C8D}"/>
              </a:ext>
            </a:extLst>
          </p:cNvPr>
          <p:cNvSpPr/>
          <p:nvPr/>
        </p:nvSpPr>
        <p:spPr>
          <a:xfrm rot="5400000">
            <a:off x="1219361" y="3373640"/>
            <a:ext cx="1429217" cy="1543114"/>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4" name="矩形 63">
            <a:extLst>
              <a:ext uri="{FF2B5EF4-FFF2-40B4-BE49-F238E27FC236}">
                <a16:creationId xmlns:a16="http://schemas.microsoft.com/office/drawing/2014/main" id="{0BD0B632-42A9-48BF-AF63-5A4E4BEA0C8D}"/>
              </a:ext>
            </a:extLst>
          </p:cNvPr>
          <p:cNvSpPr/>
          <p:nvPr/>
        </p:nvSpPr>
        <p:spPr>
          <a:xfrm rot="5400000">
            <a:off x="3457100" y="2911428"/>
            <a:ext cx="1429217" cy="2467539"/>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1" name="矩形 60">
            <a:extLst>
              <a:ext uri="{FF2B5EF4-FFF2-40B4-BE49-F238E27FC236}">
                <a16:creationId xmlns:a16="http://schemas.microsoft.com/office/drawing/2014/main" id="{0BD0B632-42A9-48BF-AF63-5A4E4BEA0C8D}"/>
              </a:ext>
            </a:extLst>
          </p:cNvPr>
          <p:cNvSpPr/>
          <p:nvPr/>
        </p:nvSpPr>
        <p:spPr>
          <a:xfrm rot="5400000">
            <a:off x="1168612" y="1050409"/>
            <a:ext cx="1429217" cy="2295533"/>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29" name="矩形 28">
            <a:extLst>
              <a:ext uri="{FF2B5EF4-FFF2-40B4-BE49-F238E27FC236}">
                <a16:creationId xmlns:a16="http://schemas.microsoft.com/office/drawing/2014/main" id="{06B95D31-E3B4-46E8-AB9E-A1A186000094}"/>
              </a:ext>
            </a:extLst>
          </p:cNvPr>
          <p:cNvSpPr/>
          <p:nvPr/>
        </p:nvSpPr>
        <p:spPr>
          <a:xfrm>
            <a:off x="40233" y="5344172"/>
            <a:ext cx="12245232" cy="787139"/>
          </a:xfrm>
          <a:prstGeom prst="rect">
            <a:avLst/>
          </a:prstGeom>
        </p:spPr>
        <p:txBody>
          <a:bodyPr wrap="square">
            <a:spAutoFit/>
          </a:bodyPr>
          <a:lstStyle/>
          <a:p>
            <a:pPr algn="ctr">
              <a:lnSpc>
                <a:spcPct val="150000"/>
              </a:lnSpc>
            </a:pPr>
            <a:r>
              <a:rPr lang="zh-CN" altLang="en-US" sz="1600" dirty="0">
                <a:solidFill>
                  <a:srgbClr val="0070C0"/>
                </a:solidFill>
                <a:latin typeface="微软雅黑" panose="020B0503020204020204" pitchFamily="34" charset="-122"/>
                <a:ea typeface="微软雅黑" panose="020B0503020204020204" pitchFamily="34" charset="-122"/>
              </a:rPr>
              <a:t>通用架构新时代：</a:t>
            </a:r>
          </a:p>
          <a:p>
            <a:pPr algn="ctr">
              <a:lnSpc>
                <a:spcPct val="150000"/>
              </a:lnSpc>
            </a:pPr>
            <a:r>
              <a:rPr lang="zh-CN" altLang="en-US" sz="1600" dirty="0">
                <a:solidFill>
                  <a:srgbClr val="0070C0"/>
                </a:solidFill>
                <a:latin typeface="微软雅黑" panose="020B0503020204020204" pitchFamily="34" charset="-122"/>
                <a:ea typeface="微软雅黑" panose="020B0503020204020204" pitchFamily="34" charset="-122"/>
              </a:rPr>
              <a:t>半开放架构（专有</a:t>
            </a:r>
            <a:r>
              <a:rPr lang="en-US" altLang="zh-CN" sz="1600" dirty="0">
                <a:solidFill>
                  <a:srgbClr val="0070C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0070C0"/>
                </a:solidFill>
                <a:latin typeface="微软雅黑" panose="020B0503020204020204" pitchFamily="34" charset="-122"/>
                <a:ea typeface="微软雅黑" panose="020B0503020204020204" pitchFamily="34" charset="-122"/>
              </a:rPr>
              <a:t>通用）、软硬件按部署和分层解耦（</a:t>
            </a:r>
            <a:r>
              <a:rPr lang="en-US" altLang="zh-CN" sz="1600" dirty="0">
                <a:solidFill>
                  <a:srgbClr val="0070C0"/>
                </a:solidFill>
                <a:latin typeface="微软雅黑" panose="020B0503020204020204" pitchFamily="34" charset="-122"/>
                <a:ea typeface="微软雅黑" panose="020B0503020204020204" pitchFamily="34" charset="-122"/>
              </a:rPr>
              <a:t>UNIX OS</a:t>
            </a:r>
            <a:r>
              <a:rPr lang="zh-CN" altLang="en-US" sz="1600" dirty="0">
                <a:solidFill>
                  <a:srgbClr val="0070C0"/>
                </a:solidFill>
                <a:latin typeface="微软雅黑" panose="020B0503020204020204" pitchFamily="34" charset="-122"/>
                <a:ea typeface="微软雅黑" panose="020B0503020204020204" pitchFamily="34" charset="-122"/>
              </a:rPr>
              <a:t>、分层架构出现）、软件开发更简单（高级语言出现）</a:t>
            </a:r>
          </a:p>
        </p:txBody>
      </p:sp>
      <p:sp>
        <p:nvSpPr>
          <p:cNvPr id="41" name="矩形 40"/>
          <p:cNvSpPr/>
          <p:nvPr/>
        </p:nvSpPr>
        <p:spPr>
          <a:xfrm>
            <a:off x="488287" y="233628"/>
            <a:ext cx="11688468"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第二代</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1970-1995</a:t>
            </a:r>
            <a:r>
              <a:rPr lang="zh-CN" altLang="en-US" sz="2400" b="1" dirty="0">
                <a:latin typeface="微软雅黑" panose="020B0503020204020204" pitchFamily="34" charset="-122"/>
                <a:ea typeface="微软雅黑" panose="020B0503020204020204" pitchFamily="34" charset="-122"/>
              </a:rPr>
              <a:t>，规模集成电路趋于成熟，巨型机延长发展、小微机时代爆发</a:t>
            </a:r>
          </a:p>
        </p:txBody>
      </p:sp>
      <p:sp>
        <p:nvSpPr>
          <p:cNvPr id="50" name="矩形 49">
            <a:extLst>
              <a:ext uri="{FF2B5EF4-FFF2-40B4-BE49-F238E27FC236}">
                <a16:creationId xmlns:a16="http://schemas.microsoft.com/office/drawing/2014/main" id="{C42F1E28-B110-46E7-A4C0-DA7160DE4950}"/>
              </a:ext>
            </a:extLst>
          </p:cNvPr>
          <p:cNvSpPr/>
          <p:nvPr/>
        </p:nvSpPr>
        <p:spPr>
          <a:xfrm>
            <a:off x="3139467" y="1028443"/>
            <a:ext cx="1927130" cy="715581"/>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1975 Cray-1</a:t>
            </a:r>
            <a:r>
              <a:rPr lang="zh-CN" altLang="en-US" sz="1050" b="1" dirty="0">
                <a:solidFill>
                  <a:srgbClr val="666666"/>
                </a:solidFill>
                <a:latin typeface="微软雅黑" panose="020B0503020204020204" pitchFamily="34" charset="-122"/>
                <a:ea typeface="微软雅黑" panose="020B0503020204020204" pitchFamily="34" charset="-122"/>
              </a:rPr>
              <a:t>诞生</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向量处理器、</a:t>
            </a:r>
            <a:r>
              <a:rPr lang="en-US" altLang="zh-CN" sz="1000" dirty="0">
                <a:solidFill>
                  <a:srgbClr val="666666"/>
                </a:solidFill>
                <a:latin typeface="微软雅黑" panose="020B0503020204020204" pitchFamily="34" charset="-122"/>
                <a:ea typeface="微软雅黑" panose="020B0503020204020204" pitchFamily="34" charset="-122"/>
              </a:rPr>
              <a:t>SIMD</a:t>
            </a:r>
            <a:r>
              <a:rPr lang="zh-CN" altLang="en-US" sz="1000" dirty="0">
                <a:solidFill>
                  <a:srgbClr val="666666"/>
                </a:solidFill>
                <a:latin typeface="微软雅黑" panose="020B0503020204020204" pitchFamily="34" charset="-122"/>
                <a:ea typeface="微软雅黑" panose="020B0503020204020204" pitchFamily="34" charset="-122"/>
              </a:rPr>
              <a:t>的原型</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Cray-2</a:t>
            </a:r>
            <a:r>
              <a:rPr lang="zh-CN" altLang="en-US" sz="1000" dirty="0">
                <a:solidFill>
                  <a:srgbClr val="666666"/>
                </a:solidFill>
                <a:latin typeface="微软雅黑" panose="020B0503020204020204" pitchFamily="34" charset="-122"/>
                <a:ea typeface="微软雅黑" panose="020B0503020204020204" pitchFamily="34" charset="-122"/>
              </a:rPr>
              <a:t>采用</a:t>
            </a:r>
            <a:r>
              <a:rPr lang="en-US" altLang="zh-CN" sz="1000" dirty="0">
                <a:solidFill>
                  <a:srgbClr val="666666"/>
                </a:solidFill>
                <a:latin typeface="微软雅黑" panose="020B0503020204020204" pitchFamily="34" charset="-122"/>
                <a:ea typeface="微软雅黑" panose="020B0503020204020204" pitchFamily="34" charset="-122"/>
              </a:rPr>
              <a:t>4</a:t>
            </a:r>
            <a:r>
              <a:rPr lang="zh-CN" altLang="en-US" sz="1000" dirty="0">
                <a:solidFill>
                  <a:srgbClr val="666666"/>
                </a:solidFill>
                <a:latin typeface="微软雅黑" panose="020B0503020204020204" pitchFamily="34" charset="-122"/>
                <a:ea typeface="微软雅黑" panose="020B0503020204020204" pitchFamily="34" charset="-122"/>
              </a:rPr>
              <a:t>路向量处理器</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保持</a:t>
            </a:r>
            <a:r>
              <a:rPr lang="en-US" altLang="zh-CN" sz="1000" dirty="0">
                <a:solidFill>
                  <a:srgbClr val="666666"/>
                </a:solidFill>
                <a:latin typeface="微软雅黑" panose="020B0503020204020204" pitchFamily="34" charset="-122"/>
                <a:ea typeface="微软雅黑" panose="020B0503020204020204" pitchFamily="34" charset="-122"/>
              </a:rPr>
              <a:t>5</a:t>
            </a:r>
            <a:r>
              <a:rPr lang="zh-CN" altLang="en-US" sz="1000" dirty="0">
                <a:solidFill>
                  <a:srgbClr val="666666"/>
                </a:solidFill>
                <a:latin typeface="微软雅黑" panose="020B0503020204020204" pitchFamily="34" charset="-122"/>
                <a:ea typeface="微软雅黑" panose="020B0503020204020204" pitchFamily="34" charset="-122"/>
              </a:rPr>
              <a:t>年峰值算力世界最高纪录</a:t>
            </a:r>
            <a:endParaRPr lang="zh-CN" altLang="en-US" sz="1000" dirty="0">
              <a:latin typeface="微软雅黑" panose="020B0503020204020204" pitchFamily="34" charset="-122"/>
              <a:ea typeface="微软雅黑" panose="020B0503020204020204" pitchFamily="34" charset="-122"/>
            </a:endParaRPr>
          </a:p>
        </p:txBody>
      </p:sp>
      <p:pic>
        <p:nvPicPr>
          <p:cNvPr id="51" name="图片 50">
            <a:extLst>
              <a:ext uri="{FF2B5EF4-FFF2-40B4-BE49-F238E27FC236}">
                <a16:creationId xmlns:a16="http://schemas.microsoft.com/office/drawing/2014/main" id="{BF383DDE-79DD-48CE-8E97-13651A2A46B2}"/>
              </a:ext>
            </a:extLst>
          </p:cNvPr>
          <p:cNvPicPr>
            <a:picLocks noChangeAspect="1"/>
          </p:cNvPicPr>
          <p:nvPr/>
        </p:nvPicPr>
        <p:blipFill>
          <a:blip r:embed="rId3"/>
          <a:stretch>
            <a:fillRect/>
          </a:stretch>
        </p:blipFill>
        <p:spPr>
          <a:xfrm>
            <a:off x="3616815" y="1887557"/>
            <a:ext cx="972434" cy="925250"/>
          </a:xfrm>
          <a:prstGeom prst="rect">
            <a:avLst/>
          </a:prstGeom>
        </p:spPr>
      </p:pic>
      <p:sp>
        <p:nvSpPr>
          <p:cNvPr id="53" name="矩形 52">
            <a:extLst>
              <a:ext uri="{FF2B5EF4-FFF2-40B4-BE49-F238E27FC236}">
                <a16:creationId xmlns:a16="http://schemas.microsoft.com/office/drawing/2014/main" id="{B5F40074-286A-44C1-8172-9EA03A49A2F4}"/>
              </a:ext>
            </a:extLst>
          </p:cNvPr>
          <p:cNvSpPr/>
          <p:nvPr/>
        </p:nvSpPr>
        <p:spPr>
          <a:xfrm>
            <a:off x="764964" y="1028443"/>
            <a:ext cx="2236510" cy="715581"/>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1970 DEC PDP-11</a:t>
            </a:r>
            <a:r>
              <a:rPr lang="zh-CN" altLang="en-US" sz="1050" b="1" dirty="0">
                <a:solidFill>
                  <a:srgbClr val="666666"/>
                </a:solidFill>
                <a:latin typeface="微软雅黑" panose="020B0503020204020204" pitchFamily="34" charset="-122"/>
                <a:ea typeface="微软雅黑" panose="020B0503020204020204" pitchFamily="34" charset="-122"/>
              </a:rPr>
              <a:t>推出</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22</a:t>
            </a:r>
            <a:r>
              <a:rPr lang="zh-CN" altLang="en-US" sz="1000" dirty="0">
                <a:solidFill>
                  <a:srgbClr val="666666"/>
                </a:solidFill>
                <a:latin typeface="微软雅黑" panose="020B0503020204020204" pitchFamily="34" charset="-122"/>
                <a:ea typeface="微软雅黑" panose="020B0503020204020204" pitchFamily="34" charset="-122"/>
              </a:rPr>
              <a:t>年间销量超过</a:t>
            </a:r>
            <a:r>
              <a:rPr lang="en-US" altLang="zh-CN" sz="1000" dirty="0">
                <a:solidFill>
                  <a:srgbClr val="666666"/>
                </a:solidFill>
                <a:latin typeface="微软雅黑" panose="020B0503020204020204" pitchFamily="34" charset="-122"/>
                <a:ea typeface="微软雅黑" panose="020B0503020204020204" pitchFamily="34" charset="-122"/>
              </a:rPr>
              <a:t>60</a:t>
            </a:r>
            <a:r>
              <a:rPr lang="zh-CN" altLang="en-US" sz="1000" dirty="0">
                <a:solidFill>
                  <a:srgbClr val="666666"/>
                </a:solidFill>
                <a:latin typeface="微软雅黑" panose="020B0503020204020204" pitchFamily="34" charset="-122"/>
                <a:ea typeface="微软雅黑" panose="020B0503020204020204" pitchFamily="34" charset="-122"/>
              </a:rPr>
              <a:t>万台</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孵化诞生</a:t>
            </a:r>
            <a:r>
              <a:rPr lang="en-US" altLang="zh-CN" sz="1000" dirty="0">
                <a:solidFill>
                  <a:srgbClr val="666666"/>
                </a:solidFill>
                <a:latin typeface="微软雅黑" panose="020B0503020204020204" pitchFamily="34" charset="-122"/>
                <a:ea typeface="微软雅黑" panose="020B0503020204020204" pitchFamily="34" charset="-122"/>
              </a:rPr>
              <a:t>UNIX</a:t>
            </a:r>
            <a:r>
              <a:rPr lang="zh-CN" altLang="en-US" sz="1000" dirty="0">
                <a:solidFill>
                  <a:srgbClr val="666666"/>
                </a:solidFill>
                <a:latin typeface="微软雅黑" panose="020B0503020204020204" pitchFamily="34" charset="-122"/>
                <a:ea typeface="微软雅黑" panose="020B0503020204020204" pitchFamily="34" charset="-122"/>
              </a:rPr>
              <a:t>、</a:t>
            </a:r>
            <a:r>
              <a:rPr lang="en-US" altLang="zh-CN" sz="1000" dirty="0">
                <a:solidFill>
                  <a:srgbClr val="666666"/>
                </a:solidFill>
                <a:latin typeface="微软雅黑" panose="020B0503020204020204" pitchFamily="34" charset="-122"/>
                <a:ea typeface="微软雅黑" panose="020B0503020204020204" pitchFamily="34" charset="-122"/>
              </a:rPr>
              <a:t>C</a:t>
            </a:r>
            <a:r>
              <a:rPr lang="zh-CN" altLang="en-US" sz="1000" dirty="0">
                <a:solidFill>
                  <a:srgbClr val="666666"/>
                </a:solidFill>
                <a:latin typeface="微软雅黑" panose="020B0503020204020204" pitchFamily="34" charset="-122"/>
                <a:ea typeface="微软雅黑" panose="020B0503020204020204" pitchFamily="34" charset="-122"/>
              </a:rPr>
              <a:t>语言</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极大地影响后续众多计算机体系架构</a:t>
            </a:r>
            <a:endParaRPr lang="en-US" altLang="zh-CN" sz="1000" dirty="0">
              <a:solidFill>
                <a:srgbClr val="666666"/>
              </a:solidFill>
              <a:latin typeface="微软雅黑" panose="020B0503020204020204" pitchFamily="34" charset="-122"/>
              <a:ea typeface="微软雅黑" panose="020B0503020204020204" pitchFamily="34" charset="-122"/>
            </a:endParaRPr>
          </a:p>
        </p:txBody>
      </p:sp>
      <p:pic>
        <p:nvPicPr>
          <p:cNvPr id="54" name="图片 53">
            <a:extLst>
              <a:ext uri="{FF2B5EF4-FFF2-40B4-BE49-F238E27FC236}">
                <a16:creationId xmlns:a16="http://schemas.microsoft.com/office/drawing/2014/main" id="{DDB8F23B-2FFD-4F00-85EC-82D075DC8ACE}"/>
              </a:ext>
            </a:extLst>
          </p:cNvPr>
          <p:cNvPicPr>
            <a:picLocks noChangeAspect="1"/>
          </p:cNvPicPr>
          <p:nvPr/>
        </p:nvPicPr>
        <p:blipFill>
          <a:blip r:embed="rId4"/>
          <a:stretch>
            <a:fillRect/>
          </a:stretch>
        </p:blipFill>
        <p:spPr>
          <a:xfrm>
            <a:off x="806493" y="1886589"/>
            <a:ext cx="2153455" cy="926218"/>
          </a:xfrm>
          <a:prstGeom prst="rect">
            <a:avLst/>
          </a:prstGeom>
        </p:spPr>
      </p:pic>
      <p:pic>
        <p:nvPicPr>
          <p:cNvPr id="57" name="图片 56">
            <a:extLst>
              <a:ext uri="{FF2B5EF4-FFF2-40B4-BE49-F238E27FC236}">
                <a16:creationId xmlns:a16="http://schemas.microsoft.com/office/drawing/2014/main" id="{FB254041-C531-43CD-81A9-6D3F89ED5F3F}"/>
              </a:ext>
            </a:extLst>
          </p:cNvPr>
          <p:cNvPicPr>
            <a:picLocks noChangeAspect="1"/>
          </p:cNvPicPr>
          <p:nvPr/>
        </p:nvPicPr>
        <p:blipFill>
          <a:blip r:embed="rId5"/>
          <a:stretch>
            <a:fillRect/>
          </a:stretch>
        </p:blipFill>
        <p:spPr>
          <a:xfrm>
            <a:off x="6816651" y="1808276"/>
            <a:ext cx="1485773" cy="1004532"/>
          </a:xfrm>
          <a:prstGeom prst="rect">
            <a:avLst/>
          </a:prstGeom>
        </p:spPr>
      </p:pic>
      <p:sp>
        <p:nvSpPr>
          <p:cNvPr id="58" name="矩形 57">
            <a:extLst>
              <a:ext uri="{FF2B5EF4-FFF2-40B4-BE49-F238E27FC236}">
                <a16:creationId xmlns:a16="http://schemas.microsoft.com/office/drawing/2014/main" id="{D0F59BDC-2C08-4D4E-872E-4781ECD4558F}"/>
              </a:ext>
            </a:extLst>
          </p:cNvPr>
          <p:cNvSpPr/>
          <p:nvPr/>
        </p:nvSpPr>
        <p:spPr>
          <a:xfrm>
            <a:off x="6377161" y="1028444"/>
            <a:ext cx="2364750"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1983</a:t>
            </a:r>
            <a:r>
              <a:rPr lang="zh-CN" altLang="en-US" sz="1050" b="1" dirty="0">
                <a:solidFill>
                  <a:srgbClr val="0070C0"/>
                </a:solidFill>
                <a:latin typeface="微软雅黑" panose="020B0503020204020204" pitchFamily="34" charset="-122"/>
                <a:ea typeface="微软雅黑" panose="020B0503020204020204" pitchFamily="34" charset="-122"/>
              </a:rPr>
              <a:t>银河</a:t>
            </a:r>
            <a:r>
              <a:rPr lang="en-US" altLang="zh-CN" sz="1050" b="1" dirty="0">
                <a:solidFill>
                  <a:srgbClr val="0070C0"/>
                </a:solidFill>
                <a:latin typeface="微软雅黑" panose="020B0503020204020204" pitchFamily="34" charset="-122"/>
                <a:ea typeface="微软雅黑" panose="020B0503020204020204" pitchFamily="34" charset="-122"/>
              </a:rPr>
              <a:t>Ⅰ</a:t>
            </a:r>
            <a:r>
              <a:rPr lang="zh-CN" altLang="en-US" sz="1050" b="1" dirty="0">
                <a:solidFill>
                  <a:srgbClr val="0070C0"/>
                </a:solidFill>
                <a:latin typeface="微软雅黑" panose="020B0503020204020204" pitchFamily="34" charset="-122"/>
                <a:ea typeface="微软雅黑" panose="020B0503020204020204" pitchFamily="34" charset="-122"/>
              </a:rPr>
              <a:t>号研制成功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中国“争气机”，“不让外国卡脖子”</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双向量阵列架构</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运算速度达</a:t>
            </a:r>
            <a:r>
              <a:rPr lang="en-US" altLang="zh-CN" sz="1000" dirty="0">
                <a:solidFill>
                  <a:srgbClr val="666666"/>
                </a:solidFill>
                <a:latin typeface="微软雅黑" panose="020B0503020204020204" pitchFamily="34" charset="-122"/>
                <a:ea typeface="微软雅黑" panose="020B0503020204020204" pitchFamily="34" charset="-122"/>
              </a:rPr>
              <a:t>1</a:t>
            </a:r>
            <a:r>
              <a:rPr lang="zh-CN" altLang="en-US" sz="1000" dirty="0">
                <a:solidFill>
                  <a:srgbClr val="666666"/>
                </a:solidFill>
                <a:latin typeface="微软雅黑" panose="020B0503020204020204" pitchFamily="34" charset="-122"/>
                <a:ea typeface="微软雅黑" panose="020B0503020204020204" pitchFamily="34" charset="-122"/>
              </a:rPr>
              <a:t>亿次</a:t>
            </a:r>
            <a:r>
              <a:rPr lang="en-US" altLang="zh-CN" sz="1000" dirty="0">
                <a:solidFill>
                  <a:srgbClr val="666666"/>
                </a:solidFill>
                <a:latin typeface="微软雅黑" panose="020B0503020204020204" pitchFamily="34" charset="-122"/>
                <a:ea typeface="微软雅黑" panose="020B0503020204020204" pitchFamily="34" charset="-122"/>
              </a:rPr>
              <a:t>/s</a:t>
            </a:r>
          </a:p>
        </p:txBody>
      </p:sp>
      <p:sp>
        <p:nvSpPr>
          <p:cNvPr id="60" name="矩形 59">
            <a:extLst>
              <a:ext uri="{FF2B5EF4-FFF2-40B4-BE49-F238E27FC236}">
                <a16:creationId xmlns:a16="http://schemas.microsoft.com/office/drawing/2014/main" id="{AD27B045-D482-48CC-A23D-734C9701CCD6}"/>
              </a:ext>
            </a:extLst>
          </p:cNvPr>
          <p:cNvSpPr/>
          <p:nvPr/>
        </p:nvSpPr>
        <p:spPr>
          <a:xfrm>
            <a:off x="2901268" y="3483322"/>
            <a:ext cx="2504211" cy="561692"/>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1974</a:t>
            </a:r>
            <a:r>
              <a:rPr lang="zh-CN" altLang="en-US" sz="1050" b="1" dirty="0">
                <a:solidFill>
                  <a:srgbClr val="666666"/>
                </a:solidFill>
                <a:latin typeface="微软雅黑" panose="020B0503020204020204" pitchFamily="34" charset="-122"/>
                <a:ea typeface="微软雅黑" panose="020B0503020204020204" pitchFamily="34" charset="-122"/>
              </a:rPr>
              <a:t>首台微机</a:t>
            </a:r>
            <a:r>
              <a:rPr lang="en-US" altLang="zh-CN" sz="1050" b="1" dirty="0">
                <a:solidFill>
                  <a:srgbClr val="666666"/>
                </a:solidFill>
                <a:latin typeface="微软雅黑" panose="020B0503020204020204" pitchFamily="34" charset="-122"/>
                <a:ea typeface="微软雅黑" panose="020B0503020204020204" pitchFamily="34" charset="-122"/>
              </a:rPr>
              <a:t>Altair8800</a:t>
            </a:r>
            <a:r>
              <a:rPr lang="zh-CN" altLang="en-US" sz="1050" b="1" dirty="0">
                <a:solidFill>
                  <a:srgbClr val="666666"/>
                </a:solidFill>
                <a:latin typeface="微软雅黑" panose="020B0503020204020204" pitchFamily="34" charset="-122"/>
                <a:ea typeface="微软雅黑" panose="020B0503020204020204" pitchFamily="34" charset="-122"/>
              </a:rPr>
              <a:t>发售</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首台商用成功的微机，八个月卖出</a:t>
            </a:r>
            <a:r>
              <a:rPr lang="en-US" altLang="zh-CN" sz="1000" dirty="0">
                <a:solidFill>
                  <a:srgbClr val="666666"/>
                </a:solidFill>
                <a:latin typeface="微软雅黑" panose="020B0503020204020204" pitchFamily="34" charset="-122"/>
                <a:ea typeface="微软雅黑" panose="020B0503020204020204" pitchFamily="34" charset="-122"/>
              </a:rPr>
              <a:t>5000+</a:t>
            </a:r>
          </a:p>
          <a:p>
            <a:pPr algn="ctr"/>
            <a:r>
              <a:rPr lang="zh-CN" altLang="en-US" sz="1000" dirty="0">
                <a:solidFill>
                  <a:srgbClr val="666666"/>
                </a:solidFill>
                <a:latin typeface="微软雅黑" panose="020B0503020204020204" pitchFamily="34" charset="-122"/>
                <a:ea typeface="微软雅黑" panose="020B0503020204020204" pitchFamily="34" charset="-122"/>
              </a:rPr>
              <a:t>实用可扩展，孵化</a:t>
            </a:r>
            <a:r>
              <a:rPr lang="en-US" altLang="zh-CN" sz="1000" dirty="0">
                <a:solidFill>
                  <a:srgbClr val="666666"/>
                </a:solidFill>
                <a:latin typeface="微软雅黑" panose="020B0503020204020204" pitchFamily="34" charset="-122"/>
                <a:ea typeface="微软雅黑" panose="020B0503020204020204" pitchFamily="34" charset="-122"/>
              </a:rPr>
              <a:t>BASIC</a:t>
            </a:r>
            <a:r>
              <a:rPr lang="zh-CN" altLang="en-US" sz="1000" dirty="0">
                <a:solidFill>
                  <a:srgbClr val="666666"/>
                </a:solidFill>
                <a:latin typeface="微软雅黑" panose="020B0503020204020204" pitchFamily="34" charset="-122"/>
                <a:ea typeface="微软雅黑" panose="020B0503020204020204" pitchFamily="34" charset="-122"/>
              </a:rPr>
              <a:t>语言及解释器</a:t>
            </a:r>
            <a:endParaRPr lang="en-US" altLang="zh-CN" sz="1000" dirty="0">
              <a:solidFill>
                <a:srgbClr val="666666"/>
              </a:solidFill>
              <a:latin typeface="微软雅黑" panose="020B0503020204020204" pitchFamily="34" charset="-122"/>
              <a:ea typeface="微软雅黑" panose="020B0503020204020204" pitchFamily="34" charset="-122"/>
            </a:endParaRPr>
          </a:p>
        </p:txBody>
      </p:sp>
      <p:pic>
        <p:nvPicPr>
          <p:cNvPr id="62" name="图片 61">
            <a:extLst>
              <a:ext uri="{FF2B5EF4-FFF2-40B4-BE49-F238E27FC236}">
                <a16:creationId xmlns:a16="http://schemas.microsoft.com/office/drawing/2014/main" id="{54D8363E-EF99-4D98-A814-1CFC06062E4F}"/>
              </a:ext>
            </a:extLst>
          </p:cNvPr>
          <p:cNvPicPr>
            <a:picLocks noChangeAspect="1"/>
          </p:cNvPicPr>
          <p:nvPr/>
        </p:nvPicPr>
        <p:blipFill>
          <a:blip r:embed="rId6"/>
          <a:stretch>
            <a:fillRect/>
          </a:stretch>
        </p:blipFill>
        <p:spPr>
          <a:xfrm>
            <a:off x="3161773" y="4045014"/>
            <a:ext cx="2027690" cy="1251288"/>
          </a:xfrm>
          <a:prstGeom prst="rect">
            <a:avLst/>
          </a:prstGeom>
        </p:spPr>
      </p:pic>
      <p:grpSp>
        <p:nvGrpSpPr>
          <p:cNvPr id="63" name="组合 40">
            <a:extLst>
              <a:ext uri="{FF2B5EF4-FFF2-40B4-BE49-F238E27FC236}">
                <a16:creationId xmlns:a16="http://schemas.microsoft.com/office/drawing/2014/main" id="{D93A458D-A3D9-4641-B6BB-E96F569F4CA0}"/>
              </a:ext>
            </a:extLst>
          </p:cNvPr>
          <p:cNvGrpSpPr/>
          <p:nvPr/>
        </p:nvGrpSpPr>
        <p:grpSpPr>
          <a:xfrm>
            <a:off x="5859133" y="4290657"/>
            <a:ext cx="2204638" cy="929802"/>
            <a:chOff x="5702627" y="3535139"/>
            <a:chExt cx="5718263" cy="2652832"/>
          </a:xfrm>
        </p:grpSpPr>
        <p:pic>
          <p:nvPicPr>
            <p:cNvPr id="68" name="图片 67">
              <a:extLst>
                <a:ext uri="{FF2B5EF4-FFF2-40B4-BE49-F238E27FC236}">
                  <a16:creationId xmlns:a16="http://schemas.microsoft.com/office/drawing/2014/main" id="{CEFF17B9-E8F9-4C41-B24A-A094D6847B5E}"/>
                </a:ext>
              </a:extLst>
            </p:cNvPr>
            <p:cNvPicPr>
              <a:picLocks noChangeAspect="1"/>
            </p:cNvPicPr>
            <p:nvPr/>
          </p:nvPicPr>
          <p:blipFill>
            <a:blip r:embed="rId7"/>
            <a:stretch>
              <a:fillRect/>
            </a:stretch>
          </p:blipFill>
          <p:spPr>
            <a:xfrm>
              <a:off x="5702627" y="3535139"/>
              <a:ext cx="3628944" cy="2652832"/>
            </a:xfrm>
            <a:prstGeom prst="rect">
              <a:avLst/>
            </a:prstGeom>
          </p:spPr>
        </p:pic>
        <p:pic>
          <p:nvPicPr>
            <p:cNvPr id="69" name="图片 68">
              <a:extLst>
                <a:ext uri="{FF2B5EF4-FFF2-40B4-BE49-F238E27FC236}">
                  <a16:creationId xmlns:a16="http://schemas.microsoft.com/office/drawing/2014/main" id="{03651C7F-A51E-4948-A27C-2F5ABB760E17}"/>
                </a:ext>
              </a:extLst>
            </p:cNvPr>
            <p:cNvPicPr>
              <a:picLocks noChangeAspect="1"/>
            </p:cNvPicPr>
            <p:nvPr/>
          </p:nvPicPr>
          <p:blipFill>
            <a:blip r:embed="rId8"/>
            <a:stretch>
              <a:fillRect/>
            </a:stretch>
          </p:blipFill>
          <p:spPr>
            <a:xfrm>
              <a:off x="9465758" y="3564600"/>
              <a:ext cx="1955132" cy="2575886"/>
            </a:xfrm>
            <a:prstGeom prst="rect">
              <a:avLst/>
            </a:prstGeom>
          </p:spPr>
        </p:pic>
      </p:grpSp>
      <p:sp>
        <p:nvSpPr>
          <p:cNvPr id="70" name="矩形 69">
            <a:extLst>
              <a:ext uri="{FF2B5EF4-FFF2-40B4-BE49-F238E27FC236}">
                <a16:creationId xmlns:a16="http://schemas.microsoft.com/office/drawing/2014/main" id="{AD8B191B-71A4-4E0C-A37C-DF714F3624B1}"/>
              </a:ext>
            </a:extLst>
          </p:cNvPr>
          <p:cNvSpPr/>
          <p:nvPr/>
        </p:nvSpPr>
        <p:spPr>
          <a:xfrm>
            <a:off x="5461684" y="3479688"/>
            <a:ext cx="2999539"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1981 IBM</a:t>
            </a:r>
            <a:r>
              <a:rPr lang="zh-CN" altLang="en-US" sz="1050" b="1" dirty="0">
                <a:solidFill>
                  <a:srgbClr val="0070C0"/>
                </a:solidFill>
                <a:latin typeface="微软雅黑" panose="020B0503020204020204" pitchFamily="34" charset="-122"/>
                <a:ea typeface="微软雅黑" panose="020B0503020204020204" pitchFamily="34" charset="-122"/>
              </a:rPr>
              <a:t>发售开创性的</a:t>
            </a:r>
            <a:r>
              <a:rPr lang="en-US" altLang="zh-CN" sz="1050" b="1" dirty="0">
                <a:solidFill>
                  <a:srgbClr val="0070C0"/>
                </a:solidFill>
                <a:latin typeface="微软雅黑" panose="020B0503020204020204" pitchFamily="34" charset="-122"/>
                <a:ea typeface="微软雅黑" panose="020B0503020204020204" pitchFamily="34" charset="-122"/>
              </a:rPr>
              <a:t>PC 5150</a:t>
            </a:r>
          </a:p>
          <a:p>
            <a:pPr algn="ctr"/>
            <a:r>
              <a:rPr lang="zh-CN" altLang="en-US" sz="1000" dirty="0">
                <a:solidFill>
                  <a:srgbClr val="666666"/>
                </a:solidFill>
                <a:latin typeface="微软雅黑" panose="020B0503020204020204" pitchFamily="34" charset="-122"/>
                <a:ea typeface="微软雅黑" panose="020B0503020204020204" pitchFamily="34" charset="-122"/>
              </a:rPr>
              <a:t>奠定了</a:t>
            </a:r>
            <a:r>
              <a:rPr lang="en-US" altLang="zh-CN" sz="1000" dirty="0">
                <a:solidFill>
                  <a:srgbClr val="666666"/>
                </a:solidFill>
                <a:latin typeface="微软雅黑" panose="020B0503020204020204" pitchFamily="34" charset="-122"/>
                <a:ea typeface="微软雅黑" panose="020B0503020204020204" pitchFamily="34" charset="-122"/>
              </a:rPr>
              <a:t>PC</a:t>
            </a:r>
            <a:r>
              <a:rPr lang="zh-CN" altLang="en-US" sz="1000" dirty="0">
                <a:solidFill>
                  <a:srgbClr val="666666"/>
                </a:solidFill>
                <a:latin typeface="微软雅黑" panose="020B0503020204020204" pitchFamily="34" charset="-122"/>
                <a:ea typeface="微软雅黑" panose="020B0503020204020204" pitchFamily="34" charset="-122"/>
              </a:rPr>
              <a:t>和兼容机产业基础，</a:t>
            </a:r>
            <a:r>
              <a:rPr lang="en-US" altLang="zh-CN" sz="1000" dirty="0">
                <a:solidFill>
                  <a:srgbClr val="666666"/>
                </a:solidFill>
                <a:latin typeface="微软雅黑" panose="020B0503020204020204" pitchFamily="34" charset="-122"/>
                <a:ea typeface="微软雅黑" panose="020B0503020204020204" pitchFamily="34" charset="-122"/>
              </a:rPr>
              <a:t>DOS</a:t>
            </a:r>
            <a:r>
              <a:rPr lang="zh-CN" altLang="en-US" sz="1000" dirty="0">
                <a:solidFill>
                  <a:srgbClr val="666666"/>
                </a:solidFill>
                <a:latin typeface="微软雅黑" panose="020B0503020204020204" pitchFamily="34" charset="-122"/>
                <a:ea typeface="微软雅黑" panose="020B0503020204020204" pitchFamily="34" charset="-122"/>
              </a:rPr>
              <a:t>系统</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1982</a:t>
            </a:r>
            <a:r>
              <a:rPr lang="zh-CN" altLang="en-US" sz="1000" dirty="0">
                <a:solidFill>
                  <a:srgbClr val="666666"/>
                </a:solidFill>
                <a:latin typeface="微软雅黑" panose="020B0503020204020204" pitchFamily="34" charset="-122"/>
                <a:ea typeface="微软雅黑" panose="020B0503020204020204" pitchFamily="34" charset="-122"/>
              </a:rPr>
              <a:t>年底登上</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时代周刊</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，微机市场市占超</a:t>
            </a:r>
            <a:r>
              <a:rPr lang="en-US" altLang="zh-CN" sz="1000" dirty="0">
                <a:solidFill>
                  <a:srgbClr val="666666"/>
                </a:solidFill>
                <a:latin typeface="微软雅黑" panose="020B0503020204020204" pitchFamily="34" charset="-122"/>
                <a:ea typeface="微软雅黑" panose="020B0503020204020204" pitchFamily="34" charset="-122"/>
              </a:rPr>
              <a:t>1/3</a:t>
            </a:r>
          </a:p>
          <a:p>
            <a:pPr algn="ctr"/>
            <a:r>
              <a:rPr lang="zh-CN" altLang="en-US" sz="1000" dirty="0">
                <a:solidFill>
                  <a:srgbClr val="666666"/>
                </a:solidFill>
                <a:latin typeface="微软雅黑" panose="020B0503020204020204" pitchFamily="34" charset="-122"/>
                <a:ea typeface="微软雅黑" panose="020B0503020204020204" pitchFamily="34" charset="-122"/>
              </a:rPr>
              <a:t>开放的硬件架构、可扩展接口成为事实标准</a:t>
            </a:r>
            <a:endParaRPr lang="en-US" altLang="zh-CN" sz="1000" dirty="0">
              <a:solidFill>
                <a:srgbClr val="666666"/>
              </a:solidFill>
              <a:latin typeface="微软雅黑" panose="020B0503020204020204" pitchFamily="34" charset="-122"/>
              <a:ea typeface="微软雅黑" panose="020B0503020204020204" pitchFamily="34" charset="-122"/>
            </a:endParaRPr>
          </a:p>
        </p:txBody>
      </p:sp>
      <p:pic>
        <p:nvPicPr>
          <p:cNvPr id="71" name="图片 70">
            <a:extLst>
              <a:ext uri="{FF2B5EF4-FFF2-40B4-BE49-F238E27FC236}">
                <a16:creationId xmlns:a16="http://schemas.microsoft.com/office/drawing/2014/main" id="{D102D1E8-3EFA-4A6B-A498-239343401A11}"/>
              </a:ext>
            </a:extLst>
          </p:cNvPr>
          <p:cNvPicPr>
            <a:picLocks noChangeAspect="1"/>
          </p:cNvPicPr>
          <p:nvPr/>
        </p:nvPicPr>
        <p:blipFill>
          <a:blip r:embed="rId9"/>
          <a:stretch>
            <a:fillRect/>
          </a:stretch>
        </p:blipFill>
        <p:spPr>
          <a:xfrm>
            <a:off x="9502674" y="4297757"/>
            <a:ext cx="1004423" cy="971932"/>
          </a:xfrm>
          <a:prstGeom prst="rect">
            <a:avLst/>
          </a:prstGeom>
        </p:spPr>
      </p:pic>
      <p:sp>
        <p:nvSpPr>
          <p:cNvPr id="72" name="矩形 71">
            <a:extLst>
              <a:ext uri="{FF2B5EF4-FFF2-40B4-BE49-F238E27FC236}">
                <a16:creationId xmlns:a16="http://schemas.microsoft.com/office/drawing/2014/main" id="{CC282007-E100-4E4F-9E50-C5F7B44A6A9D}"/>
              </a:ext>
            </a:extLst>
          </p:cNvPr>
          <p:cNvSpPr/>
          <p:nvPr/>
        </p:nvSpPr>
        <p:spPr>
          <a:xfrm>
            <a:off x="8489083" y="3483322"/>
            <a:ext cx="3031602" cy="669414"/>
          </a:xfrm>
          <a:prstGeom prst="rect">
            <a:avLst/>
          </a:prstGeom>
        </p:spPr>
        <p:txBody>
          <a:bodyPr wrap="squar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1984 Apple</a:t>
            </a:r>
            <a:r>
              <a:rPr lang="zh-CN" altLang="en-US" sz="1050" b="1" dirty="0">
                <a:solidFill>
                  <a:srgbClr val="666666"/>
                </a:solidFill>
                <a:latin typeface="微软雅黑" panose="020B0503020204020204" pitchFamily="34" charset="-122"/>
                <a:ea typeface="微软雅黑" panose="020B0503020204020204" pitchFamily="34" charset="-122"/>
              </a:rPr>
              <a:t>发布</a:t>
            </a:r>
            <a:r>
              <a:rPr lang="en-US" altLang="zh-CN" sz="1050" b="1" dirty="0">
                <a:solidFill>
                  <a:srgbClr val="666666"/>
                </a:solidFill>
                <a:latin typeface="微软雅黑" panose="020B0503020204020204" pitchFamily="34" charset="-122"/>
                <a:ea typeface="微软雅黑" panose="020B0503020204020204" pitchFamily="34" charset="-122"/>
              </a:rPr>
              <a:t>Macintosh 128K</a:t>
            </a:r>
          </a:p>
          <a:p>
            <a:pPr algn="ctr"/>
            <a:r>
              <a:rPr lang="zh-CN" altLang="en-US" sz="900" dirty="0">
                <a:solidFill>
                  <a:srgbClr val="666666"/>
                </a:solidFill>
                <a:latin typeface="微软雅黑" panose="020B0503020204020204" pitchFamily="34" charset="-122"/>
                <a:ea typeface="微软雅黑" panose="020B0503020204020204" pitchFamily="34" charset="-122"/>
              </a:rPr>
              <a:t>封闭系统垂直整合优化</a:t>
            </a:r>
            <a:endParaRPr lang="en-US" altLang="zh-CN" sz="900" dirty="0">
              <a:solidFill>
                <a:srgbClr val="666666"/>
              </a:solidFill>
              <a:latin typeface="微软雅黑" panose="020B0503020204020204" pitchFamily="34" charset="-122"/>
              <a:ea typeface="微软雅黑" panose="020B0503020204020204" pitchFamily="34" charset="-122"/>
            </a:endParaRPr>
          </a:p>
          <a:p>
            <a:pPr algn="ctr"/>
            <a:r>
              <a:rPr lang="zh-CN" altLang="en-US" sz="900" dirty="0">
                <a:solidFill>
                  <a:srgbClr val="666666"/>
                </a:solidFill>
                <a:latin typeface="微软雅黑" panose="020B0503020204020204" pitchFamily="34" charset="-122"/>
                <a:ea typeface="微软雅黑" panose="020B0503020204020204" pitchFamily="34" charset="-122"/>
              </a:rPr>
              <a:t>“有史以来最酷的电脑”，</a:t>
            </a:r>
            <a:r>
              <a:rPr lang="en-US" altLang="zh-CN" sz="900" dirty="0">
                <a:solidFill>
                  <a:srgbClr val="666666"/>
                </a:solidFill>
                <a:latin typeface="微软雅黑" panose="020B0503020204020204" pitchFamily="34" charset="-122"/>
                <a:ea typeface="微软雅黑" panose="020B0503020204020204" pitchFamily="34" charset="-122"/>
              </a:rPr>
              <a:t>3</a:t>
            </a:r>
            <a:r>
              <a:rPr lang="zh-CN" altLang="en-US" sz="900" dirty="0">
                <a:solidFill>
                  <a:srgbClr val="666666"/>
                </a:solidFill>
                <a:latin typeface="微软雅黑" panose="020B0503020204020204" pitchFamily="34" charset="-122"/>
                <a:ea typeface="微软雅黑" panose="020B0503020204020204" pitchFamily="34" charset="-122"/>
              </a:rPr>
              <a:t>个月销量</a:t>
            </a:r>
            <a:r>
              <a:rPr lang="en-US" altLang="zh-CN" sz="900" dirty="0">
                <a:solidFill>
                  <a:srgbClr val="666666"/>
                </a:solidFill>
                <a:latin typeface="微软雅黑" panose="020B0503020204020204" pitchFamily="34" charset="-122"/>
                <a:ea typeface="微软雅黑" panose="020B0503020204020204" pitchFamily="34" charset="-122"/>
              </a:rPr>
              <a:t>7W+</a:t>
            </a:r>
          </a:p>
          <a:p>
            <a:pPr algn="ctr"/>
            <a:r>
              <a:rPr lang="en-US" altLang="zh-CN" sz="900" dirty="0">
                <a:solidFill>
                  <a:srgbClr val="666666"/>
                </a:solidFill>
                <a:latin typeface="微软雅黑" panose="020B0503020204020204" pitchFamily="34" charset="-122"/>
                <a:ea typeface="微软雅黑" panose="020B0503020204020204" pitchFamily="34" charset="-122"/>
              </a:rPr>
              <a:t>GUI</a:t>
            </a:r>
            <a:r>
              <a:rPr lang="zh-CN" altLang="en-US" sz="900" dirty="0">
                <a:solidFill>
                  <a:srgbClr val="666666"/>
                </a:solidFill>
                <a:latin typeface="微软雅黑" panose="020B0503020204020204" pitchFamily="34" charset="-122"/>
                <a:ea typeface="微软雅黑" panose="020B0503020204020204" pitchFamily="34" charset="-122"/>
              </a:rPr>
              <a:t>和</a:t>
            </a:r>
            <a:r>
              <a:rPr lang="en-US" altLang="zh-CN" sz="900" dirty="0">
                <a:solidFill>
                  <a:srgbClr val="666666"/>
                </a:solidFill>
                <a:latin typeface="微软雅黑" panose="020B0503020204020204" pitchFamily="34" charset="-122"/>
                <a:ea typeface="微软雅黑" panose="020B0503020204020204" pitchFamily="34" charset="-122"/>
              </a:rPr>
              <a:t>CV</a:t>
            </a:r>
            <a:r>
              <a:rPr lang="zh-CN" altLang="en-US" sz="900" dirty="0">
                <a:solidFill>
                  <a:srgbClr val="666666"/>
                </a:solidFill>
                <a:latin typeface="微软雅黑" panose="020B0503020204020204" pitchFamily="34" charset="-122"/>
                <a:ea typeface="微软雅黑" panose="020B0503020204020204" pitchFamily="34" charset="-122"/>
              </a:rPr>
              <a:t>的先驱、</a:t>
            </a:r>
            <a:r>
              <a:rPr lang="en-US" altLang="zh-CN" sz="900" dirty="0">
                <a:solidFill>
                  <a:srgbClr val="666666"/>
                </a:solidFill>
                <a:latin typeface="微软雅黑" panose="020B0503020204020204" pitchFamily="34" charset="-122"/>
                <a:ea typeface="微软雅黑" panose="020B0503020204020204" pitchFamily="34" charset="-122"/>
              </a:rPr>
              <a:t>Mac OS</a:t>
            </a:r>
            <a:r>
              <a:rPr lang="zh-CN" altLang="en-US" sz="900" dirty="0">
                <a:solidFill>
                  <a:srgbClr val="666666"/>
                </a:solidFill>
                <a:latin typeface="微软雅黑" panose="020B0503020204020204" pitchFamily="34" charset="-122"/>
                <a:ea typeface="微软雅黑" panose="020B0503020204020204" pitchFamily="34" charset="-122"/>
              </a:rPr>
              <a:t>、集成</a:t>
            </a:r>
            <a:r>
              <a:rPr lang="en-US" altLang="zh-CN" sz="900" dirty="0">
                <a:solidFill>
                  <a:srgbClr val="666666"/>
                </a:solidFill>
                <a:latin typeface="微软雅黑" panose="020B0503020204020204" pitchFamily="34" charset="-122"/>
                <a:ea typeface="微软雅黑" panose="020B0503020204020204" pitchFamily="34" charset="-122"/>
              </a:rPr>
              <a:t>MODEM</a:t>
            </a:r>
            <a:r>
              <a:rPr lang="zh-CN" altLang="en-US" sz="900" dirty="0">
                <a:solidFill>
                  <a:srgbClr val="666666"/>
                </a:solidFill>
                <a:latin typeface="微软雅黑" panose="020B0503020204020204" pitchFamily="34" charset="-122"/>
                <a:ea typeface="微软雅黑" panose="020B0503020204020204" pitchFamily="34" charset="-122"/>
              </a:rPr>
              <a:t>（互联肇始）</a:t>
            </a:r>
            <a:endParaRPr lang="en-US" altLang="zh-CN" sz="900" dirty="0">
              <a:solidFill>
                <a:srgbClr val="666666"/>
              </a:solidFill>
              <a:latin typeface="微软雅黑" panose="020B0503020204020204" pitchFamily="34" charset="-122"/>
              <a:ea typeface="微软雅黑" panose="020B0503020204020204" pitchFamily="34" charset="-122"/>
            </a:endParaRPr>
          </a:p>
        </p:txBody>
      </p:sp>
      <p:sp>
        <p:nvSpPr>
          <p:cNvPr id="74" name="矩形 73"/>
          <p:cNvSpPr/>
          <p:nvPr/>
        </p:nvSpPr>
        <p:spPr>
          <a:xfrm>
            <a:off x="1130678" y="3483323"/>
            <a:ext cx="1606580" cy="430887"/>
          </a:xfrm>
          <a:prstGeom prst="rect">
            <a:avLst/>
          </a:prstGeom>
        </p:spPr>
        <p:txBody>
          <a:bodyPr wrap="squar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1974 </a:t>
            </a:r>
            <a:r>
              <a:rPr lang="zh-CN" altLang="en-US" sz="1050" b="1" dirty="0">
                <a:solidFill>
                  <a:srgbClr val="0070C0"/>
                </a:solidFill>
                <a:latin typeface="微软雅黑" panose="020B0503020204020204" pitchFamily="34" charset="-122"/>
                <a:ea typeface="微软雅黑" panose="020B0503020204020204" pitchFamily="34" charset="-122"/>
              </a:rPr>
              <a:t>年 </a:t>
            </a:r>
            <a:r>
              <a:rPr lang="en-US" altLang="zh-CN" sz="1050" b="1" dirty="0">
                <a:solidFill>
                  <a:srgbClr val="0070C0"/>
                </a:solidFill>
                <a:latin typeface="微软雅黑" panose="020B0503020204020204" pitchFamily="34" charset="-122"/>
                <a:ea typeface="微软雅黑" panose="020B0503020204020204" pitchFamily="34" charset="-122"/>
              </a:rPr>
              <a:t>4 </a:t>
            </a:r>
            <a:r>
              <a:rPr lang="zh-CN" altLang="en-US" sz="1050" b="1" dirty="0">
                <a:solidFill>
                  <a:srgbClr val="0070C0"/>
                </a:solidFill>
                <a:latin typeface="微软雅黑" panose="020B0503020204020204" pitchFamily="34" charset="-122"/>
                <a:ea typeface="微软雅黑" panose="020B0503020204020204" pitchFamily="34" charset="-122"/>
              </a:rPr>
              <a:t>月</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en-US" altLang="zh-CN" sz="1050" b="1" dirty="0">
                <a:solidFill>
                  <a:srgbClr val="0070C0"/>
                </a:solidFill>
                <a:latin typeface="微软雅黑" panose="020B0503020204020204" pitchFamily="34" charset="-122"/>
                <a:ea typeface="微软雅黑" panose="020B0503020204020204" pitchFamily="34" charset="-122"/>
              </a:rPr>
              <a:t>Intel </a:t>
            </a:r>
            <a:r>
              <a:rPr lang="zh-CN" altLang="en-US" sz="1050" b="1" dirty="0">
                <a:solidFill>
                  <a:srgbClr val="0070C0"/>
                </a:solidFill>
                <a:latin typeface="微软雅黑" panose="020B0503020204020204" pitchFamily="34" charset="-122"/>
                <a:ea typeface="微软雅黑" panose="020B0503020204020204" pitchFamily="34" charset="-122"/>
              </a:rPr>
              <a:t>发布</a:t>
            </a:r>
            <a:r>
              <a:rPr lang="en-US" altLang="zh-CN" sz="1050" b="1" dirty="0">
                <a:solidFill>
                  <a:srgbClr val="0070C0"/>
                </a:solidFill>
                <a:latin typeface="微软雅黑" panose="020B0503020204020204" pitchFamily="34" charset="-122"/>
                <a:ea typeface="微软雅黑" panose="020B0503020204020204" pitchFamily="34" charset="-122"/>
              </a:rPr>
              <a:t>8080</a:t>
            </a:r>
            <a:endParaRPr lang="zh-CN" altLang="en-US" sz="1050" b="1" dirty="0">
              <a:solidFill>
                <a:srgbClr val="0070C0"/>
              </a:solidFill>
              <a:latin typeface="微软雅黑" panose="020B0503020204020204" pitchFamily="34" charset="-122"/>
              <a:ea typeface="微软雅黑" panose="020B0503020204020204" pitchFamily="34" charset="-122"/>
            </a:endParaRPr>
          </a:p>
        </p:txBody>
      </p:sp>
      <p:pic>
        <p:nvPicPr>
          <p:cNvPr id="83" name="Picture 4" descr="Intel 8080 - Wikipedi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6212" y="4047456"/>
            <a:ext cx="1275515" cy="662392"/>
          </a:xfrm>
          <a:prstGeom prst="rect">
            <a:avLst/>
          </a:prstGeom>
          <a:noFill/>
          <a:extLst>
            <a:ext uri="{909E8E84-426E-40DD-AFC4-6F175D3DCCD1}">
              <a14:hiddenFill xmlns:a14="http://schemas.microsoft.com/office/drawing/2010/main">
                <a:solidFill>
                  <a:srgbClr val="FFFFFF"/>
                </a:solidFill>
              </a14:hiddenFill>
            </a:ext>
          </a:extLst>
        </p:spPr>
      </p:pic>
      <p:sp>
        <p:nvSpPr>
          <p:cNvPr id="87" name="矩形 86">
            <a:extLst>
              <a:ext uri="{FF2B5EF4-FFF2-40B4-BE49-F238E27FC236}">
                <a16:creationId xmlns:a16="http://schemas.microsoft.com/office/drawing/2014/main" id="{4A3FCF78-BA1D-4374-9BAC-F2CF12EDA5E4}"/>
              </a:ext>
            </a:extLst>
          </p:cNvPr>
          <p:cNvSpPr/>
          <p:nvPr/>
        </p:nvSpPr>
        <p:spPr>
          <a:xfrm>
            <a:off x="9153198" y="1028443"/>
            <a:ext cx="2108269" cy="715581"/>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1985 Cray-2</a:t>
            </a:r>
            <a:r>
              <a:rPr lang="zh-CN" altLang="en-US" sz="1050" b="1" dirty="0">
                <a:solidFill>
                  <a:srgbClr val="666666"/>
                </a:solidFill>
                <a:latin typeface="微软雅黑" panose="020B0503020204020204" pitchFamily="34" charset="-122"/>
                <a:ea typeface="微软雅黑" panose="020B0503020204020204" pitchFamily="34" charset="-122"/>
              </a:rPr>
              <a:t>发布</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4</a:t>
            </a:r>
            <a:r>
              <a:rPr lang="zh-CN" altLang="en-US" sz="1000" dirty="0">
                <a:solidFill>
                  <a:srgbClr val="666666"/>
                </a:solidFill>
                <a:latin typeface="微软雅黑" panose="020B0503020204020204" pitchFamily="34" charset="-122"/>
                <a:ea typeface="微软雅黑" panose="020B0503020204020204" pitchFamily="34" charset="-122"/>
              </a:rPr>
              <a:t>路并行处理器，流水线架构</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浸没式液冷，软硬件开放成本打平</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创纪录的</a:t>
            </a:r>
            <a:r>
              <a:rPr lang="en-US" altLang="zh-CN" sz="1000" dirty="0">
                <a:solidFill>
                  <a:srgbClr val="666666"/>
                </a:solidFill>
                <a:latin typeface="微软雅黑" panose="020B0503020204020204" pitchFamily="34" charset="-122"/>
                <a:ea typeface="微软雅黑" panose="020B0503020204020204" pitchFamily="34" charset="-122"/>
              </a:rPr>
              <a:t>1.9GFLOPS</a:t>
            </a:r>
          </a:p>
        </p:txBody>
      </p:sp>
      <p:pic>
        <p:nvPicPr>
          <p:cNvPr id="88" name="图片 87">
            <a:extLst>
              <a:ext uri="{FF2B5EF4-FFF2-40B4-BE49-F238E27FC236}">
                <a16:creationId xmlns:a16="http://schemas.microsoft.com/office/drawing/2014/main" id="{82F68F9A-2275-4B9E-AEBE-7339C9380307}"/>
              </a:ext>
            </a:extLst>
          </p:cNvPr>
          <p:cNvPicPr>
            <a:picLocks noChangeAspect="1"/>
          </p:cNvPicPr>
          <p:nvPr/>
        </p:nvPicPr>
        <p:blipFill>
          <a:blip r:embed="rId11"/>
          <a:stretch>
            <a:fillRect/>
          </a:stretch>
        </p:blipFill>
        <p:spPr>
          <a:xfrm>
            <a:off x="9421938" y="1765617"/>
            <a:ext cx="1570786" cy="1047191"/>
          </a:xfrm>
          <a:prstGeom prst="rect">
            <a:avLst/>
          </a:prstGeom>
        </p:spPr>
      </p:pic>
      <p:cxnSp>
        <p:nvCxnSpPr>
          <p:cNvPr id="39" name="Straight Connector 55">
            <a:extLst>
              <a:ext uri="{FF2B5EF4-FFF2-40B4-BE49-F238E27FC236}">
                <a16:creationId xmlns:a16="http://schemas.microsoft.com/office/drawing/2014/main" id="{BBDC0028-4130-4F9E-9C6E-E13123A5E4DB}"/>
              </a:ext>
            </a:extLst>
          </p:cNvPr>
          <p:cNvCxnSpPr>
            <a:cxnSpLocks/>
          </p:cNvCxnSpPr>
          <p:nvPr/>
        </p:nvCxnSpPr>
        <p:spPr>
          <a:xfrm>
            <a:off x="729457" y="3188399"/>
            <a:ext cx="10722881" cy="0"/>
          </a:xfrm>
          <a:prstGeom prst="line">
            <a:avLst/>
          </a:prstGeom>
          <a:ln w="76200">
            <a:gradFill>
              <a:gsLst>
                <a:gs pos="0">
                  <a:srgbClr val="0070C0">
                    <a:alpha val="40000"/>
                  </a:srgbClr>
                </a:gs>
                <a:gs pos="100000">
                  <a:srgbClr val="0070C0"/>
                </a:gs>
              </a:gsLst>
              <a:lin ang="0" scaled="0"/>
            </a:gradFill>
            <a:tailEnd type="stealth"/>
          </a:ln>
        </p:spPr>
        <p:style>
          <a:lnRef idx="1">
            <a:schemeClr val="accent1"/>
          </a:lnRef>
          <a:fillRef idx="0">
            <a:schemeClr val="accent1"/>
          </a:fillRef>
          <a:effectRef idx="0">
            <a:schemeClr val="accent1"/>
          </a:effectRef>
          <a:fontRef idx="minor">
            <a:schemeClr val="tx1"/>
          </a:fontRef>
        </p:style>
      </p:cxnSp>
      <p:sp>
        <p:nvSpPr>
          <p:cNvPr id="40" name="Oval 19">
            <a:extLst>
              <a:ext uri="{FF2B5EF4-FFF2-40B4-BE49-F238E27FC236}">
                <a16:creationId xmlns:a16="http://schemas.microsoft.com/office/drawing/2014/main" id="{CDAB8928-82F0-401C-A7E4-089604030393}"/>
              </a:ext>
            </a:extLst>
          </p:cNvPr>
          <p:cNvSpPr>
            <a:spLocks/>
          </p:cNvSpPr>
          <p:nvPr/>
        </p:nvSpPr>
        <p:spPr>
          <a:xfrm>
            <a:off x="1559715"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2" name="Oval 19">
            <a:extLst>
              <a:ext uri="{FF2B5EF4-FFF2-40B4-BE49-F238E27FC236}">
                <a16:creationId xmlns:a16="http://schemas.microsoft.com/office/drawing/2014/main" id="{CDAB8928-82F0-401C-A7E4-089604030393}"/>
              </a:ext>
            </a:extLst>
          </p:cNvPr>
          <p:cNvSpPr>
            <a:spLocks/>
          </p:cNvSpPr>
          <p:nvPr/>
        </p:nvSpPr>
        <p:spPr>
          <a:xfrm>
            <a:off x="1864464"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3" name="Oval 19">
            <a:extLst>
              <a:ext uri="{FF2B5EF4-FFF2-40B4-BE49-F238E27FC236}">
                <a16:creationId xmlns:a16="http://schemas.microsoft.com/office/drawing/2014/main" id="{CDAB8928-82F0-401C-A7E4-089604030393}"/>
              </a:ext>
            </a:extLst>
          </p:cNvPr>
          <p:cNvSpPr>
            <a:spLocks/>
          </p:cNvSpPr>
          <p:nvPr/>
        </p:nvSpPr>
        <p:spPr>
          <a:xfrm>
            <a:off x="4033528"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4" name="Oval 19">
            <a:extLst>
              <a:ext uri="{FF2B5EF4-FFF2-40B4-BE49-F238E27FC236}">
                <a16:creationId xmlns:a16="http://schemas.microsoft.com/office/drawing/2014/main" id="{CDAB8928-82F0-401C-A7E4-089604030393}"/>
              </a:ext>
            </a:extLst>
          </p:cNvPr>
          <p:cNvSpPr>
            <a:spLocks/>
          </p:cNvSpPr>
          <p:nvPr/>
        </p:nvSpPr>
        <p:spPr>
          <a:xfrm>
            <a:off x="3766923"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5" name="Oval 19">
            <a:extLst>
              <a:ext uri="{FF2B5EF4-FFF2-40B4-BE49-F238E27FC236}">
                <a16:creationId xmlns:a16="http://schemas.microsoft.com/office/drawing/2014/main" id="{CDAB8928-82F0-401C-A7E4-089604030393}"/>
              </a:ext>
            </a:extLst>
          </p:cNvPr>
          <p:cNvSpPr>
            <a:spLocks/>
          </p:cNvSpPr>
          <p:nvPr/>
        </p:nvSpPr>
        <p:spPr>
          <a:xfrm>
            <a:off x="7490032"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6" name="Oval 19">
            <a:extLst>
              <a:ext uri="{FF2B5EF4-FFF2-40B4-BE49-F238E27FC236}">
                <a16:creationId xmlns:a16="http://schemas.microsoft.com/office/drawing/2014/main" id="{CDAB8928-82F0-401C-A7E4-089604030393}"/>
              </a:ext>
            </a:extLst>
          </p:cNvPr>
          <p:cNvSpPr>
            <a:spLocks/>
          </p:cNvSpPr>
          <p:nvPr/>
        </p:nvSpPr>
        <p:spPr>
          <a:xfrm>
            <a:off x="9935380"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7" name="Oval 19">
            <a:extLst>
              <a:ext uri="{FF2B5EF4-FFF2-40B4-BE49-F238E27FC236}">
                <a16:creationId xmlns:a16="http://schemas.microsoft.com/office/drawing/2014/main" id="{CDAB8928-82F0-401C-A7E4-089604030393}"/>
              </a:ext>
            </a:extLst>
          </p:cNvPr>
          <p:cNvSpPr>
            <a:spLocks/>
          </p:cNvSpPr>
          <p:nvPr/>
        </p:nvSpPr>
        <p:spPr>
          <a:xfrm>
            <a:off x="10269907"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cxnSp>
        <p:nvCxnSpPr>
          <p:cNvPr id="48" name="直线连接符 47"/>
          <p:cNvCxnSpPr/>
          <p:nvPr/>
        </p:nvCxnSpPr>
        <p:spPr>
          <a:xfrm flipV="1">
            <a:off x="1629220"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线连接符 48"/>
          <p:cNvCxnSpPr/>
          <p:nvPr/>
        </p:nvCxnSpPr>
        <p:spPr>
          <a:xfrm flipV="1">
            <a:off x="1933969" y="324077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flipV="1">
            <a:off x="4103033"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V="1">
            <a:off x="7559537"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线连接符 58"/>
          <p:cNvCxnSpPr/>
          <p:nvPr/>
        </p:nvCxnSpPr>
        <p:spPr>
          <a:xfrm flipV="1">
            <a:off x="10339412"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线连接符 72"/>
          <p:cNvCxnSpPr/>
          <p:nvPr/>
        </p:nvCxnSpPr>
        <p:spPr>
          <a:xfrm flipV="1">
            <a:off x="3836428" y="324077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75" name="直线连接符 74"/>
          <p:cNvCxnSpPr/>
          <p:nvPr/>
        </p:nvCxnSpPr>
        <p:spPr>
          <a:xfrm flipV="1">
            <a:off x="10004885" y="324077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sp>
        <p:nvSpPr>
          <p:cNvPr id="84" name="Oval 19">
            <a:extLst>
              <a:ext uri="{FF2B5EF4-FFF2-40B4-BE49-F238E27FC236}">
                <a16:creationId xmlns:a16="http://schemas.microsoft.com/office/drawing/2014/main" id="{CDAB8928-82F0-401C-A7E4-089604030393}"/>
              </a:ext>
            </a:extLst>
          </p:cNvPr>
          <p:cNvSpPr>
            <a:spLocks/>
          </p:cNvSpPr>
          <p:nvPr/>
        </p:nvSpPr>
        <p:spPr>
          <a:xfrm>
            <a:off x="6891948" y="312737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cxnSp>
        <p:nvCxnSpPr>
          <p:cNvPr id="85" name="直线连接符 84"/>
          <p:cNvCxnSpPr/>
          <p:nvPr/>
        </p:nvCxnSpPr>
        <p:spPr>
          <a:xfrm flipV="1">
            <a:off x="6961453" y="325093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751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600" b="1" dirty="0">
                <a:solidFill>
                  <a:schemeClr val="bg1"/>
                </a:solidFill>
                <a:latin typeface="Lexend" pitchFamily="2" charset="0"/>
                <a:cs typeface="Futura-Medium" panose="020B0602020204020303" pitchFamily="34" charset="-79"/>
              </a:rPr>
              <a:t>通用架构</a:t>
            </a:r>
            <a:endParaRPr lang="en-US" altLang="zh-CN" sz="9600" b="1" dirty="0">
              <a:solidFill>
                <a:schemeClr val="bg1"/>
              </a:solidFill>
              <a:latin typeface="Lexend" pitchFamily="2" charset="0"/>
              <a:cs typeface="Futura-Medium" panose="020B0602020204020303" pitchFamily="34" charset="-79"/>
            </a:endParaRPr>
          </a:p>
          <a:p>
            <a:pPr marL="239106" lvl="1" indent="0" algn="ctr">
              <a:buNone/>
            </a:pPr>
            <a:r>
              <a:rPr lang="en-US" altLang="zh-CN" sz="9600" b="1" dirty="0">
                <a:solidFill>
                  <a:schemeClr val="bg1"/>
                </a:solidFill>
                <a:latin typeface="Lexend" pitchFamily="2" charset="0"/>
                <a:cs typeface="Futura-Medium" panose="020B0602020204020303" pitchFamily="34" charset="-79"/>
              </a:rPr>
              <a:t>1971~1995</a:t>
            </a:r>
          </a:p>
        </p:txBody>
      </p:sp>
    </p:spTree>
    <p:extLst>
      <p:ext uri="{BB962C8B-B14F-4D97-AF65-F5344CB8AC3E}">
        <p14:creationId xmlns:p14="http://schemas.microsoft.com/office/powerpoint/2010/main" val="4091532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29456" y="5529380"/>
            <a:ext cx="3875388" cy="307777"/>
          </a:xfrm>
          <a:prstGeom prst="rect">
            <a:avLst/>
          </a:prstGeom>
        </p:spPr>
        <p:txBody>
          <a:bodyPr wrap="square">
            <a:spAutoFit/>
          </a:bodyPr>
          <a:lstStyle/>
          <a:p>
            <a:pPr algn="ct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MITS</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公司</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1974</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年推出的</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Altair 8800</a:t>
            </a:r>
          </a:p>
        </p:txBody>
      </p:sp>
      <p:sp>
        <p:nvSpPr>
          <p:cNvPr id="8" name="矩形 7">
            <a:extLst>
              <a:ext uri="{FF2B5EF4-FFF2-40B4-BE49-F238E27FC236}">
                <a16:creationId xmlns:a16="http://schemas.microsoft.com/office/drawing/2014/main" id="{E3393C8C-98D9-4DA8-9318-682ED984288C}"/>
              </a:ext>
            </a:extLst>
          </p:cNvPr>
          <p:cNvSpPr/>
          <p:nvPr/>
        </p:nvSpPr>
        <p:spPr>
          <a:xfrm>
            <a:off x="4944771" y="1722428"/>
            <a:ext cx="6527299" cy="3416320"/>
          </a:xfrm>
          <a:prstGeom prst="rect">
            <a:avLst/>
          </a:prstGeom>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现在一般认为首台商业成功的微型计算机（</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Microcomputer</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，微机）是</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Altair 8800</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，其</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采用</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Intel 8080</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作为中央处理器。这是一台可扩展的实用微机</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，套装定价只有</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439</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美元！</a:t>
            </a:r>
            <a:r>
              <a:rPr lang="zh-CN" altLang="en-US" dirty="0">
                <a:latin typeface="微软雅黑" panose="020B0503020204020204" pitchFamily="34" charset="-122"/>
                <a:ea typeface="微软雅黑" panose="020B0503020204020204" pitchFamily="34" charset="-122"/>
                <a:cs typeface="Microsoft YaHei" charset="-122"/>
              </a:rPr>
              <a:t>推出后大受市场欢迎，</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八个月卖出超过</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5000</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台</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比尔</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盖茨 和 保罗</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艾伦 为它开发了一套</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BASIC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语言解释器</a:t>
            </a:r>
            <a:r>
              <a:rPr lang="zh-CN" altLang="en-US" dirty="0">
                <a:solidFill>
                  <a:srgbClr val="C00000"/>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后来察觉到软件行业存在的巨大机遇，共同创建了</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Microsoft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微软公司</a:t>
            </a: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p:txBody>
      </p:sp>
      <p:pic>
        <p:nvPicPr>
          <p:cNvPr id="5" name="图片 4">
            <a:extLst>
              <a:ext uri="{FF2B5EF4-FFF2-40B4-BE49-F238E27FC236}">
                <a16:creationId xmlns:a16="http://schemas.microsoft.com/office/drawing/2014/main" id="{6979607C-656C-4D53-BC0F-9421D0B318E1}"/>
              </a:ext>
            </a:extLst>
          </p:cNvPr>
          <p:cNvPicPr>
            <a:picLocks noChangeAspect="1"/>
          </p:cNvPicPr>
          <p:nvPr/>
        </p:nvPicPr>
        <p:blipFill>
          <a:blip r:embed="rId3"/>
          <a:stretch>
            <a:fillRect/>
          </a:stretch>
        </p:blipFill>
        <p:spPr>
          <a:xfrm>
            <a:off x="1192513" y="1510487"/>
            <a:ext cx="2949275" cy="3840202"/>
          </a:xfrm>
          <a:prstGeom prst="rect">
            <a:avLst/>
          </a:prstGeom>
        </p:spPr>
      </p:pic>
      <p:sp>
        <p:nvSpPr>
          <p:cNvPr id="6" name="矩形 5"/>
          <p:cNvSpPr/>
          <p:nvPr/>
        </p:nvSpPr>
        <p:spPr>
          <a:xfrm>
            <a:off x="617458" y="219112"/>
            <a:ext cx="11058764" cy="954107"/>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1974</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4</a:t>
            </a:r>
            <a:r>
              <a:rPr lang="zh-CN" altLang="en-US" sz="2800" b="1" dirty="0">
                <a:latin typeface="微软雅黑" panose="020B0503020204020204" pitchFamily="34" charset="-122"/>
                <a:ea typeface="微软雅黑" panose="020B0503020204020204" pitchFamily="34" charset="-122"/>
              </a:rPr>
              <a:t>月，</a:t>
            </a:r>
            <a:r>
              <a:rPr lang="en-US" altLang="zh-CN" sz="2800" b="1" dirty="0">
                <a:latin typeface="微软雅黑" panose="020B0503020204020204" pitchFamily="34" charset="-122"/>
                <a:ea typeface="微软雅黑" panose="020B0503020204020204" pitchFamily="34" charset="-122"/>
              </a:rPr>
              <a:t>Intel </a:t>
            </a:r>
            <a:r>
              <a:rPr lang="zh-CN" altLang="en-US" sz="2800" b="1" dirty="0">
                <a:latin typeface="微软雅黑" panose="020B0503020204020204" pitchFamily="34" charset="-122"/>
                <a:ea typeface="微软雅黑" panose="020B0503020204020204" pitchFamily="34" charset="-122"/>
              </a:rPr>
              <a:t>发布了 </a:t>
            </a:r>
            <a:r>
              <a:rPr lang="en-US" altLang="zh-CN" sz="2800" b="1" dirty="0">
                <a:latin typeface="微软雅黑" panose="020B0503020204020204" pitchFamily="34" charset="-122"/>
                <a:ea typeface="微软雅黑" panose="020B0503020204020204" pitchFamily="34" charset="-122"/>
              </a:rPr>
              <a:t>8080</a:t>
            </a:r>
            <a:r>
              <a:rPr lang="zh-CN" altLang="en-US" sz="2800" b="1" dirty="0">
                <a:latin typeface="微软雅黑" panose="020B0503020204020204" pitchFamily="34" charset="-122"/>
                <a:ea typeface="微软雅黑" panose="020B0503020204020204" pitchFamily="34" charset="-122"/>
              </a:rPr>
              <a:t>，集成它的</a:t>
            </a:r>
            <a:r>
              <a:rPr lang="en-US" altLang="zh-CN" sz="2800" b="1" dirty="0">
                <a:latin typeface="微软雅黑" panose="020B0503020204020204" pitchFamily="34" charset="-122"/>
                <a:ea typeface="微软雅黑" panose="020B0503020204020204" pitchFamily="34" charset="-122"/>
              </a:rPr>
              <a:t>Altair8800</a:t>
            </a:r>
            <a:r>
              <a:rPr lang="zh-CN" altLang="en-US" sz="2800" b="1" dirty="0">
                <a:latin typeface="微软雅黑" panose="020B0503020204020204" pitchFamily="34" charset="-122"/>
                <a:ea typeface="微软雅黑" panose="020B0503020204020204" pitchFamily="34" charset="-122"/>
              </a:rPr>
              <a:t>真正拉开了微机普及的序幕</a:t>
            </a:r>
          </a:p>
        </p:txBody>
      </p:sp>
    </p:spTree>
    <p:extLst>
      <p:ext uri="{BB962C8B-B14F-4D97-AF65-F5344CB8AC3E}">
        <p14:creationId xmlns:p14="http://schemas.microsoft.com/office/powerpoint/2010/main" val="425927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3393C8C-98D9-4DA8-9318-682ED984288C}"/>
              </a:ext>
            </a:extLst>
          </p:cNvPr>
          <p:cNvSpPr/>
          <p:nvPr/>
        </p:nvSpPr>
        <p:spPr>
          <a:xfrm>
            <a:off x="3741005" y="1353232"/>
            <a:ext cx="7731065" cy="4662815"/>
          </a:xfrm>
          <a:prstGeom prst="rect">
            <a:avLst/>
          </a:prstGeom>
        </p:spPr>
        <p:txBody>
          <a:bodyPr wrap="square">
            <a:spAutoFit/>
          </a:bodyPr>
          <a:lstStyle/>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1981</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年</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8</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月</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12</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日，</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IBM</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正式发售了</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Personal Computer</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，型号为</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5150</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，定价</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1565</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美元，包含主机和键盘，可选配显示器和打印机。</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IBM PC</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一上市就取得了巨大的成功，到</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1984</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年该系列电脑已占据</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整个</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市场的三分之一</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IBM PC</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的设计策略是“开放”，其使用了</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开放的硬件架构，还预留了可扩展接口。</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的设计被</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随附的技术参考手册</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公之于众</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，标准、通用的组件和预留的可扩展接口使用户可以自行安装兼容组配件。</a:t>
            </a: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zh-CN" altLang="en-US" dirty="0">
                <a:latin typeface="微软雅黑" panose="020B0503020204020204" pitchFamily="34" charset="-122"/>
                <a:ea typeface="微软雅黑" panose="020B0503020204020204" pitchFamily="34" charset="-122"/>
                <a:cs typeface="Microsoft YaHei" charset="-122"/>
              </a:rPr>
              <a:t>得益于</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开放性架构，降低了</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机的制造准入门槛</a:t>
            </a:r>
            <a:r>
              <a:rPr lang="zh-CN" altLang="en-US" dirty="0">
                <a:latin typeface="微软雅黑" panose="020B0503020204020204" pitchFamily="34" charset="-122"/>
                <a:ea typeface="微软雅黑" panose="020B0503020204020204" pitchFamily="34" charset="-122"/>
                <a:cs typeface="Microsoft YaHei" charset="-122"/>
              </a:rPr>
              <a:t>，</a:t>
            </a:r>
            <a:r>
              <a:rPr lang="en-US" altLang="zh-CN" dirty="0">
                <a:latin typeface="微软雅黑" panose="020B0503020204020204" pitchFamily="34" charset="-122"/>
                <a:ea typeface="微软雅黑" panose="020B0503020204020204" pitchFamily="34" charset="-122"/>
                <a:cs typeface="Microsoft YaHei" charset="-122"/>
              </a:rPr>
              <a:t>IBM</a:t>
            </a:r>
            <a:r>
              <a:rPr lang="zh-CN" altLang="en-US" dirty="0">
                <a:latin typeface="微软雅黑" panose="020B0503020204020204" pitchFamily="34" charset="-122"/>
                <a:ea typeface="微软雅黑" panose="020B0503020204020204" pitchFamily="34" charset="-122"/>
                <a:cs typeface="Microsoft YaHei" charset="-122"/>
              </a:rPr>
              <a:t>获得了空前绝后的硬件、软件上的支持，市场规模按微软</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“让每个家庭、每张办公桌都有一台电脑”</a:t>
            </a:r>
            <a:r>
              <a:rPr lang="zh-CN" altLang="en-US" dirty="0">
                <a:latin typeface="微软雅黑" panose="020B0503020204020204" pitchFamily="34" charset="-122"/>
                <a:ea typeface="微软雅黑" panose="020B0503020204020204" pitchFamily="34" charset="-122"/>
                <a:cs typeface="Microsoft YaHei" charset="-122"/>
              </a:rPr>
              <a:t>的愿景急剧扩大。从而，由</a:t>
            </a:r>
            <a:r>
              <a:rPr lang="en-US" altLang="zh-CN" dirty="0">
                <a:latin typeface="微软雅黑" panose="020B0503020204020204" pitchFamily="34" charset="-122"/>
                <a:ea typeface="微软雅黑" panose="020B0503020204020204" pitchFamily="34" charset="-122"/>
                <a:cs typeface="Microsoft YaHei" charset="-122"/>
              </a:rPr>
              <a:t>IBM</a:t>
            </a:r>
            <a:r>
              <a:rPr lang="zh-CN" altLang="en-US" dirty="0">
                <a:latin typeface="微软雅黑" panose="020B0503020204020204" pitchFamily="34" charset="-122"/>
                <a:ea typeface="微软雅黑" panose="020B0503020204020204" pitchFamily="34" charset="-122"/>
                <a:cs typeface="Microsoft YaHei" charset="-122"/>
              </a:rPr>
              <a:t>确立的标准变成了</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界的通用标准</a:t>
            </a:r>
            <a:endParaRPr lang="en-US" altLang="zh-CN" b="1"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7" name="矩形 6"/>
          <p:cNvSpPr/>
          <p:nvPr/>
        </p:nvSpPr>
        <p:spPr>
          <a:xfrm>
            <a:off x="789231" y="3376863"/>
            <a:ext cx="2509176" cy="307777"/>
          </a:xfrm>
          <a:prstGeom prst="rect">
            <a:avLst/>
          </a:prstGeom>
        </p:spPr>
        <p:txBody>
          <a:bodyPr wrap="square">
            <a:spAutoFit/>
          </a:bodyPr>
          <a:lstStyle/>
          <a:p>
            <a:pPr algn="ct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IBM</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推出的首台</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PC 5150</a:t>
            </a:r>
          </a:p>
        </p:txBody>
      </p:sp>
      <p:pic>
        <p:nvPicPr>
          <p:cNvPr id="2" name="图片 1">
            <a:extLst>
              <a:ext uri="{FF2B5EF4-FFF2-40B4-BE49-F238E27FC236}">
                <a16:creationId xmlns:a16="http://schemas.microsoft.com/office/drawing/2014/main" id="{064BD2F5-3AFB-4370-ADCC-DB851B2EB4F8}"/>
              </a:ext>
            </a:extLst>
          </p:cNvPr>
          <p:cNvPicPr>
            <a:picLocks noChangeAspect="1"/>
          </p:cNvPicPr>
          <p:nvPr/>
        </p:nvPicPr>
        <p:blipFill>
          <a:blip r:embed="rId3"/>
          <a:stretch>
            <a:fillRect/>
          </a:stretch>
        </p:blipFill>
        <p:spPr>
          <a:xfrm>
            <a:off x="729457" y="1519581"/>
            <a:ext cx="2628729" cy="1806978"/>
          </a:xfrm>
          <a:prstGeom prst="rect">
            <a:avLst/>
          </a:prstGeom>
        </p:spPr>
      </p:pic>
      <p:pic>
        <p:nvPicPr>
          <p:cNvPr id="3" name="图片 2">
            <a:extLst>
              <a:ext uri="{FF2B5EF4-FFF2-40B4-BE49-F238E27FC236}">
                <a16:creationId xmlns:a16="http://schemas.microsoft.com/office/drawing/2014/main" id="{05041F87-1555-4B5C-BFCB-C2E77BB7CBFA}"/>
              </a:ext>
            </a:extLst>
          </p:cNvPr>
          <p:cNvPicPr>
            <a:picLocks noChangeAspect="1"/>
          </p:cNvPicPr>
          <p:nvPr/>
        </p:nvPicPr>
        <p:blipFill>
          <a:blip r:embed="rId4"/>
          <a:stretch>
            <a:fillRect/>
          </a:stretch>
        </p:blipFill>
        <p:spPr>
          <a:xfrm>
            <a:off x="1400068" y="3860620"/>
            <a:ext cx="1287505" cy="1595061"/>
          </a:xfrm>
          <a:prstGeom prst="rect">
            <a:avLst/>
          </a:prstGeom>
        </p:spPr>
      </p:pic>
      <p:sp>
        <p:nvSpPr>
          <p:cNvPr id="10" name="矩形 9">
            <a:extLst>
              <a:ext uri="{FF2B5EF4-FFF2-40B4-BE49-F238E27FC236}">
                <a16:creationId xmlns:a16="http://schemas.microsoft.com/office/drawing/2014/main" id="{71C90B27-32D7-4B46-828C-C031328C0C6D}"/>
              </a:ext>
            </a:extLst>
          </p:cNvPr>
          <p:cNvSpPr/>
          <p:nvPr/>
        </p:nvSpPr>
        <p:spPr>
          <a:xfrm>
            <a:off x="552018" y="5579186"/>
            <a:ext cx="2983602" cy="307777"/>
          </a:xfrm>
          <a:prstGeom prst="rect">
            <a:avLst/>
          </a:prstGeom>
        </p:spPr>
        <p:txBody>
          <a:bodyPr wrap="square">
            <a:spAutoFit/>
          </a:bodyPr>
          <a:lstStyle/>
          <a:p>
            <a:pPr algn="ct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1982</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年</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时代周刊</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“年度机器”</a:t>
            </a:r>
            <a:endParaRPr lang="en-US" altLang="zh-CN" sz="1400" dirty="0">
              <a:solidFill>
                <a:srgbClr val="333333"/>
              </a:solidFill>
              <a:latin typeface="微软雅黑" panose="020B0503020204020204" pitchFamily="34" charset="-122"/>
              <a:ea typeface="微软雅黑" panose="020B0503020204020204" pitchFamily="34" charset="-122"/>
              <a:cs typeface="Microsoft YaHei" charset="-122"/>
            </a:endParaRPr>
          </a:p>
        </p:txBody>
      </p:sp>
      <p:sp>
        <p:nvSpPr>
          <p:cNvPr id="5" name="矩形 4"/>
          <p:cNvSpPr/>
          <p:nvPr/>
        </p:nvSpPr>
        <p:spPr>
          <a:xfrm>
            <a:off x="510138" y="236240"/>
            <a:ext cx="11322330"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1981</a:t>
            </a:r>
            <a:r>
              <a:rPr lang="zh-CN" altLang="en-US" sz="3200" b="1" dirty="0">
                <a:latin typeface="微软雅黑" panose="020B0503020204020204" pitchFamily="34" charset="-122"/>
                <a:ea typeface="微软雅黑" panose="020B0503020204020204" pitchFamily="34" charset="-122"/>
              </a:rPr>
              <a:t>年，</a:t>
            </a:r>
            <a:r>
              <a:rPr lang="en-US" altLang="zh-CN" sz="3200" b="1" dirty="0">
                <a:latin typeface="微软雅黑" panose="020B0503020204020204" pitchFamily="34" charset="-122"/>
                <a:ea typeface="微软雅黑" panose="020B0503020204020204" pitchFamily="34" charset="-122"/>
              </a:rPr>
              <a:t>IBM PC</a:t>
            </a:r>
            <a:r>
              <a:rPr lang="zh-CN" altLang="en-US" sz="3200" b="1" dirty="0">
                <a:latin typeface="微软雅黑" panose="020B0503020204020204" pitchFamily="34" charset="-122"/>
                <a:ea typeface="微软雅黑" panose="020B0503020204020204" pitchFamily="34" charset="-122"/>
              </a:rPr>
              <a:t>通过开放策略成为个人电脑行业的事实标准</a:t>
            </a:r>
            <a:endParaRPr lang="en-US" altLang="zh-CN"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6211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4549B0D6-DA57-42EE-AD74-667143FC7A6E}"/>
              </a:ext>
            </a:extLst>
          </p:cNvPr>
          <p:cNvSpPr/>
          <p:nvPr/>
        </p:nvSpPr>
        <p:spPr>
          <a:xfrm>
            <a:off x="5684223" y="1763233"/>
            <a:ext cx="5923311" cy="3416320"/>
          </a:xfrm>
          <a:prstGeom prst="rect">
            <a:avLst/>
          </a:prstGeom>
        </p:spPr>
        <p:txBody>
          <a:bodyPr wrap="square">
            <a:spAutoFit/>
          </a:bodyPr>
          <a:lstStyle/>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走入千家万户后，各自独立进行</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本地计算</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，发挥的</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算力和作用相对有限</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（孱弱的</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I/O</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带来的待处理数据量很小）</a:t>
            </a: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1984</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年，开放网络计算的先导者</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Sun Microsystem</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公司提出</a:t>
            </a:r>
            <a:r>
              <a:rPr lang="zh-CN" altLang="en-US" dirty="0">
                <a:solidFill>
                  <a:srgbClr val="00B0F0"/>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网络就是计算机”，网络互联的大幕就此拉起</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a:t>
            </a: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海量规模的小</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微计算机通过交换机</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路由器逐步互联集合起来，</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从局域网到城域网，再到</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WWW</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互联网</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6" name="矩形 5"/>
          <p:cNvSpPr/>
          <p:nvPr/>
        </p:nvSpPr>
        <p:spPr>
          <a:xfrm>
            <a:off x="620068" y="222818"/>
            <a:ext cx="11420114" cy="523220"/>
          </a:xfrm>
          <a:prstGeom prst="rect">
            <a:avLst/>
          </a:prstGeom>
        </p:spPr>
        <p:txBody>
          <a:bodyPr wrap="none">
            <a:spAutoFit/>
          </a:bodyPr>
          <a:lstStyle/>
          <a:p>
            <a:r>
              <a:rPr lang="en-US" altLang="zh-CN" sz="2800" b="1" dirty="0">
                <a:latin typeface="微软雅黑" panose="020B0503020204020204" pitchFamily="34" charset="-122"/>
                <a:ea typeface="微软雅黑" panose="020B0503020204020204" pitchFamily="34" charset="-122"/>
              </a:rPr>
              <a:t>1984</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Sun</a:t>
            </a:r>
            <a:r>
              <a:rPr lang="zh-CN" altLang="en-US" sz="2800" b="1" dirty="0">
                <a:latin typeface="微软雅黑" panose="020B0503020204020204" pitchFamily="34" charset="-122"/>
                <a:ea typeface="微软雅黑" panose="020B0503020204020204" pitchFamily="34" charset="-122"/>
              </a:rPr>
              <a:t>提出“网络就是计算机”，网络互联的大幕就此拉起</a:t>
            </a:r>
            <a:r>
              <a:rPr lang="en-US" altLang="zh-CN" sz="2800" b="1" dirty="0">
                <a:latin typeface="微软雅黑" panose="020B0503020204020204" pitchFamily="34" charset="-122"/>
                <a:ea typeface="微软雅黑" panose="020B0503020204020204" pitchFamily="34" charset="-122"/>
              </a:rPr>
              <a:t>……</a:t>
            </a:r>
          </a:p>
        </p:txBody>
      </p:sp>
      <p:pic>
        <p:nvPicPr>
          <p:cNvPr id="1026" name="Picture 2" descr="https://img-blog.csdnimg.cn/202003061704415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04" y="1953526"/>
            <a:ext cx="5240532" cy="2954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65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0009" y="219783"/>
            <a:ext cx="11679811"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牧村定律</a:t>
            </a:r>
            <a:r>
              <a:rPr lang="zh-CN" altLang="en-US" sz="24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处理器架构分久必合、合久必分，以十年为周期交替摆动</a:t>
            </a:r>
            <a:endParaRPr lang="en-US" altLang="zh-CN" sz="2400" b="1" dirty="0">
              <a:latin typeface="微软雅黑" panose="020B0503020204020204" pitchFamily="34" charset="-122"/>
              <a:ea typeface="微软雅黑" panose="020B0503020204020204" pitchFamily="34" charset="-122"/>
            </a:endParaRPr>
          </a:p>
        </p:txBody>
      </p:sp>
      <p:pic>
        <p:nvPicPr>
          <p:cNvPr id="59394" name="Picture 2" descr="http://p2.itc.cn/q_70/images03/20210116/d403d227a2b84cd9a6b2e7431ed8394c.jpeg">
            <a:extLst>
              <a:ext uri="{FF2B5EF4-FFF2-40B4-BE49-F238E27FC236}">
                <a16:creationId xmlns:a16="http://schemas.microsoft.com/office/drawing/2014/main" id="{18C0C653-C5B6-4578-82D9-C8F83FB32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224" y="2366673"/>
            <a:ext cx="5742314" cy="325929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DE45F01-F7BF-49C7-83A3-65CF1D98358C}"/>
              </a:ext>
            </a:extLst>
          </p:cNvPr>
          <p:cNvSpPr/>
          <p:nvPr/>
        </p:nvSpPr>
        <p:spPr>
          <a:xfrm>
            <a:off x="294439" y="5754127"/>
            <a:ext cx="11607885" cy="458908"/>
          </a:xfrm>
          <a:prstGeom prst="rect">
            <a:avLst/>
          </a:prstGeom>
        </p:spPr>
        <p:txBody>
          <a:bodyPr wrap="square">
            <a:spAutoFit/>
          </a:bodyPr>
          <a:lstStyle/>
          <a:p>
            <a:pPr algn="ctr">
              <a:lnSpc>
                <a:spcPct val="150000"/>
              </a:lnSpc>
            </a:pP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进入微机时代后，计算需求从专有特定高算力，走向通用商业家庭计算，但若干年后钟摆仍将摆回到专用加速</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a:t>
            </a:r>
            <a:endParaRPr lang="zh-CN" altLang="en-US"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5" name="矩形 4"/>
          <p:cNvSpPr/>
          <p:nvPr/>
        </p:nvSpPr>
        <p:spPr>
          <a:xfrm>
            <a:off x="660009" y="1268414"/>
            <a:ext cx="11140761" cy="874407"/>
          </a:xfrm>
          <a:prstGeom prst="rect">
            <a:avLst/>
          </a:prstGeom>
        </p:spPr>
        <p:txBody>
          <a:bodyPr wrap="square">
            <a:spAutoFit/>
          </a:bodyPr>
          <a:lstStyle/>
          <a:p>
            <a:pPr>
              <a:lnSpc>
                <a:spcPct val="150000"/>
              </a:lnSpc>
            </a:pPr>
            <a:r>
              <a:rPr lang="en-US" altLang="zh-CN" dirty="0">
                <a:solidFill>
                  <a:srgbClr val="666666"/>
                </a:solidFill>
                <a:latin typeface="微软雅黑" panose="020B0503020204020204" pitchFamily="34" charset="-122"/>
                <a:ea typeface="微软雅黑" panose="020B0503020204020204" pitchFamily="34" charset="-122"/>
                <a:cs typeface="Microsoft YaHei" charset="-122"/>
              </a:rPr>
              <a:t>1987</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年原日立公司总工牧村次夫</a:t>
            </a:r>
            <a:r>
              <a:rPr lang="en-US" altLang="zh-CN" dirty="0">
                <a:solidFill>
                  <a:srgbClr val="666666"/>
                </a:solidFill>
                <a:latin typeface="微软雅黑" panose="020B0503020204020204" pitchFamily="34" charset="-122"/>
                <a:ea typeface="微软雅黑" panose="020B0503020204020204" pitchFamily="34" charset="-122"/>
                <a:cs typeface="Microsoft YaHei" charset="-122"/>
              </a:rPr>
              <a:t>(Tsugio Makimoto)</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总结，其背后是 </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性能功耗 和 开发效率</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 </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之间的</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动态平衡</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，从处理器架构角度来讲就是 </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专用结构 和 通用结构 之间的平衡</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1187204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err="1"/>
              <a:t>Contenet</a:t>
            </a:r>
            <a:endParaRPr lang="zh-CN" altLang="en-US" dirty="0"/>
          </a:p>
        </p:txBody>
      </p:sp>
      <p:pic>
        <p:nvPicPr>
          <p:cNvPr id="6" name="Picture 2" descr="思考表情包图片-思考表情包模板下载-包图网">
            <a:extLst>
              <a:ext uri="{FF2B5EF4-FFF2-40B4-BE49-F238E27FC236}">
                <a16:creationId xmlns:a16="http://schemas.microsoft.com/office/drawing/2014/main" id="{73DAED9A-485D-11A4-3441-78627023DD1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500" b="1" dirty="0">
                <a:solidFill>
                  <a:schemeClr val="bg1"/>
                </a:solidFill>
                <a:latin typeface="Lexend" pitchFamily="2" charset="0"/>
                <a:cs typeface="Futura-Medium" panose="020B0602020204020303" pitchFamily="34" charset="-79"/>
              </a:rPr>
              <a:t>云与大数据</a:t>
            </a:r>
            <a:endParaRPr lang="en-US" altLang="zh-CN" sz="9500" b="1" dirty="0">
              <a:solidFill>
                <a:schemeClr val="bg1"/>
              </a:solidFill>
              <a:latin typeface="Lexend" pitchFamily="2" charset="0"/>
              <a:cs typeface="Futura-Medium" panose="020B0602020204020303" pitchFamily="34" charset="-79"/>
            </a:endParaRPr>
          </a:p>
          <a:p>
            <a:pPr marL="239106" lvl="1" indent="0" algn="ctr">
              <a:buNone/>
            </a:pPr>
            <a:r>
              <a:rPr lang="en-US" altLang="zh-CN" sz="9500" b="1" dirty="0">
                <a:solidFill>
                  <a:schemeClr val="bg1"/>
                </a:solidFill>
                <a:latin typeface="Lexend" pitchFamily="2" charset="0"/>
                <a:cs typeface="Futura-Medium" panose="020B0602020204020303" pitchFamily="34" charset="-79"/>
              </a:rPr>
              <a:t>1995~2020</a:t>
            </a:r>
          </a:p>
        </p:txBody>
      </p:sp>
    </p:spTree>
    <p:extLst>
      <p:ext uri="{BB962C8B-B14F-4D97-AF65-F5344CB8AC3E}">
        <p14:creationId xmlns:p14="http://schemas.microsoft.com/office/powerpoint/2010/main" val="1698602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8431" y="209597"/>
            <a:ext cx="12339484"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第三代</a:t>
            </a:r>
            <a:r>
              <a:rPr lang="zh-CN" altLang="en-US" sz="24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1995-</a:t>
            </a:r>
            <a:r>
              <a:rPr lang="zh-CN" altLang="en-US" sz="2800" b="1" dirty="0">
                <a:latin typeface="微软雅黑" panose="020B0503020204020204" pitchFamily="34" charset="-122"/>
                <a:ea typeface="微软雅黑" panose="020B0503020204020204" pitchFamily="34" charset="-122"/>
              </a:rPr>
              <a:t>现今，互联网</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云计算的兴起促使迎来数据中心时代</a:t>
            </a:r>
            <a:endParaRPr lang="en-US" altLang="zh-CN" sz="2400" b="1" dirty="0">
              <a:latin typeface="微软雅黑" panose="020B0503020204020204" pitchFamily="34" charset="-122"/>
              <a:ea typeface="微软雅黑" panose="020B0503020204020204" pitchFamily="34" charset="-122"/>
            </a:endParaRPr>
          </a:p>
        </p:txBody>
      </p:sp>
      <p:pic>
        <p:nvPicPr>
          <p:cNvPr id="20" name="Picture 4" descr="his-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300" y="1682218"/>
            <a:ext cx="9707482" cy="389745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932657" y="887753"/>
            <a:ext cx="9201245" cy="874407"/>
          </a:xfrm>
          <a:prstGeom prst="rect">
            <a:avLst/>
          </a:prstGeom>
        </p:spPr>
        <p:txBody>
          <a:bodyPr wrap="square">
            <a:spAutoFit/>
          </a:bodyPr>
          <a:lstStyle/>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互联网的出现，催生了更多的集中算力需求，传统的“机房”升级为新形态</a:t>
            </a:r>
            <a:r>
              <a:rPr lang="zh-CN" altLang="en-US" b="1" dirty="0">
                <a:solidFill>
                  <a:srgbClr val="0070C0"/>
                </a:solidFill>
                <a:latin typeface="微软雅黑" panose="020B0503020204020204" pitchFamily="34" charset="-122"/>
                <a:ea typeface="微软雅黑" panose="020B0503020204020204" pitchFamily="34" charset="-122"/>
              </a:rPr>
              <a:t>“数据中心”</a:t>
            </a:r>
            <a:r>
              <a:rPr lang="zh-CN" altLang="en-US" dirty="0">
                <a:solidFill>
                  <a:srgbClr val="666666"/>
                </a:solidFill>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进入</a:t>
            </a:r>
            <a:r>
              <a:rPr lang="en-US" altLang="zh-CN" b="1" dirty="0">
                <a:solidFill>
                  <a:srgbClr val="0070C0"/>
                </a:solidFill>
                <a:latin typeface="微软雅黑" panose="020B0503020204020204" pitchFamily="34" charset="-122"/>
                <a:ea typeface="微软雅黑" panose="020B0503020204020204" pitchFamily="34" charset="-122"/>
              </a:rPr>
              <a:t>『</a:t>
            </a:r>
            <a:r>
              <a:rPr lang="zh-CN" altLang="en-US" b="1" dirty="0">
                <a:solidFill>
                  <a:srgbClr val="0070C0"/>
                </a:solidFill>
                <a:latin typeface="微软雅黑" panose="020B0503020204020204" pitchFamily="34" charset="-122"/>
                <a:ea typeface="微软雅黑" panose="020B0503020204020204" pitchFamily="34" charset="-122"/>
              </a:rPr>
              <a:t>数据中心时代</a:t>
            </a:r>
            <a:r>
              <a:rPr lang="en-US" altLang="zh-CN" b="1" dirty="0">
                <a:solidFill>
                  <a:srgbClr val="0070C0"/>
                </a:solidFill>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算力服务也更灵活多样</a:t>
            </a:r>
          </a:p>
        </p:txBody>
      </p:sp>
      <p:sp>
        <p:nvSpPr>
          <p:cNvPr id="22" name="矩形 21"/>
          <p:cNvSpPr/>
          <p:nvPr/>
        </p:nvSpPr>
        <p:spPr>
          <a:xfrm>
            <a:off x="1361098" y="5682488"/>
            <a:ext cx="2791942" cy="307777"/>
          </a:xfrm>
          <a:prstGeom prst="rect">
            <a:avLst/>
          </a:prstGeom>
        </p:spPr>
        <p:txBody>
          <a:bodyPr wrap="square">
            <a:spAutoFit/>
          </a:bodyPr>
          <a:lstStyle/>
          <a:p>
            <a:r>
              <a:rPr lang="zh-CN" altLang="en-US" sz="1400" dirty="0">
                <a:solidFill>
                  <a:srgbClr val="666666"/>
                </a:solidFill>
                <a:latin typeface="微软雅黑" panose="020B0503020204020204" pitchFamily="34" charset="-122"/>
                <a:ea typeface="微软雅黑" panose="020B0503020204020204" pitchFamily="34" charset="-122"/>
              </a:rPr>
              <a:t>电信企业面向大型企业提供机房</a:t>
            </a:r>
          </a:p>
        </p:txBody>
      </p:sp>
      <p:sp>
        <p:nvSpPr>
          <p:cNvPr id="23" name="矩形 22"/>
          <p:cNvSpPr/>
          <p:nvPr/>
        </p:nvSpPr>
        <p:spPr>
          <a:xfrm>
            <a:off x="4955381" y="5682487"/>
            <a:ext cx="2455918" cy="523220"/>
          </a:xfrm>
          <a:prstGeom prst="rect">
            <a:avLst/>
          </a:prstGeom>
        </p:spPr>
        <p:txBody>
          <a:bodyPr wrap="square">
            <a:spAutoFit/>
          </a:bodyPr>
          <a:lstStyle/>
          <a:p>
            <a:r>
              <a:rPr lang="zh-CN" altLang="en-US" sz="1400" dirty="0">
                <a:solidFill>
                  <a:srgbClr val="666666"/>
                </a:solidFill>
                <a:latin typeface="微软雅黑" panose="020B0503020204020204" pitchFamily="34" charset="-122"/>
                <a:ea typeface="微软雅黑" panose="020B0503020204020204" pitchFamily="34" charset="-122"/>
              </a:rPr>
              <a:t>数据中心由互联网企业自行搭建或者租赁</a:t>
            </a:r>
          </a:p>
        </p:txBody>
      </p:sp>
      <p:sp>
        <p:nvSpPr>
          <p:cNvPr id="24" name="矩形 23"/>
          <p:cNvSpPr/>
          <p:nvPr/>
        </p:nvSpPr>
        <p:spPr>
          <a:xfrm>
            <a:off x="8104107" y="5682487"/>
            <a:ext cx="3108639" cy="523220"/>
          </a:xfrm>
          <a:prstGeom prst="rect">
            <a:avLst/>
          </a:prstGeom>
        </p:spPr>
        <p:txBody>
          <a:bodyPr wrap="square">
            <a:spAutoFit/>
          </a:bodyPr>
          <a:lstStyle/>
          <a:p>
            <a:r>
              <a:rPr lang="zh-CN" altLang="en-US" sz="1400" dirty="0">
                <a:solidFill>
                  <a:srgbClr val="666666"/>
                </a:solidFill>
                <a:latin typeface="微软雅黑" panose="020B0503020204020204" pitchFamily="34" charset="-122"/>
                <a:ea typeface="微软雅黑" panose="020B0503020204020204" pitchFamily="34" charset="-122"/>
              </a:rPr>
              <a:t>计算成为所见即所得的公共服务，数据中心从分散走向集中式的“大电厂”</a:t>
            </a:r>
          </a:p>
        </p:txBody>
      </p:sp>
    </p:spTree>
    <p:extLst>
      <p:ext uri="{BB962C8B-B14F-4D97-AF65-F5344CB8AC3E}">
        <p14:creationId xmlns:p14="http://schemas.microsoft.com/office/powerpoint/2010/main" val="1838448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直接连接符 95">
            <a:extLst>
              <a:ext uri="{FF2B5EF4-FFF2-40B4-BE49-F238E27FC236}">
                <a16:creationId xmlns:a16="http://schemas.microsoft.com/office/drawing/2014/main" id="{1B933998-9793-4FD0-B350-5F965F91AFB6}"/>
              </a:ext>
            </a:extLst>
          </p:cNvPr>
          <p:cNvCxnSpPr/>
          <p:nvPr/>
        </p:nvCxnSpPr>
        <p:spPr>
          <a:xfrm>
            <a:off x="7440767" y="5206093"/>
            <a:ext cx="0" cy="45720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B673AE08-7EC4-4572-B1BA-D8E68A432B94}"/>
              </a:ext>
            </a:extLst>
          </p:cNvPr>
          <p:cNvCxnSpPr/>
          <p:nvPr/>
        </p:nvCxnSpPr>
        <p:spPr>
          <a:xfrm>
            <a:off x="11018729" y="5206093"/>
            <a:ext cx="0" cy="45720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415C7452-085E-4E3F-B694-E43DBB6BF144}"/>
              </a:ext>
            </a:extLst>
          </p:cNvPr>
          <p:cNvCxnSpPr/>
          <p:nvPr/>
        </p:nvCxnSpPr>
        <p:spPr>
          <a:xfrm>
            <a:off x="9229748" y="5206093"/>
            <a:ext cx="0" cy="45720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97" name="矩形 96">
            <a:extLst>
              <a:ext uri="{FF2B5EF4-FFF2-40B4-BE49-F238E27FC236}">
                <a16:creationId xmlns:a16="http://schemas.microsoft.com/office/drawing/2014/main" id="{DD973166-9EB7-4F1A-804C-6A44126386EF}"/>
              </a:ext>
            </a:extLst>
          </p:cNvPr>
          <p:cNvSpPr/>
          <p:nvPr/>
        </p:nvSpPr>
        <p:spPr>
          <a:xfrm>
            <a:off x="8694605" y="5148492"/>
            <a:ext cx="1072730" cy="510717"/>
          </a:xfrm>
          <a:prstGeom prst="rect">
            <a:avLst/>
          </a:prstGeom>
        </p:spPr>
        <p:txBody>
          <a:bodyPr wrap="none">
            <a:spAutoFit/>
          </a:bodyPr>
          <a:lstStyle/>
          <a:p>
            <a:pPr algn="ctr">
              <a:lnSpc>
                <a:spcPct val="130000"/>
              </a:lnSpc>
            </a:pPr>
            <a:r>
              <a:rPr lang="zh-CN" altLang="en-US" sz="1100" dirty="0">
                <a:latin typeface="微软雅黑" panose="020B0503020204020204" pitchFamily="34" charset="-122"/>
                <a:ea typeface="微软雅黑" panose="020B0503020204020204" pitchFamily="34" charset="-122"/>
                <a:cs typeface="+mn-ea"/>
                <a:sym typeface="+mn-lt"/>
              </a:rPr>
              <a:t>超高速 强扩展</a:t>
            </a:r>
            <a:endParaRPr lang="en-US" altLang="zh-CN" sz="11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100" dirty="0">
                <a:latin typeface="微软雅黑" panose="020B0503020204020204" pitchFamily="34" charset="-122"/>
                <a:ea typeface="微软雅黑" panose="020B0503020204020204" pitchFamily="34" charset="-122"/>
                <a:cs typeface="+mn-ea"/>
                <a:sym typeface="+mn-lt"/>
              </a:rPr>
              <a:t>内部 网络</a:t>
            </a:r>
            <a:endParaRPr lang="zh-CN" altLang="en-US" sz="1100" dirty="0">
              <a:latin typeface="微软雅黑" panose="020B0503020204020204" pitchFamily="34" charset="-122"/>
              <a:ea typeface="微软雅黑" panose="020B0503020204020204" pitchFamily="34" charset="-122"/>
            </a:endParaRPr>
          </a:p>
        </p:txBody>
      </p:sp>
      <p:sp>
        <p:nvSpPr>
          <p:cNvPr id="2" name="矩形 1"/>
          <p:cNvSpPr/>
          <p:nvPr/>
        </p:nvSpPr>
        <p:spPr>
          <a:xfrm>
            <a:off x="647827" y="219116"/>
            <a:ext cx="11386450" cy="523220"/>
          </a:xfrm>
          <a:prstGeom prst="rect">
            <a:avLst/>
          </a:prstGeom>
        </p:spPr>
        <p:txBody>
          <a:bodyPr wrap="none">
            <a:spAutoFit/>
          </a:bodyPr>
          <a:lstStyle/>
          <a:p>
            <a:pPr lvl="0">
              <a:defRPr/>
            </a:pPr>
            <a:r>
              <a:rPr lang="zh-CN" altLang="en-US" sz="2800" b="1" dirty="0">
                <a:latin typeface="微软雅黑" panose="020B0503020204020204" pitchFamily="34" charset="-122"/>
                <a:ea typeface="微软雅黑" panose="020B0503020204020204" pitchFamily="34" charset="-122"/>
              </a:rPr>
              <a:t>超级计算机：算力持续突破，从单台大型机演变为多服务器集群架构</a:t>
            </a:r>
          </a:p>
        </p:txBody>
      </p:sp>
      <p:pic>
        <p:nvPicPr>
          <p:cNvPr id="20" name="Picture 19" descr="Picture 19">
            <a:extLst>
              <a:ext uri="{FF2B5EF4-FFF2-40B4-BE49-F238E27FC236}">
                <a16:creationId xmlns:a16="http://schemas.microsoft.com/office/drawing/2014/main" id="{5E64052E-DA26-4F85-94FA-F25F984D5E8B}"/>
              </a:ext>
            </a:extLst>
          </p:cNvPr>
          <p:cNvPicPr>
            <a:picLocks noChangeAspect="1"/>
          </p:cNvPicPr>
          <p:nvPr/>
        </p:nvPicPr>
        <p:blipFill>
          <a:blip r:embed="rId3" cstate="screen">
            <a:alphaModFix amt="59996"/>
            <a:extLst>
              <a:ext uri="{BEBA8EAE-BF5A-486C-A8C5-ECC9F3942E4B}">
                <a14:imgProps xmlns:a14="http://schemas.microsoft.com/office/drawing/2010/main">
                  <a14:imgLayer r:embed="rId4">
                    <a14:imgEffect>
                      <a14:colorTemperature colorTemp="8800"/>
                    </a14:imgEffect>
                    <a14:imgEffect>
                      <a14:saturation sat="400000"/>
                    </a14:imgEffect>
                  </a14:imgLayer>
                </a14:imgProps>
              </a:ext>
              <a:ext uri="{28A0092B-C50C-407E-A947-70E740481C1C}">
                <a14:useLocalDpi xmlns:a14="http://schemas.microsoft.com/office/drawing/2010/main"/>
              </a:ext>
            </a:extLst>
          </a:blip>
          <a:stretch>
            <a:fillRect/>
          </a:stretch>
        </p:blipFill>
        <p:spPr>
          <a:xfrm rot="16200000" flipH="1">
            <a:off x="3121063" y="3334046"/>
            <a:ext cx="5567241" cy="506166"/>
          </a:xfrm>
          <a:prstGeom prst="rect">
            <a:avLst/>
          </a:prstGeom>
          <a:ln w="12700">
            <a:miter lim="400000"/>
          </a:ln>
        </p:spPr>
      </p:pic>
      <p:grpSp>
        <p:nvGrpSpPr>
          <p:cNvPr id="14" name="组合 13">
            <a:extLst>
              <a:ext uri="{FF2B5EF4-FFF2-40B4-BE49-F238E27FC236}">
                <a16:creationId xmlns:a16="http://schemas.microsoft.com/office/drawing/2014/main" id="{FB0EB653-39E8-498C-976A-9BBC98D287FB}"/>
              </a:ext>
            </a:extLst>
          </p:cNvPr>
          <p:cNvGrpSpPr/>
          <p:nvPr/>
        </p:nvGrpSpPr>
        <p:grpSpPr>
          <a:xfrm>
            <a:off x="859547" y="951514"/>
            <a:ext cx="4234400" cy="2908460"/>
            <a:chOff x="451411" y="1041600"/>
            <a:chExt cx="4657840" cy="3199306"/>
          </a:xfrm>
        </p:grpSpPr>
        <p:pic>
          <p:nvPicPr>
            <p:cNvPr id="3" name="图片 2">
              <a:extLst>
                <a:ext uri="{FF2B5EF4-FFF2-40B4-BE49-F238E27FC236}">
                  <a16:creationId xmlns:a16="http://schemas.microsoft.com/office/drawing/2014/main" id="{33C824B8-78BE-48DD-A1E9-0F9E39F95221}"/>
                </a:ext>
              </a:extLst>
            </p:cNvPr>
            <p:cNvPicPr>
              <a:picLocks noChangeAspect="1"/>
            </p:cNvPicPr>
            <p:nvPr/>
          </p:nvPicPr>
          <p:blipFill>
            <a:blip r:embed="rId5"/>
            <a:stretch>
              <a:fillRect/>
            </a:stretch>
          </p:blipFill>
          <p:spPr>
            <a:xfrm>
              <a:off x="2807548" y="1041600"/>
              <a:ext cx="2301703" cy="3199306"/>
            </a:xfrm>
            <a:prstGeom prst="rect">
              <a:avLst/>
            </a:prstGeom>
          </p:spPr>
        </p:pic>
        <p:pic>
          <p:nvPicPr>
            <p:cNvPr id="4" name="图片 3">
              <a:extLst>
                <a:ext uri="{FF2B5EF4-FFF2-40B4-BE49-F238E27FC236}">
                  <a16:creationId xmlns:a16="http://schemas.microsoft.com/office/drawing/2014/main" id="{D7E06495-2AE5-48FD-A6BE-65B745BDA4E2}"/>
                </a:ext>
              </a:extLst>
            </p:cNvPr>
            <p:cNvPicPr>
              <a:picLocks noChangeAspect="1"/>
            </p:cNvPicPr>
            <p:nvPr/>
          </p:nvPicPr>
          <p:blipFill>
            <a:blip r:embed="rId6"/>
            <a:stretch>
              <a:fillRect/>
            </a:stretch>
          </p:blipFill>
          <p:spPr>
            <a:xfrm>
              <a:off x="451411" y="1187023"/>
              <a:ext cx="2397629" cy="2908460"/>
            </a:xfrm>
            <a:prstGeom prst="rect">
              <a:avLst/>
            </a:prstGeom>
          </p:spPr>
        </p:pic>
      </p:grpSp>
      <p:grpSp>
        <p:nvGrpSpPr>
          <p:cNvPr id="21" name="组合 20">
            <a:extLst>
              <a:ext uri="{FF2B5EF4-FFF2-40B4-BE49-F238E27FC236}">
                <a16:creationId xmlns:a16="http://schemas.microsoft.com/office/drawing/2014/main" id="{6B5CB413-A8C9-4AAD-97DE-151A840EC1BC}"/>
              </a:ext>
            </a:extLst>
          </p:cNvPr>
          <p:cNvGrpSpPr/>
          <p:nvPr/>
        </p:nvGrpSpPr>
        <p:grpSpPr>
          <a:xfrm>
            <a:off x="865350" y="4613312"/>
            <a:ext cx="4360213" cy="1710969"/>
            <a:chOff x="669811" y="4125193"/>
            <a:chExt cx="4796234" cy="2070275"/>
          </a:xfrm>
        </p:grpSpPr>
        <p:pic>
          <p:nvPicPr>
            <p:cNvPr id="22" name="图片 21">
              <a:extLst>
                <a:ext uri="{FF2B5EF4-FFF2-40B4-BE49-F238E27FC236}">
                  <a16:creationId xmlns:a16="http://schemas.microsoft.com/office/drawing/2014/main" id="{F9913CBE-4DB0-4428-8BCF-5FCC48165F6D}"/>
                </a:ext>
              </a:extLst>
            </p:cNvPr>
            <p:cNvPicPr>
              <a:picLocks noChangeAspect="1"/>
            </p:cNvPicPr>
            <p:nvPr/>
          </p:nvPicPr>
          <p:blipFill>
            <a:blip r:embed="rId7"/>
            <a:stretch>
              <a:fillRect/>
            </a:stretch>
          </p:blipFill>
          <p:spPr>
            <a:xfrm>
              <a:off x="669811" y="4274207"/>
              <a:ext cx="4796234" cy="1921261"/>
            </a:xfrm>
            <a:prstGeom prst="rect">
              <a:avLst/>
            </a:prstGeom>
          </p:spPr>
        </p:pic>
        <p:sp>
          <p:nvSpPr>
            <p:cNvPr id="23" name="矩形 22">
              <a:extLst>
                <a:ext uri="{FF2B5EF4-FFF2-40B4-BE49-F238E27FC236}">
                  <a16:creationId xmlns:a16="http://schemas.microsoft.com/office/drawing/2014/main" id="{6895A1EF-896C-4951-83BC-88485AEE9E4D}"/>
                </a:ext>
              </a:extLst>
            </p:cNvPr>
            <p:cNvSpPr/>
            <p:nvPr/>
          </p:nvSpPr>
          <p:spPr>
            <a:xfrm>
              <a:off x="2553044" y="4875700"/>
              <a:ext cx="1398352" cy="7790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349261EC-54DA-4FDD-BFD1-BDBB703E5BD3}"/>
                </a:ext>
              </a:extLst>
            </p:cNvPr>
            <p:cNvSpPr/>
            <p:nvPr/>
          </p:nvSpPr>
          <p:spPr>
            <a:xfrm>
              <a:off x="1651973" y="4125193"/>
              <a:ext cx="3296138" cy="663976"/>
            </a:xfrm>
            <a:prstGeom prst="rect">
              <a:avLst/>
            </a:prstGeom>
          </p:spPr>
          <p:txBody>
            <a:bodyPr wrap="square">
              <a:spAutoFit/>
            </a:bodyPr>
            <a:lstStyle/>
            <a:p>
              <a:pPr algn="ctr">
                <a:lnSpc>
                  <a:spcPct val="130000"/>
                </a:lnSpc>
              </a:pPr>
              <a:r>
                <a:rPr lang="en-US" altLang="zh-CN" sz="1200" dirty="0">
                  <a:solidFill>
                    <a:srgbClr val="C00000"/>
                  </a:solidFill>
                  <a:latin typeface="微软雅黑" panose="020B0503020204020204" pitchFamily="34" charset="-122"/>
                  <a:ea typeface="微软雅黑" panose="020B0503020204020204" pitchFamily="34" charset="-122"/>
                  <a:cs typeface="+mn-ea"/>
                  <a:sym typeface="+mn-lt"/>
                </a:rPr>
                <a:t>CPU</a:t>
              </a:r>
              <a:r>
                <a:rPr lang="zh-CN" altLang="en-US" sz="1200" dirty="0">
                  <a:solidFill>
                    <a:srgbClr val="C00000"/>
                  </a:solidFill>
                  <a:latin typeface="微软雅黑" panose="020B0503020204020204" pitchFamily="34" charset="-122"/>
                  <a:ea typeface="微软雅黑" panose="020B0503020204020204" pitchFamily="34" charset="-122"/>
                  <a:cs typeface="+mn-ea"/>
                  <a:sym typeface="+mn-lt"/>
                </a:rPr>
                <a:t>多路并行规模不断扩大，</a:t>
              </a:r>
              <a:endParaRPr lang="en-US" altLang="zh-CN" sz="1200" dirty="0">
                <a:solidFill>
                  <a:srgbClr val="C00000"/>
                </a:solidFill>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200" dirty="0">
                  <a:solidFill>
                    <a:srgbClr val="C00000"/>
                  </a:solidFill>
                  <a:latin typeface="微软雅黑" panose="020B0503020204020204" pitchFamily="34" charset="-122"/>
                  <a:ea typeface="微软雅黑" panose="020B0503020204020204" pitchFamily="34" charset="-122"/>
                  <a:cs typeface="+mn-ea"/>
                  <a:sym typeface="+mn-lt"/>
                </a:rPr>
                <a:t>同步访问争抢加剧，访存效率急剧下降</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B4080A85-81E8-4729-97D8-1ED78A9443C7}"/>
                </a:ext>
              </a:extLst>
            </p:cNvPr>
            <p:cNvSpPr/>
            <p:nvPr/>
          </p:nvSpPr>
          <p:spPr>
            <a:xfrm>
              <a:off x="2100898" y="5730480"/>
              <a:ext cx="2398288" cy="335169"/>
            </a:xfrm>
            <a:prstGeom prst="rect">
              <a:avLst/>
            </a:prstGeom>
          </p:spPr>
          <p:txBody>
            <a:bodyPr wrap="square">
              <a:spAutoFit/>
            </a:bodyPr>
            <a:lstStyle/>
            <a:p>
              <a:pPr algn="ctr"/>
              <a:r>
                <a:rPr lang="zh-CN" altLang="en-US" sz="1200" dirty="0">
                  <a:solidFill>
                    <a:srgbClr val="C00000"/>
                  </a:solidFill>
                  <a:latin typeface="微软雅黑" panose="020B0503020204020204" pitchFamily="34" charset="-122"/>
                  <a:ea typeface="微软雅黑" panose="020B0503020204020204" pitchFamily="34" charset="-122"/>
                  <a:cs typeface="+mn-ea"/>
                  <a:sym typeface="+mn-lt"/>
                </a:rPr>
                <a:t>该瓶颈限制算力的进一步扩展</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2A90708F-C79C-4CD9-9105-7D0A47FF0EB6}"/>
              </a:ext>
            </a:extLst>
          </p:cNvPr>
          <p:cNvSpPr/>
          <p:nvPr/>
        </p:nvSpPr>
        <p:spPr>
          <a:xfrm>
            <a:off x="453189" y="3716708"/>
            <a:ext cx="5128327" cy="873957"/>
          </a:xfrm>
          <a:prstGeom prst="rect">
            <a:avLst/>
          </a:prstGeom>
        </p:spPr>
        <p:txBody>
          <a:bodyPr wrap="none">
            <a:spAutoFit/>
          </a:bodyPr>
          <a:lstStyle/>
          <a:p>
            <a:pPr algn="ctr">
              <a:lnSpc>
                <a:spcPct val="150000"/>
              </a:lnSpc>
            </a:pPr>
            <a:r>
              <a:rPr lang="zh-CN" altLang="en-US" b="1" dirty="0">
                <a:solidFill>
                  <a:srgbClr val="0058B1"/>
                </a:solidFill>
                <a:latin typeface="微软雅黑" panose="020B0503020204020204" pitchFamily="34" charset="-122"/>
                <a:ea typeface="微软雅黑" panose="020B0503020204020204" pitchFamily="34" charset="-122"/>
                <a:cs typeface="+mn-ea"/>
                <a:sym typeface="+mn-lt"/>
              </a:rPr>
              <a:t>单台大型机</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：超大内存</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&amp;</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存储，</a:t>
            </a:r>
            <a:endParaRPr lang="en-US" altLang="zh-CN" dirty="0">
              <a:solidFill>
                <a:srgbClr val="0058B1"/>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dirty="0">
                <a:solidFill>
                  <a:srgbClr val="0058B1"/>
                </a:solidFill>
                <a:latin typeface="微软雅黑" panose="020B0503020204020204" pitchFamily="34" charset="-122"/>
                <a:ea typeface="微软雅黑" panose="020B0503020204020204" pitchFamily="34" charset="-122"/>
                <a:cs typeface="+mn-ea"/>
                <a:sym typeface="+mn-lt"/>
              </a:rPr>
              <a:t>单总线互连（全机一套</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OS</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），靠堆</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CPU</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增强算力</a:t>
            </a:r>
            <a:endParaRPr lang="zh-CN" altLang="en-US" dirty="0">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3EB000B4-CE6F-4DBD-8183-878A7AF30FE7}"/>
              </a:ext>
            </a:extLst>
          </p:cNvPr>
          <p:cNvPicPr>
            <a:picLocks noChangeAspect="1"/>
          </p:cNvPicPr>
          <p:nvPr/>
        </p:nvPicPr>
        <p:blipFill>
          <a:blip r:embed="rId8"/>
          <a:stretch>
            <a:fillRect/>
          </a:stretch>
        </p:blipFill>
        <p:spPr>
          <a:xfrm>
            <a:off x="6850878" y="1118567"/>
            <a:ext cx="4700204" cy="2609206"/>
          </a:xfrm>
          <a:prstGeom prst="rect">
            <a:avLst/>
          </a:prstGeom>
        </p:spPr>
      </p:pic>
      <p:sp>
        <p:nvSpPr>
          <p:cNvPr id="28" name="矩形 27">
            <a:extLst>
              <a:ext uri="{FF2B5EF4-FFF2-40B4-BE49-F238E27FC236}">
                <a16:creationId xmlns:a16="http://schemas.microsoft.com/office/drawing/2014/main" id="{7DCC1C8D-F24F-4749-B345-9F0D3CADC788}"/>
              </a:ext>
            </a:extLst>
          </p:cNvPr>
          <p:cNvSpPr/>
          <p:nvPr/>
        </p:nvSpPr>
        <p:spPr>
          <a:xfrm>
            <a:off x="6394288" y="3716708"/>
            <a:ext cx="5665333" cy="873957"/>
          </a:xfrm>
          <a:prstGeom prst="rect">
            <a:avLst/>
          </a:prstGeom>
        </p:spPr>
        <p:txBody>
          <a:bodyPr wrap="none">
            <a:spAutoFit/>
          </a:bodyPr>
          <a:lstStyle/>
          <a:p>
            <a:pPr algn="ctr">
              <a:lnSpc>
                <a:spcPct val="150000"/>
              </a:lnSpc>
            </a:pPr>
            <a:r>
              <a:rPr lang="zh-CN" altLang="en-US" b="1" dirty="0">
                <a:solidFill>
                  <a:srgbClr val="0058B1"/>
                </a:solidFill>
                <a:latin typeface="微软雅黑" panose="020B0503020204020204" pitchFamily="34" charset="-122"/>
                <a:ea typeface="微软雅黑" panose="020B0503020204020204" pitchFamily="34" charset="-122"/>
                <a:cs typeface="+mn-ea"/>
                <a:sym typeface="+mn-lt"/>
              </a:rPr>
              <a:t>集群互连</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：多独立计算节点</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每节点一套</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OS)</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a:t>
            </a:r>
            <a:endParaRPr lang="en-US" altLang="zh-CN" dirty="0">
              <a:solidFill>
                <a:srgbClr val="0058B1"/>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dirty="0">
                <a:solidFill>
                  <a:srgbClr val="0058B1"/>
                </a:solidFill>
                <a:latin typeface="微软雅黑" panose="020B0503020204020204" pitchFamily="34" charset="-122"/>
                <a:ea typeface="微软雅黑" panose="020B0503020204020204" pitchFamily="34" charset="-122"/>
                <a:cs typeface="+mn-ea"/>
                <a:sym typeface="+mn-lt"/>
              </a:rPr>
              <a:t>通过超高速网络大规模互连，实现超强算力</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超强扩展</a:t>
            </a:r>
            <a:endParaRPr lang="zh-CN" altLang="en-US" dirty="0">
              <a:latin typeface="微软雅黑" panose="020B0503020204020204" pitchFamily="34" charset="-122"/>
              <a:ea typeface="微软雅黑" panose="020B0503020204020204" pitchFamily="34" charset="-122"/>
            </a:endParaRPr>
          </a:p>
        </p:txBody>
      </p:sp>
      <p:cxnSp>
        <p:nvCxnSpPr>
          <p:cNvPr id="94" name="直接连接符 93">
            <a:extLst>
              <a:ext uri="{FF2B5EF4-FFF2-40B4-BE49-F238E27FC236}">
                <a16:creationId xmlns:a16="http://schemas.microsoft.com/office/drawing/2014/main" id="{42AD9BDD-1D96-4413-8D7E-61D9522806FA}"/>
              </a:ext>
            </a:extLst>
          </p:cNvPr>
          <p:cNvCxnSpPr/>
          <p:nvPr/>
        </p:nvCxnSpPr>
        <p:spPr>
          <a:xfrm>
            <a:off x="6461672" y="5424934"/>
            <a:ext cx="5437621" cy="0"/>
          </a:xfrm>
          <a:prstGeom prst="line">
            <a:avLst/>
          </a:prstGeom>
          <a:ln w="38100">
            <a:solidFill>
              <a:srgbClr val="0070C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00" name="矩形 99">
            <a:extLst>
              <a:ext uri="{FF2B5EF4-FFF2-40B4-BE49-F238E27FC236}">
                <a16:creationId xmlns:a16="http://schemas.microsoft.com/office/drawing/2014/main" id="{8E3C4A09-096F-4F36-AF9F-3013FE141C5B}"/>
              </a:ext>
            </a:extLst>
          </p:cNvPr>
          <p:cNvSpPr/>
          <p:nvPr/>
        </p:nvSpPr>
        <p:spPr>
          <a:xfrm>
            <a:off x="6511513" y="6242985"/>
            <a:ext cx="3424335" cy="624786"/>
          </a:xfrm>
          <a:prstGeom prst="rect">
            <a:avLst/>
          </a:prstGeom>
        </p:spPr>
        <p:txBody>
          <a:bodyPr wrap="none">
            <a:spAutoFit/>
          </a:bodyPr>
          <a:lstStyle/>
          <a:p>
            <a:pPr>
              <a:lnSpc>
                <a:spcPct val="130000"/>
              </a:lnSpc>
            </a:pP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E</a:t>
            </a:r>
            <a:r>
              <a:rPr lang="zh-CN" altLang="en-US" sz="1400" dirty="0">
                <a:solidFill>
                  <a:srgbClr val="C00000"/>
                </a:solidFill>
                <a:latin typeface="微软雅黑" panose="020B0503020204020204" pitchFamily="34" charset="-122"/>
                <a:ea typeface="微软雅黑" panose="020B0503020204020204" pitchFamily="34" charset="-122"/>
                <a:cs typeface="+mn-ea"/>
                <a:sym typeface="+mn-lt"/>
              </a:rPr>
              <a:t>级机：深超二期</a:t>
            </a: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2E</a:t>
            </a:r>
            <a:r>
              <a:rPr lang="zh-CN" altLang="en-US" sz="1400" dirty="0">
                <a:solidFill>
                  <a:srgbClr val="C00000"/>
                </a:solidFill>
                <a:latin typeface="微软雅黑" panose="020B0503020204020204" pitchFamily="34" charset="-122"/>
                <a:ea typeface="微软雅黑" panose="020B0503020204020204" pitchFamily="34" charset="-122"/>
                <a:cs typeface="+mn-ea"/>
                <a:sym typeface="+mn-lt"/>
              </a:rPr>
              <a:t>算力，计算节点</a:t>
            </a: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2W+</a:t>
            </a:r>
          </a:p>
          <a:p>
            <a:pPr>
              <a:lnSpc>
                <a:spcPct val="130000"/>
              </a:lnSpc>
            </a:pP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10E</a:t>
            </a:r>
            <a:r>
              <a:rPr lang="zh-CN" altLang="en-US" sz="1400" dirty="0">
                <a:solidFill>
                  <a:srgbClr val="C00000"/>
                </a:solidFill>
                <a:latin typeface="微软雅黑" panose="020B0503020204020204" pitchFamily="34" charset="-122"/>
                <a:ea typeface="微软雅黑" panose="020B0503020204020204" pitchFamily="34" charset="-122"/>
                <a:cs typeface="+mn-ea"/>
                <a:sym typeface="+mn-lt"/>
              </a:rPr>
              <a:t>级机：计算节点预估超过</a:t>
            </a: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10W+</a:t>
            </a:r>
            <a:endParaRPr lang="zh-CN" altLang="en-US" sz="20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64CF69B8-78A9-4725-B5F1-CF691F42ED0B}"/>
              </a:ext>
            </a:extLst>
          </p:cNvPr>
          <p:cNvGrpSpPr/>
          <p:nvPr/>
        </p:nvGrpSpPr>
        <p:grpSpPr>
          <a:xfrm>
            <a:off x="6624694" y="4535227"/>
            <a:ext cx="1641234" cy="669302"/>
            <a:chOff x="6622313" y="4535227"/>
            <a:chExt cx="1641234" cy="669302"/>
          </a:xfrm>
        </p:grpSpPr>
        <p:sp>
          <p:nvSpPr>
            <p:cNvPr id="47" name="矩形 46">
              <a:extLst>
                <a:ext uri="{FF2B5EF4-FFF2-40B4-BE49-F238E27FC236}">
                  <a16:creationId xmlns:a16="http://schemas.microsoft.com/office/drawing/2014/main" id="{CD81C9CA-B2F6-4CB2-A5B1-3F3B64479354}"/>
                </a:ext>
              </a:extLst>
            </p:cNvPr>
            <p:cNvSpPr/>
            <p:nvPr/>
          </p:nvSpPr>
          <p:spPr>
            <a:xfrm>
              <a:off x="6622313" y="4588614"/>
              <a:ext cx="1641234" cy="61591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3A512493-A0EA-4DF8-BDF5-2E003A65EAE1}"/>
                </a:ext>
              </a:extLst>
            </p:cNvPr>
            <p:cNvGrpSpPr/>
            <p:nvPr/>
          </p:nvGrpSpPr>
          <p:grpSpPr>
            <a:xfrm>
              <a:off x="6717987" y="4754626"/>
              <a:ext cx="1449887" cy="420679"/>
              <a:chOff x="6853588" y="5131878"/>
              <a:chExt cx="1754363" cy="819785"/>
            </a:xfrm>
          </p:grpSpPr>
          <p:sp>
            <p:nvSpPr>
              <p:cNvPr id="29" name="矩形 28">
                <a:extLst>
                  <a:ext uri="{FF2B5EF4-FFF2-40B4-BE49-F238E27FC236}">
                    <a16:creationId xmlns:a16="http://schemas.microsoft.com/office/drawing/2014/main" id="{68B30043-A727-40F2-B665-6BDA487F60EB}"/>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32" name="矩形 31">
                <a:extLst>
                  <a:ext uri="{FF2B5EF4-FFF2-40B4-BE49-F238E27FC236}">
                    <a16:creationId xmlns:a16="http://schemas.microsoft.com/office/drawing/2014/main" id="{674671D9-71CF-45D2-82A3-DDAE94190D47}"/>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33" name="矩形 32">
                <a:extLst>
                  <a:ext uri="{FF2B5EF4-FFF2-40B4-BE49-F238E27FC236}">
                    <a16:creationId xmlns:a16="http://schemas.microsoft.com/office/drawing/2014/main" id="{4AD20409-8FEC-45B5-B911-8509843FC4D9}"/>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5" name="矩形 4">
              <a:extLst>
                <a:ext uri="{FF2B5EF4-FFF2-40B4-BE49-F238E27FC236}">
                  <a16:creationId xmlns:a16="http://schemas.microsoft.com/office/drawing/2014/main" id="{871A0480-54BD-4364-8DC1-310700E89B81}"/>
                </a:ext>
              </a:extLst>
            </p:cNvPr>
            <p:cNvSpPr/>
            <p:nvPr/>
          </p:nvSpPr>
          <p:spPr>
            <a:xfrm>
              <a:off x="6691902" y="4535227"/>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50" name="组合 49">
            <a:extLst>
              <a:ext uri="{FF2B5EF4-FFF2-40B4-BE49-F238E27FC236}">
                <a16:creationId xmlns:a16="http://schemas.microsoft.com/office/drawing/2014/main" id="{B8C3793D-400F-4299-8369-B3B42BB442A9}"/>
              </a:ext>
            </a:extLst>
          </p:cNvPr>
          <p:cNvGrpSpPr/>
          <p:nvPr/>
        </p:nvGrpSpPr>
        <p:grpSpPr>
          <a:xfrm>
            <a:off x="8406337" y="4530204"/>
            <a:ext cx="1641234" cy="669302"/>
            <a:chOff x="6622313" y="4535227"/>
            <a:chExt cx="1641234" cy="669302"/>
          </a:xfrm>
        </p:grpSpPr>
        <p:sp>
          <p:nvSpPr>
            <p:cNvPr id="51" name="矩形 50">
              <a:extLst>
                <a:ext uri="{FF2B5EF4-FFF2-40B4-BE49-F238E27FC236}">
                  <a16:creationId xmlns:a16="http://schemas.microsoft.com/office/drawing/2014/main" id="{D6D86C18-A9E5-4462-8FBF-B100A922C464}"/>
                </a:ext>
              </a:extLst>
            </p:cNvPr>
            <p:cNvSpPr/>
            <p:nvPr/>
          </p:nvSpPr>
          <p:spPr>
            <a:xfrm>
              <a:off x="6622313" y="4588614"/>
              <a:ext cx="1641234" cy="61591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52" name="组合 51">
              <a:extLst>
                <a:ext uri="{FF2B5EF4-FFF2-40B4-BE49-F238E27FC236}">
                  <a16:creationId xmlns:a16="http://schemas.microsoft.com/office/drawing/2014/main" id="{6C5028F6-0ADC-437F-B16E-8449004F4384}"/>
                </a:ext>
              </a:extLst>
            </p:cNvPr>
            <p:cNvGrpSpPr/>
            <p:nvPr/>
          </p:nvGrpSpPr>
          <p:grpSpPr>
            <a:xfrm>
              <a:off x="6717987" y="4754626"/>
              <a:ext cx="1449887" cy="420679"/>
              <a:chOff x="6853588" y="5131878"/>
              <a:chExt cx="1754363" cy="819785"/>
            </a:xfrm>
          </p:grpSpPr>
          <p:sp>
            <p:nvSpPr>
              <p:cNvPr id="54" name="矩形 53">
                <a:extLst>
                  <a:ext uri="{FF2B5EF4-FFF2-40B4-BE49-F238E27FC236}">
                    <a16:creationId xmlns:a16="http://schemas.microsoft.com/office/drawing/2014/main" id="{A554E09D-D2DE-44AA-9AC5-654724C8EFD2}"/>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55" name="矩形 54">
                <a:extLst>
                  <a:ext uri="{FF2B5EF4-FFF2-40B4-BE49-F238E27FC236}">
                    <a16:creationId xmlns:a16="http://schemas.microsoft.com/office/drawing/2014/main" id="{4C3AB6A6-FC69-4519-9483-EC057A681DFC}"/>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56" name="矩形 55">
                <a:extLst>
                  <a:ext uri="{FF2B5EF4-FFF2-40B4-BE49-F238E27FC236}">
                    <a16:creationId xmlns:a16="http://schemas.microsoft.com/office/drawing/2014/main" id="{A81A6D63-5458-43C0-A25F-A0DC8969934F}"/>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53" name="矩形 52">
              <a:extLst>
                <a:ext uri="{FF2B5EF4-FFF2-40B4-BE49-F238E27FC236}">
                  <a16:creationId xmlns:a16="http://schemas.microsoft.com/office/drawing/2014/main" id="{13FFE98A-99B2-44E9-82D1-BB3BB237D596}"/>
                </a:ext>
              </a:extLst>
            </p:cNvPr>
            <p:cNvSpPr/>
            <p:nvPr/>
          </p:nvSpPr>
          <p:spPr>
            <a:xfrm>
              <a:off x="6691902" y="4535227"/>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C58516EC-1702-4A71-A878-5177D761417B}"/>
              </a:ext>
            </a:extLst>
          </p:cNvPr>
          <p:cNvGrpSpPr/>
          <p:nvPr/>
        </p:nvGrpSpPr>
        <p:grpSpPr>
          <a:xfrm>
            <a:off x="10195296" y="4525181"/>
            <a:ext cx="1641234" cy="669302"/>
            <a:chOff x="6622313" y="4535227"/>
            <a:chExt cx="1641234" cy="669302"/>
          </a:xfrm>
        </p:grpSpPr>
        <p:sp>
          <p:nvSpPr>
            <p:cNvPr id="58" name="矩形 57">
              <a:extLst>
                <a:ext uri="{FF2B5EF4-FFF2-40B4-BE49-F238E27FC236}">
                  <a16:creationId xmlns:a16="http://schemas.microsoft.com/office/drawing/2014/main" id="{C8E2B03F-072C-4C44-9FAD-F6CAE111E7CB}"/>
                </a:ext>
              </a:extLst>
            </p:cNvPr>
            <p:cNvSpPr/>
            <p:nvPr/>
          </p:nvSpPr>
          <p:spPr>
            <a:xfrm>
              <a:off x="6622313" y="4588614"/>
              <a:ext cx="1641234" cy="61591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59" name="组合 58">
              <a:extLst>
                <a:ext uri="{FF2B5EF4-FFF2-40B4-BE49-F238E27FC236}">
                  <a16:creationId xmlns:a16="http://schemas.microsoft.com/office/drawing/2014/main" id="{51BBFF21-6F3E-47A5-8676-BEFB935665A2}"/>
                </a:ext>
              </a:extLst>
            </p:cNvPr>
            <p:cNvGrpSpPr/>
            <p:nvPr/>
          </p:nvGrpSpPr>
          <p:grpSpPr>
            <a:xfrm>
              <a:off x="6717987" y="4754626"/>
              <a:ext cx="1449887" cy="420679"/>
              <a:chOff x="6853588" y="5131878"/>
              <a:chExt cx="1754363" cy="819785"/>
            </a:xfrm>
          </p:grpSpPr>
          <p:sp>
            <p:nvSpPr>
              <p:cNvPr id="61" name="矩形 60">
                <a:extLst>
                  <a:ext uri="{FF2B5EF4-FFF2-40B4-BE49-F238E27FC236}">
                    <a16:creationId xmlns:a16="http://schemas.microsoft.com/office/drawing/2014/main" id="{1D393F46-64D5-4B8F-BB56-12F15338E07E}"/>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62" name="矩形 61">
                <a:extLst>
                  <a:ext uri="{FF2B5EF4-FFF2-40B4-BE49-F238E27FC236}">
                    <a16:creationId xmlns:a16="http://schemas.microsoft.com/office/drawing/2014/main" id="{10E3CA65-316A-4D5F-8877-CA7CD130721E}"/>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63" name="矩形 62">
                <a:extLst>
                  <a:ext uri="{FF2B5EF4-FFF2-40B4-BE49-F238E27FC236}">
                    <a16:creationId xmlns:a16="http://schemas.microsoft.com/office/drawing/2014/main" id="{4977F514-3C11-4DC5-B379-39BCE98BFB37}"/>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60" name="矩形 59">
              <a:extLst>
                <a:ext uri="{FF2B5EF4-FFF2-40B4-BE49-F238E27FC236}">
                  <a16:creationId xmlns:a16="http://schemas.microsoft.com/office/drawing/2014/main" id="{81601ECD-4B4B-4ADB-8EBA-DE2A488962C1}"/>
                </a:ext>
              </a:extLst>
            </p:cNvPr>
            <p:cNvSpPr/>
            <p:nvPr/>
          </p:nvSpPr>
          <p:spPr>
            <a:xfrm>
              <a:off x="6691902" y="4535227"/>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6A95A62E-2D94-47CE-9801-88EC9D816AC5}"/>
              </a:ext>
            </a:extLst>
          </p:cNvPr>
          <p:cNvGrpSpPr/>
          <p:nvPr/>
        </p:nvGrpSpPr>
        <p:grpSpPr>
          <a:xfrm>
            <a:off x="6616542" y="5638056"/>
            <a:ext cx="1641234" cy="654321"/>
            <a:chOff x="6614161" y="5553923"/>
            <a:chExt cx="1641234" cy="654321"/>
          </a:xfrm>
        </p:grpSpPr>
        <p:sp>
          <p:nvSpPr>
            <p:cNvPr id="65" name="矩形 64">
              <a:extLst>
                <a:ext uri="{FF2B5EF4-FFF2-40B4-BE49-F238E27FC236}">
                  <a16:creationId xmlns:a16="http://schemas.microsoft.com/office/drawing/2014/main" id="{2A9C4B91-439F-42E4-9D36-455D1F43EFA4}"/>
                </a:ext>
              </a:extLst>
            </p:cNvPr>
            <p:cNvSpPr/>
            <p:nvPr/>
          </p:nvSpPr>
          <p:spPr>
            <a:xfrm>
              <a:off x="6614161" y="5553923"/>
              <a:ext cx="1641234" cy="615915"/>
            </a:xfrm>
            <a:prstGeom prst="rect">
              <a:avLst/>
            </a:prstGeom>
            <a:solidFill>
              <a:schemeClr val="tx2"/>
            </a:solid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66" name="组合 65">
              <a:extLst>
                <a:ext uri="{FF2B5EF4-FFF2-40B4-BE49-F238E27FC236}">
                  <a16:creationId xmlns:a16="http://schemas.microsoft.com/office/drawing/2014/main" id="{419499DA-BCD9-4192-A1BA-FBDA23B2C7F1}"/>
                </a:ext>
              </a:extLst>
            </p:cNvPr>
            <p:cNvGrpSpPr/>
            <p:nvPr/>
          </p:nvGrpSpPr>
          <p:grpSpPr>
            <a:xfrm>
              <a:off x="6715466" y="5587172"/>
              <a:ext cx="1449887" cy="420679"/>
              <a:chOff x="6853588" y="5131878"/>
              <a:chExt cx="1754363" cy="819785"/>
            </a:xfrm>
          </p:grpSpPr>
          <p:sp>
            <p:nvSpPr>
              <p:cNvPr id="76" name="矩形 75">
                <a:extLst>
                  <a:ext uri="{FF2B5EF4-FFF2-40B4-BE49-F238E27FC236}">
                    <a16:creationId xmlns:a16="http://schemas.microsoft.com/office/drawing/2014/main" id="{A344E35C-7573-448F-9D5D-1F24C4E82A53}"/>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90" name="矩形 89">
                <a:extLst>
                  <a:ext uri="{FF2B5EF4-FFF2-40B4-BE49-F238E27FC236}">
                    <a16:creationId xmlns:a16="http://schemas.microsoft.com/office/drawing/2014/main" id="{B3D0C9BD-A537-4F95-B4EA-CB12384ABDC7}"/>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91" name="矩形 90">
                <a:extLst>
                  <a:ext uri="{FF2B5EF4-FFF2-40B4-BE49-F238E27FC236}">
                    <a16:creationId xmlns:a16="http://schemas.microsoft.com/office/drawing/2014/main" id="{AE52A121-40C6-489A-B832-13900D0B60C2}"/>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67" name="矩形 66">
              <a:extLst>
                <a:ext uri="{FF2B5EF4-FFF2-40B4-BE49-F238E27FC236}">
                  <a16:creationId xmlns:a16="http://schemas.microsoft.com/office/drawing/2014/main" id="{D4D9A013-4DA5-43A7-B821-7ADB45E43BB4}"/>
                </a:ext>
              </a:extLst>
            </p:cNvPr>
            <p:cNvSpPr/>
            <p:nvPr/>
          </p:nvSpPr>
          <p:spPr>
            <a:xfrm>
              <a:off x="6691901" y="5946634"/>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92" name="组合 91">
            <a:extLst>
              <a:ext uri="{FF2B5EF4-FFF2-40B4-BE49-F238E27FC236}">
                <a16:creationId xmlns:a16="http://schemas.microsoft.com/office/drawing/2014/main" id="{4727AECE-053A-4B27-BE4D-DE7C2D52864B}"/>
              </a:ext>
            </a:extLst>
          </p:cNvPr>
          <p:cNvGrpSpPr/>
          <p:nvPr/>
        </p:nvGrpSpPr>
        <p:grpSpPr>
          <a:xfrm>
            <a:off x="8411206" y="5638056"/>
            <a:ext cx="1641234" cy="654321"/>
            <a:chOff x="6614161" y="5553923"/>
            <a:chExt cx="1641234" cy="654321"/>
          </a:xfrm>
        </p:grpSpPr>
        <p:sp>
          <p:nvSpPr>
            <p:cNvPr id="93" name="矩形 92">
              <a:extLst>
                <a:ext uri="{FF2B5EF4-FFF2-40B4-BE49-F238E27FC236}">
                  <a16:creationId xmlns:a16="http://schemas.microsoft.com/office/drawing/2014/main" id="{494044B3-10A7-49AB-B181-D5D304A4068A}"/>
                </a:ext>
              </a:extLst>
            </p:cNvPr>
            <p:cNvSpPr/>
            <p:nvPr/>
          </p:nvSpPr>
          <p:spPr>
            <a:xfrm>
              <a:off x="6614161" y="5553923"/>
              <a:ext cx="1641234" cy="615915"/>
            </a:xfrm>
            <a:prstGeom prst="rect">
              <a:avLst/>
            </a:prstGeom>
            <a:solidFill>
              <a:schemeClr val="tx2"/>
            </a:solid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95" name="组合 94">
              <a:extLst>
                <a:ext uri="{FF2B5EF4-FFF2-40B4-BE49-F238E27FC236}">
                  <a16:creationId xmlns:a16="http://schemas.microsoft.com/office/drawing/2014/main" id="{ED2DE31D-35ED-4E30-80C7-54175835B901}"/>
                </a:ext>
              </a:extLst>
            </p:cNvPr>
            <p:cNvGrpSpPr/>
            <p:nvPr/>
          </p:nvGrpSpPr>
          <p:grpSpPr>
            <a:xfrm>
              <a:off x="6715466" y="5587172"/>
              <a:ext cx="1449887" cy="420679"/>
              <a:chOff x="6853588" y="5131878"/>
              <a:chExt cx="1754363" cy="819785"/>
            </a:xfrm>
          </p:grpSpPr>
          <p:sp>
            <p:nvSpPr>
              <p:cNvPr id="102" name="矩形 101">
                <a:extLst>
                  <a:ext uri="{FF2B5EF4-FFF2-40B4-BE49-F238E27FC236}">
                    <a16:creationId xmlns:a16="http://schemas.microsoft.com/office/drawing/2014/main" id="{87800E81-A68D-47C9-A06E-4FB29D0A78E9}"/>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03" name="矩形 102">
                <a:extLst>
                  <a:ext uri="{FF2B5EF4-FFF2-40B4-BE49-F238E27FC236}">
                    <a16:creationId xmlns:a16="http://schemas.microsoft.com/office/drawing/2014/main" id="{83CCEF3A-501E-4800-89F1-4EF1FEFA53B6}"/>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04" name="矩形 103">
                <a:extLst>
                  <a:ext uri="{FF2B5EF4-FFF2-40B4-BE49-F238E27FC236}">
                    <a16:creationId xmlns:a16="http://schemas.microsoft.com/office/drawing/2014/main" id="{00F40550-A0A5-4925-B0E1-DE691B65EC26}"/>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101" name="矩形 100">
              <a:extLst>
                <a:ext uri="{FF2B5EF4-FFF2-40B4-BE49-F238E27FC236}">
                  <a16:creationId xmlns:a16="http://schemas.microsoft.com/office/drawing/2014/main" id="{FCC1AA1D-51BB-40AC-A406-2D6A7194C3B6}"/>
                </a:ext>
              </a:extLst>
            </p:cNvPr>
            <p:cNvSpPr/>
            <p:nvPr/>
          </p:nvSpPr>
          <p:spPr>
            <a:xfrm>
              <a:off x="6691901" y="5946634"/>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105" name="组合 104">
            <a:extLst>
              <a:ext uri="{FF2B5EF4-FFF2-40B4-BE49-F238E27FC236}">
                <a16:creationId xmlns:a16="http://schemas.microsoft.com/office/drawing/2014/main" id="{C18FD280-07D4-4BE9-A897-4D7CD06805A5}"/>
              </a:ext>
            </a:extLst>
          </p:cNvPr>
          <p:cNvGrpSpPr/>
          <p:nvPr/>
        </p:nvGrpSpPr>
        <p:grpSpPr>
          <a:xfrm>
            <a:off x="10198603" y="5638056"/>
            <a:ext cx="1641234" cy="654321"/>
            <a:chOff x="6614161" y="5553923"/>
            <a:chExt cx="1641234" cy="654321"/>
          </a:xfrm>
        </p:grpSpPr>
        <p:sp>
          <p:nvSpPr>
            <p:cNvPr id="106" name="矩形 105">
              <a:extLst>
                <a:ext uri="{FF2B5EF4-FFF2-40B4-BE49-F238E27FC236}">
                  <a16:creationId xmlns:a16="http://schemas.microsoft.com/office/drawing/2014/main" id="{54DACB55-309A-42B1-96B1-34EBA39A6497}"/>
                </a:ext>
              </a:extLst>
            </p:cNvPr>
            <p:cNvSpPr/>
            <p:nvPr/>
          </p:nvSpPr>
          <p:spPr>
            <a:xfrm>
              <a:off x="6614161" y="5553923"/>
              <a:ext cx="1641234" cy="615915"/>
            </a:xfrm>
            <a:prstGeom prst="rect">
              <a:avLst/>
            </a:prstGeom>
            <a:solidFill>
              <a:schemeClr val="tx2"/>
            </a:solid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107" name="组合 106">
              <a:extLst>
                <a:ext uri="{FF2B5EF4-FFF2-40B4-BE49-F238E27FC236}">
                  <a16:creationId xmlns:a16="http://schemas.microsoft.com/office/drawing/2014/main" id="{BF51208F-25DD-4AA6-BE97-0D995B0EF31F}"/>
                </a:ext>
              </a:extLst>
            </p:cNvPr>
            <p:cNvGrpSpPr/>
            <p:nvPr/>
          </p:nvGrpSpPr>
          <p:grpSpPr>
            <a:xfrm>
              <a:off x="6715466" y="5587172"/>
              <a:ext cx="1449887" cy="420679"/>
              <a:chOff x="6853588" y="5131878"/>
              <a:chExt cx="1754363" cy="819785"/>
            </a:xfrm>
          </p:grpSpPr>
          <p:sp>
            <p:nvSpPr>
              <p:cNvPr id="109" name="矩形 108">
                <a:extLst>
                  <a:ext uri="{FF2B5EF4-FFF2-40B4-BE49-F238E27FC236}">
                    <a16:creationId xmlns:a16="http://schemas.microsoft.com/office/drawing/2014/main" id="{FBB6C7BC-33BE-4982-A101-3935994D475D}"/>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10" name="矩形 109">
                <a:extLst>
                  <a:ext uri="{FF2B5EF4-FFF2-40B4-BE49-F238E27FC236}">
                    <a16:creationId xmlns:a16="http://schemas.microsoft.com/office/drawing/2014/main" id="{F134B4D4-25FE-418E-A3BE-53FBFF947578}"/>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11" name="矩形 110">
                <a:extLst>
                  <a:ext uri="{FF2B5EF4-FFF2-40B4-BE49-F238E27FC236}">
                    <a16:creationId xmlns:a16="http://schemas.microsoft.com/office/drawing/2014/main" id="{D864EEF7-E9BD-49E6-A161-CE73D116E6D8}"/>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108" name="矩形 107">
              <a:extLst>
                <a:ext uri="{FF2B5EF4-FFF2-40B4-BE49-F238E27FC236}">
                  <a16:creationId xmlns:a16="http://schemas.microsoft.com/office/drawing/2014/main" id="{1D471243-B70C-4D96-9E88-E669DC3C9F3D}"/>
                </a:ext>
              </a:extLst>
            </p:cNvPr>
            <p:cNvSpPr/>
            <p:nvPr/>
          </p:nvSpPr>
          <p:spPr>
            <a:xfrm>
              <a:off x="6691901" y="5946634"/>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0839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4eed5daab0a55aa4d052c6254e94e39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82" y="3028044"/>
            <a:ext cx="4872845" cy="31253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29457" y="1890689"/>
            <a:ext cx="10940206" cy="87440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有些公司，服务器不多，又不愿意放在办公室（噪音大、容易断电、安全性低），于是就“托管”在运营商机房，租用运营商的场地、电力、网络带宽，代为管理和维护</a:t>
            </a:r>
          </a:p>
        </p:txBody>
      </p:sp>
      <p:sp>
        <p:nvSpPr>
          <p:cNvPr id="3" name="矩形 2"/>
          <p:cNvSpPr/>
          <p:nvPr/>
        </p:nvSpPr>
        <p:spPr>
          <a:xfrm>
            <a:off x="644794" y="227416"/>
            <a:ext cx="10169772" cy="523220"/>
          </a:xfrm>
          <a:prstGeom prst="rect">
            <a:avLst/>
          </a:prstGeom>
        </p:spPr>
        <p:txBody>
          <a:bodyPr wrap="none">
            <a:spAutoFit/>
          </a:bodyPr>
          <a:lstStyle/>
          <a:p>
            <a:pPr>
              <a:defRPr/>
            </a:pPr>
            <a:r>
              <a:rPr lang="zh-CN" altLang="en-US" sz="2800" b="1" dirty="0">
                <a:latin typeface="微软雅黑" panose="020B0503020204020204" pitchFamily="34" charset="-122"/>
                <a:ea typeface="微软雅黑" panose="020B0503020204020204" pitchFamily="34" charset="-122"/>
              </a:rPr>
              <a:t>数据中心时代第一阶段</a:t>
            </a:r>
            <a:r>
              <a:rPr lang="zh-CN" altLang="en-US" sz="2400" b="1" dirty="0">
                <a:latin typeface="微软雅黑" panose="020B0503020204020204" pitchFamily="34" charset="-122"/>
                <a:ea typeface="微软雅黑" panose="020B0503020204020204" pitchFamily="34" charset="-122"/>
              </a:rPr>
              <a:t>：</a:t>
            </a:r>
            <a:r>
              <a:rPr lang="en-US" altLang="zh-CN" sz="2600" b="1" dirty="0">
                <a:latin typeface="微软雅黑" panose="020B0503020204020204" pitchFamily="34" charset="-122"/>
                <a:ea typeface="微软雅黑" panose="020B0503020204020204" pitchFamily="34" charset="-122"/>
              </a:rPr>
              <a:t>IaaS</a:t>
            </a:r>
            <a:r>
              <a:rPr lang="zh-CN" altLang="en-US" sz="2600" b="1" dirty="0">
                <a:latin typeface="微软雅黑" panose="020B0503020204020204" pitchFamily="34" charset="-122"/>
                <a:ea typeface="微软雅黑" panose="020B0503020204020204" pitchFamily="34" charset="-122"/>
              </a:rPr>
              <a:t>基础设施即服务的雏形</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主机托管</a:t>
            </a:r>
          </a:p>
        </p:txBody>
      </p:sp>
      <p:pic>
        <p:nvPicPr>
          <p:cNvPr id="6" name="图片 5">
            <a:extLst>
              <a:ext uri="{FF2B5EF4-FFF2-40B4-BE49-F238E27FC236}">
                <a16:creationId xmlns:a16="http://schemas.microsoft.com/office/drawing/2014/main" id="{63967DCE-0E4C-41E1-AD4D-1E0B6E9BCE16}"/>
              </a:ext>
            </a:extLst>
          </p:cNvPr>
          <p:cNvPicPr>
            <a:picLocks noChangeAspect="1"/>
          </p:cNvPicPr>
          <p:nvPr/>
        </p:nvPicPr>
        <p:blipFill>
          <a:blip r:embed="rId4"/>
          <a:stretch>
            <a:fillRect/>
          </a:stretch>
        </p:blipFill>
        <p:spPr>
          <a:xfrm>
            <a:off x="7216501" y="3316644"/>
            <a:ext cx="1235894" cy="596319"/>
          </a:xfrm>
          <a:prstGeom prst="rect">
            <a:avLst/>
          </a:prstGeom>
        </p:spPr>
      </p:pic>
      <p:pic>
        <p:nvPicPr>
          <p:cNvPr id="8" name="图片 7">
            <a:extLst>
              <a:ext uri="{FF2B5EF4-FFF2-40B4-BE49-F238E27FC236}">
                <a16:creationId xmlns:a16="http://schemas.microsoft.com/office/drawing/2014/main" id="{2E6BD094-65DF-48AF-80FE-3BE44BF1C132}"/>
              </a:ext>
            </a:extLst>
          </p:cNvPr>
          <p:cNvPicPr>
            <a:picLocks noChangeAspect="1"/>
          </p:cNvPicPr>
          <p:nvPr/>
        </p:nvPicPr>
        <p:blipFill>
          <a:blip r:embed="rId5"/>
          <a:stretch>
            <a:fillRect/>
          </a:stretch>
        </p:blipFill>
        <p:spPr>
          <a:xfrm>
            <a:off x="8215834" y="4907848"/>
            <a:ext cx="1390650" cy="685800"/>
          </a:xfrm>
          <a:prstGeom prst="rect">
            <a:avLst/>
          </a:prstGeom>
        </p:spPr>
      </p:pic>
      <p:sp>
        <p:nvSpPr>
          <p:cNvPr id="4" name="矩形 3">
            <a:extLst>
              <a:ext uri="{FF2B5EF4-FFF2-40B4-BE49-F238E27FC236}">
                <a16:creationId xmlns:a16="http://schemas.microsoft.com/office/drawing/2014/main" id="{C0CE5164-B23A-48B9-A428-F4991516F24A}"/>
              </a:ext>
            </a:extLst>
          </p:cNvPr>
          <p:cNvSpPr/>
          <p:nvPr/>
        </p:nvSpPr>
        <p:spPr>
          <a:xfrm>
            <a:off x="7049618" y="3957702"/>
            <a:ext cx="1569660" cy="369332"/>
          </a:xfrm>
          <a:prstGeom prst="rect">
            <a:avLst/>
          </a:prstGeom>
        </p:spPr>
        <p:txBody>
          <a:bodyPr wrap="none">
            <a:spAutoFit/>
          </a:bodyPr>
          <a:lstStyle/>
          <a:p>
            <a:r>
              <a:rPr lang="zh-CN" altLang="en-US" dirty="0">
                <a:solidFill>
                  <a:srgbClr val="ED1E27"/>
                </a:solidFill>
                <a:latin typeface="微软雅黑" panose="020B0503020204020204" pitchFamily="34" charset="-122"/>
                <a:ea typeface="微软雅黑" panose="020B0503020204020204" pitchFamily="34" charset="-122"/>
              </a:rPr>
              <a:t>全球市占</a:t>
            </a:r>
            <a:r>
              <a:rPr lang="en-US" altLang="zh-CN" dirty="0">
                <a:solidFill>
                  <a:srgbClr val="ED1E27"/>
                </a:solidFill>
                <a:latin typeface="微软雅黑" panose="020B0503020204020204" pitchFamily="34" charset="-122"/>
                <a:ea typeface="微软雅黑" panose="020B0503020204020204" pitchFamily="34" charset="-122"/>
              </a:rPr>
              <a:t>19%</a:t>
            </a:r>
            <a:endParaRPr lang="zh-CN" altLang="en-US" dirty="0">
              <a:solidFill>
                <a:srgbClr val="ED1E27"/>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8B7D925-6A92-49FC-8DD3-766673E0E604}"/>
              </a:ext>
            </a:extLst>
          </p:cNvPr>
          <p:cNvSpPr/>
          <p:nvPr/>
        </p:nvSpPr>
        <p:spPr>
          <a:xfrm>
            <a:off x="9401151" y="3957702"/>
            <a:ext cx="1569660" cy="369332"/>
          </a:xfrm>
          <a:prstGeom prst="rect">
            <a:avLst/>
          </a:prstGeom>
        </p:spPr>
        <p:txBody>
          <a:bodyPr wrap="none">
            <a:spAutoFit/>
          </a:bodyPr>
          <a:lstStyle/>
          <a:p>
            <a:r>
              <a:rPr lang="zh-CN" altLang="en-US" dirty="0">
                <a:solidFill>
                  <a:srgbClr val="0070C0"/>
                </a:solidFill>
                <a:latin typeface="微软雅黑" panose="020B0503020204020204" pitchFamily="34" charset="-122"/>
                <a:ea typeface="微软雅黑" panose="020B0503020204020204" pitchFamily="34" charset="-122"/>
              </a:rPr>
              <a:t>全球市占</a:t>
            </a:r>
            <a:r>
              <a:rPr lang="en-US" altLang="zh-CN" dirty="0">
                <a:solidFill>
                  <a:srgbClr val="0070C0"/>
                </a:solidFill>
                <a:latin typeface="微软雅黑" panose="020B0503020204020204" pitchFamily="34" charset="-122"/>
                <a:ea typeface="微软雅黑" panose="020B0503020204020204" pitchFamily="34" charset="-122"/>
              </a:rPr>
              <a:t>13%</a:t>
            </a:r>
            <a:endParaRPr lang="zh-CN" altLang="en-US" dirty="0">
              <a:solidFill>
                <a:srgbClr val="0070C0"/>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F1798A3C-4D94-41B5-9975-45A7DCA0E349}"/>
              </a:ext>
            </a:extLst>
          </p:cNvPr>
          <p:cNvPicPr>
            <a:picLocks noChangeAspect="1"/>
          </p:cNvPicPr>
          <p:nvPr/>
        </p:nvPicPr>
        <p:blipFill>
          <a:blip r:embed="rId6"/>
          <a:stretch>
            <a:fillRect/>
          </a:stretch>
        </p:blipFill>
        <p:spPr>
          <a:xfrm>
            <a:off x="9354877" y="3314682"/>
            <a:ext cx="1662211" cy="600243"/>
          </a:xfrm>
          <a:prstGeom prst="rect">
            <a:avLst/>
          </a:prstGeom>
        </p:spPr>
      </p:pic>
      <p:sp>
        <p:nvSpPr>
          <p:cNvPr id="13" name="矩形 12">
            <a:extLst>
              <a:ext uri="{FF2B5EF4-FFF2-40B4-BE49-F238E27FC236}">
                <a16:creationId xmlns:a16="http://schemas.microsoft.com/office/drawing/2014/main" id="{08367202-4099-4849-90BF-1A14BEF39C2B}"/>
              </a:ext>
            </a:extLst>
          </p:cNvPr>
          <p:cNvSpPr/>
          <p:nvPr/>
        </p:nvSpPr>
        <p:spPr>
          <a:xfrm>
            <a:off x="8190449" y="5593648"/>
            <a:ext cx="1441420" cy="369332"/>
          </a:xfrm>
          <a:prstGeom prst="rect">
            <a:avLst/>
          </a:prstGeom>
        </p:spPr>
        <p:txBody>
          <a:bodyPr wrap="none">
            <a:spAutoFit/>
          </a:bodyPr>
          <a:lstStyle/>
          <a:p>
            <a:r>
              <a:rPr lang="zh-CN" altLang="en-US" dirty="0">
                <a:solidFill>
                  <a:srgbClr val="0070C0"/>
                </a:solidFill>
                <a:latin typeface="微软雅黑" panose="020B0503020204020204" pitchFamily="34" charset="-122"/>
                <a:ea typeface="微软雅黑" panose="020B0503020204020204" pitchFamily="34" charset="-122"/>
              </a:rPr>
              <a:t>全球市占</a:t>
            </a:r>
            <a:r>
              <a:rPr lang="en-US" altLang="zh-CN" dirty="0">
                <a:solidFill>
                  <a:srgbClr val="0070C0"/>
                </a:solidFill>
                <a:latin typeface="微软雅黑" panose="020B0503020204020204" pitchFamily="34" charset="-122"/>
                <a:ea typeface="微软雅黑" panose="020B0503020204020204" pitchFamily="34" charset="-122"/>
              </a:rPr>
              <a:t>4%</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5" name="矩形 4"/>
          <p:cNvSpPr/>
          <p:nvPr/>
        </p:nvSpPr>
        <p:spPr>
          <a:xfrm>
            <a:off x="763321" y="1069286"/>
            <a:ext cx="10940206" cy="87395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到了</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年代，随着互联网的诞生和蓬勃发展，很多公司开始推行信息化。建设自己的网站、搭建邮件、</a:t>
            </a:r>
            <a:r>
              <a:rPr lang="en-US" altLang="zh-CN" dirty="0">
                <a:latin typeface="微软雅黑" panose="020B0503020204020204" pitchFamily="34" charset="-122"/>
                <a:ea typeface="微软雅黑" panose="020B0503020204020204" pitchFamily="34" charset="-122"/>
              </a:rPr>
              <a:t>FTP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OA</a:t>
            </a:r>
            <a:r>
              <a:rPr lang="zh-CN" altLang="en-US" dirty="0">
                <a:latin typeface="微软雅黑" panose="020B0503020204020204" pitchFamily="34" charset="-122"/>
                <a:ea typeface="微软雅黑" panose="020B0503020204020204" pitchFamily="34" charset="-122"/>
              </a:rPr>
              <a:t>办公自动化等服务器</a:t>
            </a:r>
          </a:p>
        </p:txBody>
      </p:sp>
    </p:spTree>
    <p:extLst>
      <p:ext uri="{BB962C8B-B14F-4D97-AF65-F5344CB8AC3E}">
        <p14:creationId xmlns:p14="http://schemas.microsoft.com/office/powerpoint/2010/main" val="50082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0619ecb729976865fdef8e744c9c39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81" y="1955733"/>
            <a:ext cx="4950372" cy="410131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41519" y="978003"/>
            <a:ext cx="10970270" cy="874407"/>
          </a:xfrm>
          <a:prstGeom prst="rect">
            <a:avLst/>
          </a:prstGeom>
        </p:spPr>
        <p:txBody>
          <a:bodyPr wrap="square">
            <a:spAutoFit/>
          </a:bodyPr>
          <a:lstStyle/>
          <a:p>
            <a:pPr defTabSz="914400">
              <a:lnSpc>
                <a:spcPct val="150000"/>
              </a:lnSpc>
              <a:defRPr/>
            </a:pP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在某一台服务器上，</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通过虚拟主机软件，虚拟出</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N</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个网站主机，出租给</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N</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个客户使用。除了网站之外，还出现了数据存储空间租用等多样化的服务</a:t>
            </a:r>
          </a:p>
        </p:txBody>
      </p:sp>
      <p:sp>
        <p:nvSpPr>
          <p:cNvPr id="3" name="矩形 2"/>
          <p:cNvSpPr/>
          <p:nvPr/>
        </p:nvSpPr>
        <p:spPr>
          <a:xfrm>
            <a:off x="641519" y="216970"/>
            <a:ext cx="11183190" cy="523220"/>
          </a:xfrm>
          <a:prstGeom prst="rect">
            <a:avLst/>
          </a:prstGeom>
        </p:spPr>
        <p:txBody>
          <a:bodyPr wrap="none">
            <a:spAutoFit/>
          </a:bodyPr>
          <a:lstStyle/>
          <a:p>
            <a:pPr lvl="0">
              <a:defRPr/>
            </a:pPr>
            <a:r>
              <a:rPr lang="zh-CN" altLang="en-US" sz="2800" b="1" dirty="0">
                <a:latin typeface="微软雅黑" panose="020B0503020204020204" pitchFamily="34" charset="-122"/>
                <a:ea typeface="微软雅黑" panose="020B0503020204020204" pitchFamily="34" charset="-122"/>
              </a:rPr>
              <a:t>数据中心时代第二阶段</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r>
              <a:rPr lang="en-US" altLang="zh-CN" sz="2600" b="1" dirty="0">
                <a:latin typeface="微软雅黑" panose="020B0503020204020204" pitchFamily="34" charset="-122"/>
                <a:ea typeface="微软雅黑" panose="020B0503020204020204" pitchFamily="34" charset="-122"/>
              </a:rPr>
              <a:t>PaaS</a:t>
            </a:r>
            <a:r>
              <a:rPr lang="zh-CN" altLang="en-US" sz="2600" b="1" dirty="0">
                <a:latin typeface="微软雅黑" panose="020B0503020204020204" pitchFamily="34" charset="-122"/>
                <a:ea typeface="微软雅黑" panose="020B0503020204020204" pitchFamily="34" charset="-122"/>
              </a:rPr>
              <a:t>平台即服务的雏形</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虚拟主机</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网站托管</a:t>
            </a:r>
          </a:p>
        </p:txBody>
      </p:sp>
      <p:pic>
        <p:nvPicPr>
          <p:cNvPr id="1030" name="Picture 6" descr="晶片業史上最大併購案博通狠砸610億美元收購VMware - 全球財經- 工商時報">
            <a:extLst>
              <a:ext uri="{FF2B5EF4-FFF2-40B4-BE49-F238E27FC236}">
                <a16:creationId xmlns:a16="http://schemas.microsoft.com/office/drawing/2014/main" id="{D2AD04B5-9645-4AA0-9C2E-F4DC33872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655" y="1749143"/>
            <a:ext cx="2091181" cy="12470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Mware確定由博通以610億美元收購軟體事業群將合併、保留品牌名稱| 科技新情報| 數位| 聯合新聞網">
            <a:extLst>
              <a:ext uri="{FF2B5EF4-FFF2-40B4-BE49-F238E27FC236}">
                <a16:creationId xmlns:a16="http://schemas.microsoft.com/office/drawing/2014/main" id="{EE6F1B4E-E071-4B34-A6F4-101D507FD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7637" y="1546026"/>
            <a:ext cx="3175651" cy="13570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4A6A298-2ED8-423D-B668-00C629C04C67}"/>
              </a:ext>
            </a:extLst>
          </p:cNvPr>
          <p:cNvSpPr/>
          <p:nvPr/>
        </p:nvSpPr>
        <p:spPr>
          <a:xfrm>
            <a:off x="6021391" y="3060239"/>
            <a:ext cx="5976598" cy="1526187"/>
          </a:xfrm>
          <a:prstGeom prst="rect">
            <a:avLst/>
          </a:prstGeom>
        </p:spPr>
        <p:txBody>
          <a:bodyPr wrap="square">
            <a:spAutoFit/>
          </a:bodyPr>
          <a:lstStyle/>
          <a:p>
            <a:pPr>
              <a:lnSpc>
                <a:spcPct val="150000"/>
              </a:lnSpc>
            </a:pP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VMWare</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是第一个也是最成功的</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x86</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架构虚拟化公司，其开创了一个新的技术和产业方向：</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虚拟化和容器</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促进了</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下一阶段云计算</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的产生；</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2022</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年</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6</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月，博通宣布将以</a:t>
            </a:r>
            <a:r>
              <a:rPr lang="en-US" altLang="zh-CN" sz="1600" b="1" dirty="0">
                <a:solidFill>
                  <a:srgbClr val="0070C0"/>
                </a:solidFill>
                <a:latin typeface="微软雅黑" panose="020B0503020204020204" pitchFamily="34" charset="-122"/>
                <a:ea typeface="微软雅黑" panose="020B0503020204020204" pitchFamily="34" charset="-122"/>
                <a:cs typeface="Microsoft YaHei" charset="-122"/>
              </a:rPr>
              <a:t>610</a:t>
            </a:r>
            <a:r>
              <a:rPr lang="zh-CN" altLang="en-US" sz="1600" b="1" dirty="0">
                <a:solidFill>
                  <a:srgbClr val="0070C0"/>
                </a:solidFill>
                <a:latin typeface="微软雅黑" panose="020B0503020204020204" pitchFamily="34" charset="-122"/>
                <a:ea typeface="微软雅黑" panose="020B0503020204020204" pitchFamily="34" charset="-122"/>
                <a:cs typeface="Microsoft YaHei" charset="-122"/>
              </a:rPr>
              <a:t>亿</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美元收购</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VMWare</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，并承担其</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80</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亿美元的净债务</a:t>
            </a:r>
            <a:endParaRPr lang="en-US" altLang="zh-CN" sz="1600" dirty="0">
              <a:solidFill>
                <a:srgbClr val="4D4D4D"/>
              </a:solidFill>
              <a:latin typeface="微软雅黑" panose="020B0503020204020204" pitchFamily="34" charset="-122"/>
              <a:ea typeface="微软雅黑" panose="020B0503020204020204" pitchFamily="34" charset="-122"/>
              <a:cs typeface="Microsoft YaHei" charset="-122"/>
            </a:endParaRPr>
          </a:p>
        </p:txBody>
      </p:sp>
      <p:pic>
        <p:nvPicPr>
          <p:cNvPr id="6" name="图片 5">
            <a:extLst>
              <a:ext uri="{FF2B5EF4-FFF2-40B4-BE49-F238E27FC236}">
                <a16:creationId xmlns:a16="http://schemas.microsoft.com/office/drawing/2014/main" id="{7F2BA8DA-9E1F-4DBE-B596-236F14304314}"/>
              </a:ext>
            </a:extLst>
          </p:cNvPr>
          <p:cNvPicPr>
            <a:picLocks noChangeAspect="1"/>
          </p:cNvPicPr>
          <p:nvPr/>
        </p:nvPicPr>
        <p:blipFill>
          <a:blip r:embed="rId6"/>
          <a:stretch>
            <a:fillRect/>
          </a:stretch>
        </p:blipFill>
        <p:spPr>
          <a:xfrm>
            <a:off x="6098381" y="4944743"/>
            <a:ext cx="2095613" cy="1139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矩形 6">
            <a:extLst>
              <a:ext uri="{FF2B5EF4-FFF2-40B4-BE49-F238E27FC236}">
                <a16:creationId xmlns:a16="http://schemas.microsoft.com/office/drawing/2014/main" id="{D2947067-9EF7-46FD-ADB4-A4D30134FCDA}"/>
              </a:ext>
            </a:extLst>
          </p:cNvPr>
          <p:cNvSpPr/>
          <p:nvPr/>
        </p:nvSpPr>
        <p:spPr>
          <a:xfrm>
            <a:off x="8300993" y="4783715"/>
            <a:ext cx="3696997" cy="1156855"/>
          </a:xfrm>
          <a:prstGeom prst="rect">
            <a:avLst/>
          </a:prstGeom>
        </p:spPr>
        <p:txBody>
          <a:bodyPr wrap="square">
            <a:spAutoFit/>
          </a:bodyPr>
          <a:lstStyle/>
          <a:p>
            <a:pPr>
              <a:lnSpc>
                <a:spcPct val="150000"/>
              </a:lnSpc>
            </a:pP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Docker</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和</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K8s</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当前以开源形式成为</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PaaS</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层跨平台容器化管理和容器编排平台服务的事实标准</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552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168e8666a4f53267754e05f58740d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77" y="3015532"/>
            <a:ext cx="4564910" cy="33181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47828" y="219116"/>
            <a:ext cx="10015883" cy="523220"/>
          </a:xfrm>
          <a:prstGeom prst="rect">
            <a:avLst/>
          </a:prstGeom>
        </p:spPr>
        <p:txBody>
          <a:bodyPr wrap="none">
            <a:spAutoFit/>
          </a:bodyPr>
          <a:lstStyle/>
          <a:p>
            <a:pPr lvl="0">
              <a:defRPr/>
            </a:pPr>
            <a:r>
              <a:rPr lang="zh-CN" altLang="en-US" sz="2800" b="1" dirty="0">
                <a:latin typeface="微软雅黑" panose="020B0503020204020204" pitchFamily="34" charset="-122"/>
                <a:ea typeface="微软雅黑" panose="020B0503020204020204" pitchFamily="34" charset="-122"/>
              </a:rPr>
              <a:t>数据中心时代第三阶段</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r>
              <a:rPr lang="en-US" altLang="zh-CN" sz="2600" b="1" dirty="0">
                <a:latin typeface="微软雅黑" panose="020B0503020204020204" pitchFamily="34" charset="-122"/>
                <a:ea typeface="微软雅黑" panose="020B0503020204020204" pitchFamily="34" charset="-122"/>
              </a:rPr>
              <a:t>SaaS</a:t>
            </a:r>
            <a:r>
              <a:rPr lang="zh-CN" altLang="en-US" sz="2600" b="1" dirty="0">
                <a:latin typeface="微软雅黑" panose="020B0503020204020204" pitchFamily="34" charset="-122"/>
                <a:ea typeface="微软雅黑" panose="020B0503020204020204" pitchFamily="34" charset="-122"/>
              </a:rPr>
              <a:t>软件即服务的雏形</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云计算服务</a:t>
            </a:r>
          </a:p>
        </p:txBody>
      </p:sp>
      <p:sp>
        <p:nvSpPr>
          <p:cNvPr id="4" name="矩形 3">
            <a:extLst>
              <a:ext uri="{FF2B5EF4-FFF2-40B4-BE49-F238E27FC236}">
                <a16:creationId xmlns:a16="http://schemas.microsoft.com/office/drawing/2014/main" id="{52477530-29CA-4B03-BF99-71CB796B8248}"/>
              </a:ext>
            </a:extLst>
          </p:cNvPr>
          <p:cNvSpPr/>
          <p:nvPr/>
        </p:nvSpPr>
        <p:spPr>
          <a:xfrm>
            <a:off x="647828" y="930017"/>
            <a:ext cx="10993205" cy="1754326"/>
          </a:xfrm>
          <a:prstGeom prst="rect">
            <a:avLst/>
          </a:prstGeom>
        </p:spPr>
        <p:txBody>
          <a:bodyPr wrap="square">
            <a:spAutoFit/>
          </a:bodyPr>
          <a:lstStyle/>
          <a:p>
            <a:pPr defTabSz="914400">
              <a:lnSpc>
                <a:spcPct val="150000"/>
              </a:lnSpc>
              <a:defRPr/>
            </a:pP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云计算阶段，虚拟化技术出现后，可以</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将同一台物理服务器虚拟成</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N</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个独立的虚拟机。既可以将虚拟机作为主机完整租借给客户，也可以将运行于虚拟机上的平台服务和软件服务</a:t>
            </a: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提供给客户</a:t>
            </a:r>
            <a:endParaRPr lang="en-US" altLang="zh-CN" dirty="0">
              <a:solidFill>
                <a:srgbClr val="4D4D4D"/>
              </a:solidFill>
              <a:latin typeface="微软雅黑" panose="020B0503020204020204" pitchFamily="34" charset="-122"/>
              <a:ea typeface="微软雅黑" panose="020B0503020204020204" pitchFamily="34" charset="-122"/>
              <a:cs typeface="Microsoft YaHei" charset="-122"/>
            </a:endParaRPr>
          </a:p>
          <a:p>
            <a:pPr defTabSz="914400">
              <a:lnSpc>
                <a:spcPct val="150000"/>
              </a:lnSpc>
              <a:defRPr/>
            </a:pPr>
            <a:endParaRPr lang="en-US" altLang="zh-CN" dirty="0">
              <a:solidFill>
                <a:srgbClr val="4D4D4D"/>
              </a:solidFill>
              <a:latin typeface="微软雅黑" panose="020B0503020204020204" pitchFamily="34" charset="-122"/>
              <a:ea typeface="微软雅黑" panose="020B0503020204020204" pitchFamily="34" charset="-122"/>
              <a:cs typeface="Microsoft YaHei" charset="-122"/>
            </a:endParaRPr>
          </a:p>
          <a:p>
            <a:pPr defTabSz="914400">
              <a:lnSpc>
                <a:spcPct val="150000"/>
              </a:lnSpc>
              <a:defRPr/>
            </a:pP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数据中心的</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服务可以做到部署位置无关</a:t>
            </a: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，提供的</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服务层级和内容也大大丰富了</a:t>
            </a:r>
          </a:p>
        </p:txBody>
      </p:sp>
      <p:pic>
        <p:nvPicPr>
          <p:cNvPr id="2050" name="Picture 2" descr="Wecloud.hk - Amazon Web Service VM">
            <a:extLst>
              <a:ext uri="{FF2B5EF4-FFF2-40B4-BE49-F238E27FC236}">
                <a16:creationId xmlns:a16="http://schemas.microsoft.com/office/drawing/2014/main" id="{DC5E8FEF-EEE7-470D-8886-DB50B7C4C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5140" y="3200227"/>
            <a:ext cx="2567704" cy="95851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3F48EEE-F8E8-4AF0-BAC9-4F22ECC5A1B0}"/>
              </a:ext>
            </a:extLst>
          </p:cNvPr>
          <p:cNvSpPr/>
          <p:nvPr/>
        </p:nvSpPr>
        <p:spPr>
          <a:xfrm>
            <a:off x="5931456" y="4674627"/>
            <a:ext cx="5709576" cy="369332"/>
          </a:xfrm>
          <a:prstGeom prst="rect">
            <a:avLst/>
          </a:prstGeom>
        </p:spPr>
        <p:txBody>
          <a:bodyPr wrap="none">
            <a:spAutoFit/>
          </a:bodyPr>
          <a:lstStyle/>
          <a:p>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亚马逊云计算军规：一切接口都要呈现为</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Web Service</a:t>
            </a:r>
            <a:endParaRPr lang="zh-CN" altLang="en-US" dirty="0">
              <a:solidFill>
                <a:srgbClr val="0070C0"/>
              </a:solidFill>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2206740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DB217D9-1BF7-485B-B082-7CD40F2E933C}"/>
              </a:ext>
            </a:extLst>
          </p:cNvPr>
          <p:cNvSpPr/>
          <p:nvPr/>
        </p:nvSpPr>
        <p:spPr>
          <a:xfrm>
            <a:off x="729456" y="4889426"/>
            <a:ext cx="10860617" cy="1156855"/>
          </a:xfrm>
          <a:prstGeom prst="rect">
            <a:avLst/>
          </a:prstGeom>
        </p:spPr>
        <p:txBody>
          <a:bodyPr wrap="square">
            <a:spAutoFit/>
          </a:bodyPr>
          <a:lstStyle/>
          <a:p>
            <a:pPr marL="285750" indent="-285750" defTabSz="914400">
              <a:lnSpc>
                <a:spcPct val="150000"/>
              </a:lnSpc>
              <a:buFont typeface="Wingdings" panose="05000000000000000000" pitchFamily="2" charset="2"/>
              <a:buChar char="Ø"/>
              <a:defRPr/>
            </a:pP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大数据时代驱动</a:t>
            </a:r>
            <a:r>
              <a:rPr lang="en-US" altLang="zh-CN" sz="1600" dirty="0">
                <a:solidFill>
                  <a:srgbClr val="121212"/>
                </a:solidFill>
                <a:latin typeface="微软雅黑" panose="020B0503020204020204" pitchFamily="34" charset="-122"/>
                <a:ea typeface="微软雅黑" panose="020B0503020204020204" pitchFamily="34" charset="-122"/>
                <a:cs typeface="Microsoft YaHei" charset="-122"/>
              </a:rPr>
              <a:t>IDC</a:t>
            </a: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行业发展，</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互联网上的数据每年将增长</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50%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（不到两年翻番），目前世界上</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90%+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的数据都是最近几年产生的</a:t>
            </a:r>
            <a:endParaRPr lang="en-US" altLang="zh-CN" sz="1600" dirty="0">
              <a:solidFill>
                <a:srgbClr val="0070C0"/>
              </a:solidFill>
              <a:latin typeface="微软雅黑" panose="020B0503020204020204" pitchFamily="34" charset="-122"/>
              <a:ea typeface="微软雅黑" panose="020B0503020204020204" pitchFamily="34" charset="-122"/>
              <a:cs typeface="Microsoft YaHei" charset="-122"/>
            </a:endParaRPr>
          </a:p>
          <a:p>
            <a:pPr marL="285750" indent="-285750">
              <a:lnSpc>
                <a:spcPct val="150000"/>
              </a:lnSpc>
              <a:buFont typeface="Wingdings" panose="05000000000000000000" pitchFamily="2" charset="2"/>
              <a:buChar char="Ø"/>
              <a:defRPr/>
            </a:pP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伴随着</a:t>
            </a:r>
            <a:r>
              <a:rPr lang="en-US" altLang="zh-CN" sz="1600" dirty="0">
                <a:solidFill>
                  <a:srgbClr val="121212"/>
                </a:solidFill>
                <a:latin typeface="微软雅黑" panose="020B0503020204020204" pitchFamily="34" charset="-122"/>
                <a:ea typeface="微软雅黑" panose="020B0503020204020204" pitchFamily="34" charset="-122"/>
                <a:cs typeface="Microsoft YaHei" charset="-122"/>
              </a:rPr>
              <a:t>IDC</a:t>
            </a: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快速建设，</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包含</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CAPEX</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OPEX</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在内的</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TCO</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总成本也快速增加</a:t>
            </a: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；中国数据中心</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每年总耗电约</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2</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千亿度</a:t>
            </a:r>
          </a:p>
        </p:txBody>
      </p:sp>
      <p:sp>
        <p:nvSpPr>
          <p:cNvPr id="6" name="矩形 5">
            <a:extLst>
              <a:ext uri="{FF2B5EF4-FFF2-40B4-BE49-F238E27FC236}">
                <a16:creationId xmlns:a16="http://schemas.microsoft.com/office/drawing/2014/main" id="{14DA6754-12D1-42A6-8546-35F49ACC1496}"/>
              </a:ext>
            </a:extLst>
          </p:cNvPr>
          <p:cNvSpPr/>
          <p:nvPr/>
        </p:nvSpPr>
        <p:spPr>
          <a:xfrm>
            <a:off x="654943" y="202820"/>
            <a:ext cx="11243784" cy="523220"/>
          </a:xfrm>
          <a:prstGeom prst="rect">
            <a:avLst/>
          </a:prstGeom>
        </p:spPr>
        <p:txBody>
          <a:bodyPr wrap="none">
            <a:spAutoFit/>
          </a:bodyPr>
          <a:lstStyle/>
          <a:p>
            <a:pPr defTabSz="914400">
              <a:defRPr/>
            </a:pPr>
            <a:r>
              <a:rPr lang="en-US" altLang="zh-CN" sz="2800" b="1" dirty="0">
                <a:latin typeface="微软雅黑" panose="020B0503020204020204" pitchFamily="34" charset="-122"/>
                <a:ea typeface="微软雅黑" panose="020B0503020204020204" pitchFamily="34" charset="-122"/>
              </a:rPr>
              <a:t>IDC</a:t>
            </a:r>
            <a:r>
              <a:rPr lang="zh-CN" altLang="en-US" sz="2800" b="1" dirty="0">
                <a:latin typeface="微软雅黑" panose="020B0503020204020204" pitchFamily="34" charset="-122"/>
                <a:ea typeface="微软雅黑" panose="020B0503020204020204" pitchFamily="34" charset="-122"/>
              </a:rPr>
              <a:t>互联网数据中心时代迅猛发展，但算力爆发也带来成本的快速增加</a:t>
            </a:r>
          </a:p>
        </p:txBody>
      </p:sp>
      <p:grpSp>
        <p:nvGrpSpPr>
          <p:cNvPr id="5" name="组合 4">
            <a:extLst>
              <a:ext uri="{FF2B5EF4-FFF2-40B4-BE49-F238E27FC236}">
                <a16:creationId xmlns:a16="http://schemas.microsoft.com/office/drawing/2014/main" id="{9288F097-3832-43D2-9A8C-0EAC0ABA0A62}"/>
              </a:ext>
            </a:extLst>
          </p:cNvPr>
          <p:cNvGrpSpPr/>
          <p:nvPr/>
        </p:nvGrpSpPr>
        <p:grpSpPr>
          <a:xfrm>
            <a:off x="729456" y="1136359"/>
            <a:ext cx="10786105" cy="3574538"/>
            <a:chOff x="225988" y="911333"/>
            <a:chExt cx="11549708" cy="3827598"/>
          </a:xfrm>
        </p:grpSpPr>
        <p:pic>
          <p:nvPicPr>
            <p:cNvPr id="2052" name="Picture 4" descr="https://pic1.zhimg.com/80/v2-939cb57f29a988ffb2b957a00b9a28c8_1440w.jpg">
              <a:extLst>
                <a:ext uri="{FF2B5EF4-FFF2-40B4-BE49-F238E27FC236}">
                  <a16:creationId xmlns:a16="http://schemas.microsoft.com/office/drawing/2014/main" id="{3892078D-C256-40E4-BDBB-3C8CEDC144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85"/>
            <a:stretch/>
          </p:blipFill>
          <p:spPr bwMode="auto">
            <a:xfrm>
              <a:off x="225988" y="911333"/>
              <a:ext cx="7377767" cy="367886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46DFC55-98F5-4C2C-B744-17BD2664A453}"/>
                </a:ext>
              </a:extLst>
            </p:cNvPr>
            <p:cNvPicPr>
              <a:picLocks noChangeAspect="1"/>
            </p:cNvPicPr>
            <p:nvPr/>
          </p:nvPicPr>
          <p:blipFill rotWithShape="1">
            <a:blip r:embed="rId4"/>
            <a:srcRect b="7536"/>
            <a:stretch/>
          </p:blipFill>
          <p:spPr>
            <a:xfrm>
              <a:off x="7447205" y="949479"/>
              <a:ext cx="4328491" cy="1841847"/>
            </a:xfrm>
            <a:prstGeom prst="rect">
              <a:avLst/>
            </a:prstGeom>
          </p:spPr>
        </p:pic>
        <p:pic>
          <p:nvPicPr>
            <p:cNvPr id="4" name="图片 3">
              <a:extLst>
                <a:ext uri="{FF2B5EF4-FFF2-40B4-BE49-F238E27FC236}">
                  <a16:creationId xmlns:a16="http://schemas.microsoft.com/office/drawing/2014/main" id="{425A5CC8-7A08-4737-8002-30E221CD1BB9}"/>
                </a:ext>
              </a:extLst>
            </p:cNvPr>
            <p:cNvPicPr>
              <a:picLocks noChangeAspect="1"/>
            </p:cNvPicPr>
            <p:nvPr/>
          </p:nvPicPr>
          <p:blipFill>
            <a:blip r:embed="rId5"/>
            <a:stretch>
              <a:fillRect/>
            </a:stretch>
          </p:blipFill>
          <p:spPr>
            <a:xfrm>
              <a:off x="7447204" y="2832723"/>
              <a:ext cx="4328492" cy="1906208"/>
            </a:xfrm>
            <a:prstGeom prst="rect">
              <a:avLst/>
            </a:prstGeom>
          </p:spPr>
        </p:pic>
      </p:grpSp>
    </p:spTree>
    <p:extLst>
      <p:ext uri="{BB962C8B-B14F-4D97-AF65-F5344CB8AC3E}">
        <p14:creationId xmlns:p14="http://schemas.microsoft.com/office/powerpoint/2010/main" val="253951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48431" y="233234"/>
            <a:ext cx="10196660" cy="504818"/>
          </a:xfrm>
          <a:prstGeom prst="rect">
            <a:avLst/>
          </a:prstGeom>
        </p:spPr>
        <p:txBody>
          <a:bodyPr wrap="square">
            <a:spAutoFit/>
          </a:bodyPr>
          <a:lstStyle/>
          <a:p>
            <a:pPr eaLnBrk="0" fontAlgn="base" hangingPunct="0">
              <a:lnSpc>
                <a:spcPts val="3428"/>
              </a:lnSpc>
              <a:spcAft>
                <a:spcPct val="0"/>
              </a:spcAft>
              <a:buClr>
                <a:srgbClr val="808080"/>
              </a:buClr>
              <a:buSzPct val="60000"/>
            </a:pPr>
            <a:r>
              <a:rPr lang="zh-CN" altLang="en-US" sz="2800" b="1" dirty="0">
                <a:latin typeface="Microsoft YaHei" charset="-122"/>
                <a:ea typeface="Microsoft YaHei" charset="-122"/>
                <a:cs typeface="Microsoft YaHei" charset="-122"/>
              </a:rPr>
              <a:t>谷歌</a:t>
            </a:r>
            <a:r>
              <a:rPr lang="zh-CN" altLang="en-US" sz="2400" b="1" dirty="0">
                <a:latin typeface="Microsoft YaHei" charset="-122"/>
                <a:ea typeface="Microsoft YaHei" charset="-122"/>
                <a:cs typeface="Microsoft YaHei" charset="-122"/>
              </a:rPr>
              <a:t>：</a:t>
            </a:r>
            <a:r>
              <a:rPr lang="zh-CN" altLang="en-US" sz="2800" b="1" dirty="0">
                <a:latin typeface="Microsoft YaHei" charset="-122"/>
                <a:ea typeface="Microsoft YaHei" charset="-122"/>
                <a:cs typeface="Microsoft YaHei" charset="-122"/>
              </a:rPr>
              <a:t>基于</a:t>
            </a:r>
            <a:r>
              <a:rPr lang="en-US" altLang="zh-CN" sz="2800" b="1" dirty="0">
                <a:latin typeface="Microsoft YaHei" charset="-122"/>
                <a:ea typeface="Microsoft YaHei" charset="-122"/>
                <a:cs typeface="Microsoft YaHei" charset="-122"/>
              </a:rPr>
              <a:t>COTS</a:t>
            </a:r>
            <a:r>
              <a:rPr lang="zh-CN" altLang="en-US" sz="2800" b="1" dirty="0">
                <a:latin typeface="Microsoft YaHei" charset="-122"/>
                <a:ea typeface="Microsoft YaHei" charset="-122"/>
                <a:cs typeface="Microsoft YaHei" charset="-122"/>
              </a:rPr>
              <a:t>货架化组件，自建大规模低成本数据中心</a:t>
            </a:r>
            <a:endParaRPr lang="en-US" altLang="zh-CN" sz="2400" b="1" dirty="0">
              <a:latin typeface="Microsoft YaHei" charset="-122"/>
              <a:ea typeface="Microsoft YaHei" charset="-122"/>
              <a:cs typeface="Microsoft YaHei" charset="-122"/>
            </a:endParaRPr>
          </a:p>
        </p:txBody>
      </p:sp>
      <p:sp>
        <p:nvSpPr>
          <p:cNvPr id="5" name="矩形 4">
            <a:extLst>
              <a:ext uri="{FF2B5EF4-FFF2-40B4-BE49-F238E27FC236}">
                <a16:creationId xmlns:a16="http://schemas.microsoft.com/office/drawing/2014/main" id="{AEB0BEB6-E184-48F8-AC25-74BD1DCA9507}"/>
              </a:ext>
            </a:extLst>
          </p:cNvPr>
          <p:cNvSpPr/>
          <p:nvPr/>
        </p:nvSpPr>
        <p:spPr>
          <a:xfrm>
            <a:off x="729456" y="4742247"/>
            <a:ext cx="10205294" cy="1289905"/>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dirty="0">
                <a:latin typeface="Microsoft YaHei" charset="-122"/>
                <a:ea typeface="Microsoft YaHei" charset="-122"/>
                <a:cs typeface="Microsoft YaHei" charset="-122"/>
              </a:rPr>
              <a:t>谷歌在</a:t>
            </a:r>
            <a:r>
              <a:rPr lang="zh-CN" altLang="en-US" dirty="0">
                <a:solidFill>
                  <a:srgbClr val="0070C0"/>
                </a:solidFill>
                <a:latin typeface="Microsoft YaHei" charset="-122"/>
                <a:ea typeface="Microsoft YaHei" charset="-122"/>
                <a:cs typeface="Microsoft YaHei" charset="-122"/>
              </a:rPr>
              <a:t>全球自建</a:t>
            </a:r>
            <a:r>
              <a:rPr lang="en-US" altLang="zh-CN" dirty="0">
                <a:solidFill>
                  <a:srgbClr val="0070C0"/>
                </a:solidFill>
                <a:latin typeface="Microsoft YaHei" charset="-122"/>
                <a:ea typeface="Microsoft YaHei" charset="-122"/>
                <a:cs typeface="Microsoft YaHei" charset="-122"/>
              </a:rPr>
              <a:t>23</a:t>
            </a:r>
            <a:r>
              <a:rPr lang="zh-CN" altLang="en-US" dirty="0">
                <a:solidFill>
                  <a:srgbClr val="0070C0"/>
                </a:solidFill>
                <a:latin typeface="Microsoft YaHei" charset="-122"/>
                <a:ea typeface="Microsoft YaHei" charset="-122"/>
                <a:cs typeface="Microsoft YaHei" charset="-122"/>
              </a:rPr>
              <a:t>个超大规模数据中心，“规模化的共享经济效益”收获了巨大的成功</a:t>
            </a:r>
            <a:endParaRPr lang="en-US" altLang="zh-CN" dirty="0">
              <a:solidFill>
                <a:srgbClr val="0070C0"/>
              </a:solidFill>
              <a:latin typeface="Microsoft YaHei" charset="-122"/>
              <a:ea typeface="Microsoft YaHei" charset="-122"/>
              <a:cs typeface="Microsoft YaHei" charset="-122"/>
            </a:endParaRPr>
          </a:p>
          <a:p>
            <a:pPr marL="285750" indent="-285750">
              <a:lnSpc>
                <a:spcPct val="150000"/>
              </a:lnSpc>
              <a:buFont typeface="Wingdings" panose="05000000000000000000" pitchFamily="2" charset="2"/>
              <a:buChar char="Ø"/>
            </a:pPr>
            <a:r>
              <a:rPr lang="zh-CN" altLang="en-US" dirty="0">
                <a:latin typeface="Microsoft YaHei" charset="-122"/>
                <a:ea typeface="Microsoft YaHei" charset="-122"/>
                <a:cs typeface="Microsoft YaHei" charset="-122"/>
              </a:rPr>
              <a:t>建设方式：</a:t>
            </a:r>
            <a:r>
              <a:rPr lang="zh-CN" altLang="en-US" dirty="0">
                <a:solidFill>
                  <a:srgbClr val="0070C0"/>
                </a:solidFill>
                <a:latin typeface="Microsoft YaHei" charset="-122"/>
                <a:ea typeface="Microsoft YaHei" charset="-122"/>
                <a:cs typeface="Microsoft YaHei" charset="-122"/>
              </a:rPr>
              <a:t>一体化</a:t>
            </a:r>
            <a:r>
              <a:rPr lang="en-US" altLang="zh-CN" dirty="0">
                <a:solidFill>
                  <a:srgbClr val="0070C0"/>
                </a:solidFill>
                <a:latin typeface="Microsoft YaHei" charset="-122"/>
                <a:ea typeface="Microsoft YaHei" charset="-122"/>
                <a:cs typeface="Microsoft YaHei" charset="-122"/>
              </a:rPr>
              <a:t>Warehouse-Scale Computer</a:t>
            </a:r>
            <a:r>
              <a:rPr lang="zh-CN" altLang="en-US" dirty="0">
                <a:solidFill>
                  <a:srgbClr val="0070C0"/>
                </a:solidFill>
                <a:latin typeface="Microsoft YaHei" charset="-122"/>
                <a:ea typeface="Microsoft YaHei" charset="-122"/>
                <a:cs typeface="Microsoft YaHei" charset="-122"/>
              </a:rPr>
              <a:t>仓储级</a:t>
            </a:r>
            <a:r>
              <a:rPr lang="en-US" altLang="zh-CN" dirty="0">
                <a:solidFill>
                  <a:srgbClr val="0070C0"/>
                </a:solidFill>
                <a:latin typeface="Microsoft YaHei" charset="-122"/>
                <a:ea typeface="Microsoft YaHei" charset="-122"/>
                <a:cs typeface="Microsoft YaHei" charset="-122"/>
              </a:rPr>
              <a:t>DC + </a:t>
            </a:r>
            <a:r>
              <a:rPr lang="zh-CN" altLang="en-US" dirty="0">
                <a:solidFill>
                  <a:srgbClr val="0070C0"/>
                </a:solidFill>
                <a:latin typeface="Microsoft YaHei" charset="-122"/>
                <a:ea typeface="Microsoft YaHei" charset="-122"/>
                <a:cs typeface="Microsoft YaHei" charset="-122"/>
              </a:rPr>
              <a:t>节能联合设计</a:t>
            </a:r>
            <a:r>
              <a:rPr lang="zh-CN" altLang="en-US" dirty="0">
                <a:latin typeface="Microsoft YaHei" charset="-122"/>
                <a:ea typeface="Microsoft YaHei" charset="-122"/>
                <a:cs typeface="Microsoft YaHei" charset="-122"/>
              </a:rPr>
              <a:t>，大幅降低</a:t>
            </a:r>
            <a:r>
              <a:rPr lang="en-US" altLang="zh-CN" dirty="0">
                <a:latin typeface="Microsoft YaHei" charset="-122"/>
                <a:ea typeface="Microsoft YaHei" charset="-122"/>
                <a:cs typeface="Microsoft YaHei" charset="-122"/>
              </a:rPr>
              <a:t>TCO</a:t>
            </a:r>
            <a:r>
              <a:rPr lang="zh-CN" altLang="en-US" dirty="0">
                <a:latin typeface="Microsoft YaHei" charset="-122"/>
                <a:ea typeface="Microsoft YaHei" charset="-122"/>
                <a:cs typeface="Microsoft YaHei" charset="-122"/>
              </a:rPr>
              <a:t>成本</a:t>
            </a:r>
            <a:endParaRPr lang="en-US" altLang="zh-CN" dirty="0">
              <a:latin typeface="Microsoft YaHei" charset="-122"/>
              <a:ea typeface="Microsoft YaHei" charset="-122"/>
              <a:cs typeface="Microsoft YaHei" charset="-122"/>
            </a:endParaRPr>
          </a:p>
          <a:p>
            <a:pPr marL="285750" indent="-285750">
              <a:lnSpc>
                <a:spcPct val="150000"/>
              </a:lnSpc>
              <a:buFont typeface="Wingdings" panose="05000000000000000000" pitchFamily="2" charset="2"/>
              <a:buChar char="Ø"/>
            </a:pPr>
            <a:r>
              <a:rPr lang="zh-CN" altLang="en-US" dirty="0">
                <a:latin typeface="Microsoft YaHei" charset="-122"/>
                <a:ea typeface="Microsoft YaHei" charset="-122"/>
                <a:cs typeface="Microsoft YaHei" charset="-122"/>
              </a:rPr>
              <a:t>在</a:t>
            </a:r>
            <a:r>
              <a:rPr lang="en-US" altLang="zh-CN" dirty="0">
                <a:latin typeface="Microsoft YaHei" charset="-122"/>
                <a:ea typeface="Microsoft YaHei" charset="-122"/>
                <a:cs typeface="Microsoft YaHei" charset="-122"/>
              </a:rPr>
              <a:t>WSC</a:t>
            </a:r>
            <a:r>
              <a:rPr lang="zh-CN" altLang="en-US" dirty="0">
                <a:latin typeface="Microsoft YaHei" charset="-122"/>
                <a:ea typeface="Microsoft YaHei" charset="-122"/>
                <a:cs typeface="Microsoft YaHei" charset="-122"/>
              </a:rPr>
              <a:t>仓储级数据中心内</a:t>
            </a:r>
            <a:r>
              <a:rPr lang="zh-CN" altLang="en-US" dirty="0">
                <a:solidFill>
                  <a:srgbClr val="0070C0"/>
                </a:solidFill>
                <a:latin typeface="Microsoft YaHei" charset="-122"/>
                <a:ea typeface="Microsoft YaHei" charset="-122"/>
                <a:cs typeface="Microsoft YaHei" charset="-122"/>
              </a:rPr>
              <a:t>开创式的引入</a:t>
            </a:r>
            <a:r>
              <a:rPr lang="en-US" altLang="zh-CN" dirty="0">
                <a:solidFill>
                  <a:srgbClr val="0070C0"/>
                </a:solidFill>
                <a:latin typeface="Microsoft YaHei" charset="-122"/>
                <a:ea typeface="Microsoft YaHei" charset="-122"/>
                <a:cs typeface="Microsoft YaHei" charset="-122"/>
              </a:rPr>
              <a:t>TPU</a:t>
            </a:r>
            <a:r>
              <a:rPr lang="zh-CN" altLang="en-US" dirty="0">
                <a:solidFill>
                  <a:srgbClr val="0070C0"/>
                </a:solidFill>
                <a:latin typeface="Microsoft YaHei" charset="-122"/>
                <a:ea typeface="Microsoft YaHei" charset="-122"/>
                <a:cs typeface="Microsoft YaHei" charset="-122"/>
              </a:rPr>
              <a:t>异构加速技术</a:t>
            </a:r>
            <a:r>
              <a:rPr lang="zh-CN" altLang="en-US" dirty="0">
                <a:latin typeface="Microsoft YaHei" charset="-122"/>
                <a:ea typeface="Microsoft YaHei" charset="-122"/>
                <a:cs typeface="Microsoft YaHei" charset="-122"/>
              </a:rPr>
              <a:t>，促成现代云计算</a:t>
            </a:r>
            <a:r>
              <a:rPr lang="en-US" altLang="zh-CN" dirty="0">
                <a:latin typeface="Microsoft YaHei" charset="-122"/>
                <a:ea typeface="Microsoft YaHei" charset="-122"/>
                <a:cs typeface="Microsoft YaHei" charset="-122"/>
              </a:rPr>
              <a:t>+AI</a:t>
            </a:r>
            <a:r>
              <a:rPr lang="zh-CN" altLang="en-US" dirty="0">
                <a:latin typeface="Microsoft YaHei" charset="-122"/>
                <a:ea typeface="Microsoft YaHei" charset="-122"/>
                <a:cs typeface="Microsoft YaHei" charset="-122"/>
              </a:rPr>
              <a:t>数据中心的成熟</a:t>
            </a:r>
          </a:p>
        </p:txBody>
      </p:sp>
      <p:grpSp>
        <p:nvGrpSpPr>
          <p:cNvPr id="23" name="组合 22">
            <a:extLst>
              <a:ext uri="{FF2B5EF4-FFF2-40B4-BE49-F238E27FC236}">
                <a16:creationId xmlns:a16="http://schemas.microsoft.com/office/drawing/2014/main" id="{38EC750B-FCE9-4573-815C-1A68197C3FAF}"/>
              </a:ext>
            </a:extLst>
          </p:cNvPr>
          <p:cNvGrpSpPr/>
          <p:nvPr/>
        </p:nvGrpSpPr>
        <p:grpSpPr>
          <a:xfrm>
            <a:off x="729456" y="1051320"/>
            <a:ext cx="10742614" cy="3377658"/>
            <a:chOff x="456550" y="731312"/>
            <a:chExt cx="11295898" cy="3551620"/>
          </a:xfrm>
        </p:grpSpPr>
        <p:pic>
          <p:nvPicPr>
            <p:cNvPr id="17" name="图片 16">
              <a:extLst>
                <a:ext uri="{FF2B5EF4-FFF2-40B4-BE49-F238E27FC236}">
                  <a16:creationId xmlns:a16="http://schemas.microsoft.com/office/drawing/2014/main" id="{11F51339-9AC0-4CB4-8314-AC49D9786003}"/>
                </a:ext>
              </a:extLst>
            </p:cNvPr>
            <p:cNvPicPr>
              <a:picLocks noChangeAspect="1"/>
            </p:cNvPicPr>
            <p:nvPr/>
          </p:nvPicPr>
          <p:blipFill>
            <a:blip r:embed="rId3"/>
            <a:stretch>
              <a:fillRect/>
            </a:stretch>
          </p:blipFill>
          <p:spPr>
            <a:xfrm>
              <a:off x="7226706" y="731312"/>
              <a:ext cx="4525742" cy="2094479"/>
            </a:xfrm>
            <a:prstGeom prst="rect">
              <a:avLst/>
            </a:prstGeom>
          </p:spPr>
        </p:pic>
        <p:pic>
          <p:nvPicPr>
            <p:cNvPr id="2" name="图片 1">
              <a:extLst>
                <a:ext uri="{FF2B5EF4-FFF2-40B4-BE49-F238E27FC236}">
                  <a16:creationId xmlns:a16="http://schemas.microsoft.com/office/drawing/2014/main" id="{3D030F2C-1EB5-43D5-8663-C7BAC4A4DEB3}"/>
                </a:ext>
              </a:extLst>
            </p:cNvPr>
            <p:cNvPicPr>
              <a:picLocks noChangeAspect="1"/>
            </p:cNvPicPr>
            <p:nvPr/>
          </p:nvPicPr>
          <p:blipFill>
            <a:blip r:embed="rId4"/>
            <a:stretch>
              <a:fillRect/>
            </a:stretch>
          </p:blipFill>
          <p:spPr>
            <a:xfrm>
              <a:off x="456550" y="731312"/>
              <a:ext cx="6640373" cy="3551620"/>
            </a:xfrm>
            <a:prstGeom prst="rect">
              <a:avLst/>
            </a:prstGeom>
          </p:spPr>
        </p:pic>
        <p:pic>
          <p:nvPicPr>
            <p:cNvPr id="6" name="图片 5">
              <a:extLst>
                <a:ext uri="{FF2B5EF4-FFF2-40B4-BE49-F238E27FC236}">
                  <a16:creationId xmlns:a16="http://schemas.microsoft.com/office/drawing/2014/main" id="{99D87082-6F48-497B-8973-C69E77E493F9}"/>
                </a:ext>
              </a:extLst>
            </p:cNvPr>
            <p:cNvPicPr>
              <a:picLocks noChangeAspect="1"/>
            </p:cNvPicPr>
            <p:nvPr/>
          </p:nvPicPr>
          <p:blipFill>
            <a:blip r:embed="rId5"/>
            <a:stretch>
              <a:fillRect/>
            </a:stretch>
          </p:blipFill>
          <p:spPr>
            <a:xfrm>
              <a:off x="9603716" y="2939094"/>
              <a:ext cx="2148732" cy="1343838"/>
            </a:xfrm>
            <a:prstGeom prst="rect">
              <a:avLst/>
            </a:prstGeom>
          </p:spPr>
        </p:pic>
      </p:grpSp>
      <p:pic>
        <p:nvPicPr>
          <p:cNvPr id="24" name="图片 23">
            <a:extLst>
              <a:ext uri="{FF2B5EF4-FFF2-40B4-BE49-F238E27FC236}">
                <a16:creationId xmlns:a16="http://schemas.microsoft.com/office/drawing/2014/main" id="{69F2A03E-AF54-4553-A6CE-1CEFCC2D4F85}"/>
              </a:ext>
            </a:extLst>
          </p:cNvPr>
          <p:cNvPicPr>
            <a:picLocks noChangeAspect="1"/>
          </p:cNvPicPr>
          <p:nvPr/>
        </p:nvPicPr>
        <p:blipFill>
          <a:blip r:embed="rId6"/>
          <a:stretch>
            <a:fillRect/>
          </a:stretch>
        </p:blipFill>
        <p:spPr>
          <a:xfrm>
            <a:off x="7168003" y="3150964"/>
            <a:ext cx="2260582" cy="1278015"/>
          </a:xfrm>
          <a:prstGeom prst="rect">
            <a:avLst/>
          </a:prstGeom>
        </p:spPr>
      </p:pic>
    </p:spTree>
    <p:extLst>
      <p:ext uri="{BB962C8B-B14F-4D97-AF65-F5344CB8AC3E}">
        <p14:creationId xmlns:p14="http://schemas.microsoft.com/office/powerpoint/2010/main" val="3005360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146" y="213293"/>
            <a:ext cx="11344068" cy="523220"/>
          </a:xfrm>
          <a:prstGeom prst="rect">
            <a:avLst/>
          </a:prstGeom>
        </p:spPr>
        <p:txBody>
          <a:bodyPr wrap="none">
            <a:spAutoFit/>
          </a:bodyPr>
          <a:lstStyle/>
          <a:p>
            <a:pPr eaLnBrk="0" fontAlgn="base" hangingPunct="0">
              <a:spcAft>
                <a:spcPct val="0"/>
              </a:spcAft>
              <a:buClr>
                <a:srgbClr val="808080"/>
              </a:buClr>
              <a:buSzPct val="60000"/>
            </a:pPr>
            <a:r>
              <a:rPr lang="en-US" altLang="zh-CN" sz="2800" b="1" dirty="0">
                <a:latin typeface="微软雅黑" panose="020B0503020204020204" pitchFamily="34" charset="-122"/>
                <a:ea typeface="微软雅黑" panose="020B0503020204020204" pitchFamily="34" charset="-122"/>
                <a:cs typeface="Microsoft YaHei" charset="-122"/>
              </a:rPr>
              <a:t>Facebook OCP</a:t>
            </a:r>
            <a:r>
              <a:rPr lang="zh-CN" altLang="en-US" sz="2400" b="1" dirty="0">
                <a:latin typeface="微软雅黑" panose="020B0503020204020204" pitchFamily="34" charset="-122"/>
                <a:ea typeface="微软雅黑" panose="020B0503020204020204" pitchFamily="34" charset="-122"/>
                <a:cs typeface="Microsoft YaHei" charset="-122"/>
              </a:rPr>
              <a:t>：</a:t>
            </a:r>
            <a:r>
              <a:rPr lang="zh-CN" altLang="en-US" sz="2800" b="1" dirty="0">
                <a:latin typeface="微软雅黑" panose="020B0503020204020204" pitchFamily="34" charset="-122"/>
                <a:ea typeface="微软雅黑" panose="020B0503020204020204" pitchFamily="34" charset="-122"/>
                <a:cs typeface="Microsoft YaHei" charset="-122"/>
              </a:rPr>
              <a:t>硬件技术开源开放，意图重塑数据中心工业标准体系</a:t>
            </a:r>
            <a:endParaRPr lang="zh-CN" altLang="en-US" sz="2400" b="1" dirty="0">
              <a:latin typeface="微软雅黑" panose="020B0503020204020204" pitchFamily="34" charset="-122"/>
              <a:ea typeface="微软雅黑" panose="020B0503020204020204" pitchFamily="34" charset="-122"/>
              <a:cs typeface="Microsoft YaHei" charset="-122"/>
            </a:endParaRPr>
          </a:p>
        </p:txBody>
      </p:sp>
      <p:sp>
        <p:nvSpPr>
          <p:cNvPr id="4" name="矩形 3"/>
          <p:cNvSpPr/>
          <p:nvPr/>
        </p:nvSpPr>
        <p:spPr>
          <a:xfrm>
            <a:off x="5873273" y="1000278"/>
            <a:ext cx="5598797" cy="5444888"/>
          </a:xfrm>
          <a:prstGeom prst="rect">
            <a:avLst/>
          </a:prstGeom>
        </p:spPr>
        <p:txBody>
          <a:bodyPr wrap="square">
            <a:spAutoFit/>
          </a:bodyPr>
          <a:lstStyle/>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rPr>
              <a:t>OCP</a:t>
            </a:r>
            <a:r>
              <a:rPr lang="zh-CN" altLang="en-US" dirty="0">
                <a:solidFill>
                  <a:srgbClr val="333333"/>
                </a:solidFill>
                <a:latin typeface="微软雅黑" panose="020B0503020204020204" pitchFamily="34" charset="-122"/>
                <a:ea typeface="微软雅黑" panose="020B0503020204020204" pitchFamily="34" charset="-122"/>
              </a:rPr>
              <a:t>是开放计算项目</a:t>
            </a:r>
            <a:r>
              <a:rPr lang="en-US" altLang="zh-CN" dirty="0">
                <a:solidFill>
                  <a:srgbClr val="333333"/>
                </a:solidFill>
                <a:latin typeface="微软雅黑" panose="020B0503020204020204" pitchFamily="34" charset="-122"/>
                <a:ea typeface="微软雅黑" panose="020B0503020204020204" pitchFamily="34" charset="-122"/>
              </a:rPr>
              <a:t>Open Compute</a:t>
            </a: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a:solidFill>
                  <a:srgbClr val="333333"/>
                </a:solidFill>
                <a:latin typeface="微软雅黑" panose="020B0503020204020204" pitchFamily="34" charset="-122"/>
                <a:ea typeface="微软雅黑" panose="020B0503020204020204" pitchFamily="34" charset="-122"/>
              </a:rPr>
              <a:t>Project</a:t>
            </a:r>
            <a:r>
              <a:rPr lang="zh-CN" altLang="en-US" dirty="0">
                <a:solidFill>
                  <a:srgbClr val="333333"/>
                </a:solidFill>
                <a:latin typeface="微软雅黑" panose="020B0503020204020204" pitchFamily="34" charset="-122"/>
                <a:ea typeface="微软雅黑" panose="020B0503020204020204" pitchFamily="34" charset="-122"/>
              </a:rPr>
              <a:t>的简称，由</a:t>
            </a:r>
            <a:r>
              <a:rPr lang="en-US" altLang="zh-CN" dirty="0">
                <a:solidFill>
                  <a:srgbClr val="333333"/>
                </a:solidFill>
                <a:latin typeface="微软雅黑" panose="020B0503020204020204" pitchFamily="34" charset="-122"/>
                <a:ea typeface="微软雅黑" panose="020B0503020204020204" pitchFamily="34" charset="-122"/>
              </a:rPr>
              <a:t>Facebook</a:t>
            </a:r>
            <a:r>
              <a:rPr lang="zh-CN" altLang="en-US" dirty="0">
                <a:solidFill>
                  <a:srgbClr val="333333"/>
                </a:solidFill>
                <a:latin typeface="微软雅黑" panose="020B0503020204020204" pitchFamily="34" charset="-122"/>
                <a:ea typeface="微软雅黑" panose="020B0503020204020204" pitchFamily="34" charset="-122"/>
              </a:rPr>
              <a:t>等公司于</a:t>
            </a:r>
            <a:r>
              <a:rPr lang="en-US" altLang="zh-CN" dirty="0">
                <a:solidFill>
                  <a:srgbClr val="333333"/>
                </a:solidFill>
                <a:latin typeface="微软雅黑" panose="020B0503020204020204" pitchFamily="34" charset="-122"/>
                <a:ea typeface="微软雅黑" panose="020B0503020204020204" pitchFamily="34" charset="-122"/>
              </a:rPr>
              <a:t>2011</a:t>
            </a:r>
            <a:r>
              <a:rPr lang="zh-CN" altLang="en-US" dirty="0">
                <a:solidFill>
                  <a:srgbClr val="333333"/>
                </a:solidFill>
                <a:latin typeface="微软雅黑" panose="020B0503020204020204" pitchFamily="34" charset="-122"/>
                <a:ea typeface="微软雅黑" panose="020B0503020204020204" pitchFamily="34" charset="-122"/>
              </a:rPr>
              <a:t>年发起成立的一个非营利组织。其宗旨是</a:t>
            </a:r>
            <a:r>
              <a:rPr lang="zh-CN" altLang="en-US" dirty="0">
                <a:solidFill>
                  <a:srgbClr val="0070C0"/>
                </a:solidFill>
                <a:latin typeface="微软雅黑" panose="020B0503020204020204" pitchFamily="34" charset="-122"/>
                <a:ea typeface="微软雅黑" panose="020B0503020204020204" pitchFamily="34" charset="-122"/>
              </a:rPr>
              <a:t>以开源开放的方式，重构当前的数据中心硬件，发展面向下一代数据中心的服务器、存储、网络、基础设施等创新硬件</a:t>
            </a:r>
            <a:r>
              <a:rPr lang="zh-CN" altLang="en-US" dirty="0">
                <a:solidFill>
                  <a:srgbClr val="333333"/>
                </a:solidFill>
                <a:latin typeface="微软雅黑" panose="020B0503020204020204" pitchFamily="34" charset="-122"/>
                <a:ea typeface="微软雅黑" panose="020B0503020204020204" pitchFamily="34" charset="-122"/>
              </a:rPr>
              <a:t>，其成员涵盖了</a:t>
            </a:r>
            <a:r>
              <a:rPr lang="en-US" altLang="zh-CN" dirty="0">
                <a:solidFill>
                  <a:srgbClr val="333333"/>
                </a:solidFill>
                <a:latin typeface="微软雅黑" panose="020B0503020204020204" pitchFamily="34" charset="-122"/>
                <a:ea typeface="微软雅黑" panose="020B0503020204020204" pitchFamily="34" charset="-122"/>
              </a:rPr>
              <a:t>Google</a:t>
            </a:r>
            <a:r>
              <a:rPr lang="zh-CN" altLang="en-US" dirty="0">
                <a:solidFill>
                  <a:srgbClr val="333333"/>
                </a:solidFill>
                <a:latin typeface="微软雅黑" panose="020B0503020204020204" pitchFamily="34" charset="-122"/>
                <a:ea typeface="微软雅黑" panose="020B0503020204020204" pitchFamily="34" charset="-122"/>
              </a:rPr>
              <a:t>、微软、百度、腾讯、阿里巴巴等超大规模互联网企业，也涵盖了</a:t>
            </a:r>
            <a:r>
              <a:rPr lang="en-US" altLang="zh-CN" dirty="0">
                <a:solidFill>
                  <a:srgbClr val="333333"/>
                </a:solidFill>
                <a:latin typeface="微软雅黑" panose="020B0503020204020204" pitchFamily="34" charset="-122"/>
                <a:ea typeface="微软雅黑" panose="020B0503020204020204" pitchFamily="34" charset="-122"/>
              </a:rPr>
              <a:t>Intel</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ARM</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IBM</a:t>
            </a:r>
            <a:r>
              <a:rPr lang="zh-CN" altLang="en-US" dirty="0">
                <a:solidFill>
                  <a:srgbClr val="333333"/>
                </a:solidFill>
                <a:latin typeface="微软雅黑" panose="020B0503020204020204" pitchFamily="34" charset="-122"/>
                <a:ea typeface="微软雅黑" panose="020B0503020204020204" pitchFamily="34" charset="-122"/>
              </a:rPr>
              <a:t>、浪潮等方案供应商</a:t>
            </a: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目前，</a:t>
            </a:r>
            <a:r>
              <a:rPr lang="zh-CN" altLang="en-US" dirty="0">
                <a:solidFill>
                  <a:srgbClr val="0070C0"/>
                </a:solidFill>
                <a:latin typeface="微软雅黑" panose="020B0503020204020204" pitchFamily="34" charset="-122"/>
                <a:ea typeface="微软雅黑" panose="020B0503020204020204" pitchFamily="34" charset="-122"/>
              </a:rPr>
              <a:t>在机架式和整机柜式高密度服务器、下一代数据中心管理架构等领域的开放项目已经实现了数百万台的部署规模</a:t>
            </a:r>
            <a:r>
              <a:rPr lang="zh-CN" altLang="en-US" dirty="0">
                <a:solidFill>
                  <a:srgbClr val="333333"/>
                </a:solidFill>
                <a:latin typeface="微软雅黑" panose="020B0503020204020204" pitchFamily="34" charset="-122"/>
                <a:ea typeface="微软雅黑" panose="020B0503020204020204" pitchFamily="34" charset="-122"/>
              </a:rPr>
              <a:t>，人工智能、</a:t>
            </a:r>
            <a:r>
              <a:rPr lang="en-US" altLang="zh-CN" dirty="0">
                <a:solidFill>
                  <a:srgbClr val="333333"/>
                </a:solidFill>
                <a:latin typeface="微软雅黑" panose="020B0503020204020204" pitchFamily="34" charset="-122"/>
                <a:ea typeface="微软雅黑" panose="020B0503020204020204" pitchFamily="34" charset="-122"/>
              </a:rPr>
              <a:t>NFVI</a:t>
            </a:r>
            <a:r>
              <a:rPr lang="zh-CN" altLang="en-US" dirty="0">
                <a:solidFill>
                  <a:srgbClr val="333333"/>
                </a:solidFill>
                <a:latin typeface="微软雅黑" panose="020B0503020204020204" pitchFamily="34" charset="-122"/>
                <a:ea typeface="微软雅黑" panose="020B0503020204020204" pitchFamily="34" charset="-122"/>
              </a:rPr>
              <a:t>、开源交换机操作系统等新领域的标准正在开放测试，是业内最有影响的开放技术项目</a:t>
            </a:r>
            <a:endParaRPr lang="zh-CN" altLang="en-US" dirty="0">
              <a:latin typeface="微软雅黑" panose="020B0503020204020204" pitchFamily="34" charset="-122"/>
              <a:ea typeface="微软雅黑" panose="020B0503020204020204" pitchFamily="34" charset="-122"/>
            </a:endParaRPr>
          </a:p>
        </p:txBody>
      </p:sp>
      <p:grpSp>
        <p:nvGrpSpPr>
          <p:cNvPr id="5" name="组 4"/>
          <p:cNvGrpSpPr/>
          <p:nvPr/>
        </p:nvGrpSpPr>
        <p:grpSpPr>
          <a:xfrm>
            <a:off x="710235" y="1166342"/>
            <a:ext cx="4986891" cy="5209375"/>
            <a:chOff x="707853" y="863181"/>
            <a:chExt cx="5344306" cy="5582736"/>
          </a:xfrm>
        </p:grpSpPr>
        <p:pic>
          <p:nvPicPr>
            <p:cNvPr id="2" name="图片 1">
              <a:extLst>
                <a:ext uri="{FF2B5EF4-FFF2-40B4-BE49-F238E27FC236}">
                  <a16:creationId xmlns:a16="http://schemas.microsoft.com/office/drawing/2014/main" id="{43A87A95-15FB-4CAD-A922-D18E92CE66E4}"/>
                </a:ext>
              </a:extLst>
            </p:cNvPr>
            <p:cNvPicPr>
              <a:picLocks noChangeAspect="1"/>
            </p:cNvPicPr>
            <p:nvPr/>
          </p:nvPicPr>
          <p:blipFill>
            <a:blip r:embed="rId2"/>
            <a:stretch>
              <a:fillRect/>
            </a:stretch>
          </p:blipFill>
          <p:spPr>
            <a:xfrm>
              <a:off x="727075" y="863181"/>
              <a:ext cx="5325084" cy="2451519"/>
            </a:xfrm>
            <a:prstGeom prst="rect">
              <a:avLst/>
            </a:prstGeom>
          </p:spPr>
        </p:pic>
        <p:pic>
          <p:nvPicPr>
            <p:cNvPr id="7174" name="Picture 6" descr="preview">
              <a:extLst>
                <a:ext uri="{FF2B5EF4-FFF2-40B4-BE49-F238E27FC236}">
                  <a16:creationId xmlns:a16="http://schemas.microsoft.com/office/drawing/2014/main" id="{8B231A58-E851-4EF8-9202-1489176E2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53" y="3336511"/>
              <a:ext cx="5325084" cy="31094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4178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8ECAF3CE-0422-48C0-9010-1635BD717C87}"/>
              </a:ext>
            </a:extLst>
          </p:cNvPr>
          <p:cNvSpPr/>
          <p:nvPr/>
        </p:nvSpPr>
        <p:spPr>
          <a:xfrm>
            <a:off x="406162" y="213452"/>
            <a:ext cx="11601692" cy="504818"/>
          </a:xfrm>
          <a:prstGeom prst="rect">
            <a:avLst/>
          </a:prstGeom>
        </p:spPr>
        <p:txBody>
          <a:bodyPr wrap="square">
            <a:spAutoFit/>
          </a:bodyPr>
          <a:lstStyle/>
          <a:p>
            <a:pPr eaLnBrk="0" fontAlgn="base" hangingPunct="0">
              <a:lnSpc>
                <a:spcPts val="3428"/>
              </a:lnSpc>
              <a:spcAft>
                <a:spcPct val="0"/>
              </a:spcAft>
              <a:buClr>
                <a:srgbClr val="808080"/>
              </a:buClr>
              <a:buSzPct val="60000"/>
            </a:pPr>
            <a:r>
              <a:rPr lang="zh-CN" altLang="en-US" sz="2800" b="1" dirty="0">
                <a:latin typeface="微软雅黑" panose="020B0503020204020204" pitchFamily="34" charset="-122"/>
                <a:ea typeface="微软雅黑" panose="020B0503020204020204" pitchFamily="34" charset="-122"/>
                <a:cs typeface="Microsoft YaHei" charset="-122"/>
              </a:rPr>
              <a:t>阿里</a:t>
            </a:r>
            <a:r>
              <a:rPr lang="zh-CN" altLang="en-US" sz="2400" b="1" dirty="0">
                <a:latin typeface="微软雅黑" panose="020B0503020204020204" pitchFamily="34" charset="-122"/>
                <a:ea typeface="微软雅黑" panose="020B0503020204020204" pitchFamily="34" charset="-122"/>
                <a:cs typeface="Microsoft YaHei" charset="-122"/>
              </a:rPr>
              <a:t>：去</a:t>
            </a:r>
            <a:r>
              <a:rPr lang="en-US" altLang="zh-CN" sz="2400" b="1" dirty="0">
                <a:latin typeface="微软雅黑" panose="020B0503020204020204" pitchFamily="34" charset="-122"/>
                <a:ea typeface="微软雅黑" panose="020B0503020204020204" pitchFamily="34" charset="-122"/>
                <a:cs typeface="Microsoft YaHei" charset="-122"/>
              </a:rPr>
              <a:t>IOE</a:t>
            </a:r>
            <a:r>
              <a:rPr lang="zh-CN" altLang="en-US" sz="2400" b="1" dirty="0">
                <a:latin typeface="微软雅黑" panose="020B0503020204020204" pitchFamily="34" charset="-122"/>
                <a:ea typeface="微软雅黑" panose="020B0503020204020204" pitchFamily="34" charset="-122"/>
                <a:cs typeface="Microsoft YaHei" charset="-122"/>
              </a:rPr>
              <a:t>，数据中心从专有定制</a:t>
            </a:r>
            <a:r>
              <a:rPr lang="en-US" altLang="zh-CN" sz="2400" b="1" dirty="0">
                <a:latin typeface="微软雅黑" panose="020B0503020204020204" pitchFamily="34" charset="-122"/>
                <a:ea typeface="微软雅黑" panose="020B0503020204020204" pitchFamily="34" charset="-122"/>
                <a:cs typeface="Microsoft YaHei" charset="-122"/>
                <a:sym typeface="Wingdings" panose="05000000000000000000" pitchFamily="2" charset="2"/>
              </a:rPr>
              <a:t></a:t>
            </a:r>
            <a:r>
              <a:rPr lang="zh-CN" altLang="en-US" sz="2400" b="1" dirty="0">
                <a:latin typeface="微软雅黑" panose="020B0503020204020204" pitchFamily="34" charset="-122"/>
                <a:ea typeface="微软雅黑" panose="020B0503020204020204" pitchFamily="34" charset="-122"/>
                <a:cs typeface="Microsoft YaHei" charset="-122"/>
                <a:sym typeface="Wingdings" panose="05000000000000000000" pitchFamily="2" charset="2"/>
              </a:rPr>
              <a:t>通用开放、自主可用，更快更好满足业务需求</a:t>
            </a:r>
            <a:endParaRPr lang="en-US" altLang="zh-CN" sz="2400" b="1" dirty="0">
              <a:latin typeface="微软雅黑" panose="020B0503020204020204" pitchFamily="34" charset="-122"/>
              <a:ea typeface="微软雅黑" panose="020B0503020204020204" pitchFamily="34" charset="-122"/>
              <a:cs typeface="Microsoft YaHei" charset="-122"/>
            </a:endParaRPr>
          </a:p>
        </p:txBody>
      </p:sp>
      <p:sp>
        <p:nvSpPr>
          <p:cNvPr id="2" name="矩形 1">
            <a:extLst>
              <a:ext uri="{FF2B5EF4-FFF2-40B4-BE49-F238E27FC236}">
                <a16:creationId xmlns:a16="http://schemas.microsoft.com/office/drawing/2014/main" id="{BD55BFE7-777B-418D-8B73-A0BB9FD89A1D}"/>
              </a:ext>
            </a:extLst>
          </p:cNvPr>
          <p:cNvSpPr/>
          <p:nvPr/>
        </p:nvSpPr>
        <p:spPr>
          <a:xfrm>
            <a:off x="4759679" y="2115647"/>
            <a:ext cx="6096000" cy="1705403"/>
          </a:xfrm>
          <a:prstGeom prst="rect">
            <a:avLst/>
          </a:prstGeom>
        </p:spPr>
        <p:txBody>
          <a:bodyPr>
            <a:spAutoFit/>
          </a:bodyPr>
          <a:lstStyle/>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集中式强单点</a:t>
            </a:r>
            <a:r>
              <a:rPr lang="en-US" altLang="zh-CN" dirty="0">
                <a:solidFill>
                  <a:srgbClr val="666666"/>
                </a:solidFill>
                <a:latin typeface="微软雅黑" panose="020B0503020204020204" pitchFamily="34" charset="-122"/>
                <a:ea typeface="微软雅黑" panose="020B0503020204020204" pitchFamily="34" charset="-122"/>
              </a:rPr>
              <a:t>Scale Up</a:t>
            </a:r>
            <a:r>
              <a:rPr lang="zh-CN" altLang="en-US" dirty="0">
                <a:solidFill>
                  <a:srgbClr val="666666"/>
                </a:solidFill>
                <a:latin typeface="微软雅黑" panose="020B0503020204020204" pitchFamily="34" charset="-122"/>
                <a:ea typeface="微软雅黑" panose="020B0503020204020204" pitchFamily="34" charset="-122"/>
              </a:rPr>
              <a:t>远远无法满足算力爆发增长需要</a:t>
            </a:r>
            <a:endParaRPr lang="en-US" altLang="zh-CN" dirty="0">
              <a:solidFill>
                <a:srgbClr val="6666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架构弹性天花板很快到来，难于突破</a:t>
            </a:r>
            <a:endParaRPr lang="en-US" altLang="zh-CN" dirty="0">
              <a:solidFill>
                <a:srgbClr val="6666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垄断格局下的成本高企、需求响应闭环慢</a:t>
            </a:r>
            <a:endParaRPr lang="en-US" altLang="zh-CN" dirty="0">
              <a:solidFill>
                <a:srgbClr val="6666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自主、安全的诉求</a:t>
            </a:r>
            <a:endParaRPr lang="en-US" altLang="zh-CN" dirty="0">
              <a:solidFill>
                <a:srgbClr val="666666"/>
              </a:solidFill>
              <a:latin typeface="微软雅黑" panose="020B0503020204020204" pitchFamily="34" charset="-122"/>
              <a:ea typeface="微软雅黑" panose="020B0503020204020204" pitchFamily="34" charset="-122"/>
            </a:endParaRPr>
          </a:p>
        </p:txBody>
      </p:sp>
      <p:sp>
        <p:nvSpPr>
          <p:cNvPr id="3" name="矩形 2"/>
          <p:cNvSpPr/>
          <p:nvPr/>
        </p:nvSpPr>
        <p:spPr>
          <a:xfrm>
            <a:off x="220618" y="4512893"/>
            <a:ext cx="11787237" cy="1338828"/>
          </a:xfrm>
          <a:prstGeom prst="rect">
            <a:avLst/>
          </a:prstGeom>
        </p:spPr>
        <p:txBody>
          <a:bodyPr wrap="square">
            <a:spAutoFit/>
          </a:bodyPr>
          <a:lstStyle/>
          <a:p>
            <a:pPr algn="ctr">
              <a:lnSpc>
                <a:spcPct val="150000"/>
              </a:lnSpc>
            </a:pP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“去</a:t>
            </a: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IOE”</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运动就是用成本更加低廉的软件</a:t>
            </a: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用</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MYSQL</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替代</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Oracle</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PC Server</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替代</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EMC</a:t>
            </a:r>
            <a:r>
              <a:rPr lang="en-US" altLang="zh-CN" b="1" baseline="30000" dirty="0">
                <a:solidFill>
                  <a:srgbClr val="0070C0"/>
                </a:solidFill>
                <a:latin typeface="微软雅黑" panose="020B0503020204020204" pitchFamily="34" charset="-122"/>
                <a:ea typeface="微软雅黑" panose="020B0503020204020204" pitchFamily="34" charset="-122"/>
                <a:cs typeface="Microsoft YaHei" charset="-122"/>
              </a:rPr>
              <a:t>2</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IBM</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小型机</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等设备，以消除“</a:t>
            </a: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IOE”</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对集中计算系统的垄断，这一行动也被业内解读为低成本化；</a:t>
            </a:r>
            <a:endParaRPr lang="en-US" altLang="zh-CN" dirty="0">
              <a:solidFill>
                <a:srgbClr val="1D1D1A"/>
              </a:solidFill>
              <a:latin typeface="微软雅黑" panose="020B0503020204020204" pitchFamily="34" charset="-122"/>
              <a:ea typeface="微软雅黑" panose="020B0503020204020204" pitchFamily="34" charset="-122"/>
              <a:cs typeface="Microsoft YaHei" charset="-122"/>
            </a:endParaRPr>
          </a:p>
          <a:p>
            <a:pPr algn="ctr">
              <a:lnSpc>
                <a:spcPct val="150000"/>
              </a:lnSpc>
            </a:pP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2013</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年曝光的“棱镜计划”也促使各国和大公司更加重视自身和关键系统、产品的自主、安全</a:t>
            </a:r>
          </a:p>
        </p:txBody>
      </p:sp>
      <p:grpSp>
        <p:nvGrpSpPr>
          <p:cNvPr id="10" name="组合 9">
            <a:extLst>
              <a:ext uri="{FF2B5EF4-FFF2-40B4-BE49-F238E27FC236}">
                <a16:creationId xmlns:a16="http://schemas.microsoft.com/office/drawing/2014/main" id="{EA853628-BF4C-4E94-A9EC-59F068208C4D}"/>
              </a:ext>
            </a:extLst>
          </p:cNvPr>
          <p:cNvGrpSpPr/>
          <p:nvPr/>
        </p:nvGrpSpPr>
        <p:grpSpPr>
          <a:xfrm>
            <a:off x="1191067" y="1898380"/>
            <a:ext cx="2549943" cy="2117818"/>
            <a:chOff x="8024160" y="1731977"/>
            <a:chExt cx="1324541" cy="1180234"/>
          </a:xfrm>
        </p:grpSpPr>
        <p:pic>
          <p:nvPicPr>
            <p:cNvPr id="11" name="Picture 2" descr="微信图片_20200927091957.jpg">
              <a:extLst>
                <a:ext uri="{FF2B5EF4-FFF2-40B4-BE49-F238E27FC236}">
                  <a16:creationId xmlns:a16="http://schemas.microsoft.com/office/drawing/2014/main" id="{9573D380-D268-4881-BBE3-BCABC3D008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069"/>
            <a:stretch/>
          </p:blipFill>
          <p:spPr bwMode="auto">
            <a:xfrm>
              <a:off x="8024160" y="1829051"/>
              <a:ext cx="1324541" cy="998370"/>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E6C8AAA7-0B67-4679-9ACF-B61C059F0829}"/>
                </a:ext>
              </a:extLst>
            </p:cNvPr>
            <p:cNvSpPr/>
            <p:nvPr/>
          </p:nvSpPr>
          <p:spPr>
            <a:xfrm>
              <a:off x="8133740" y="1731977"/>
              <a:ext cx="1136197" cy="118023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666666"/>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58186D28-EBCB-4A2D-AD3B-538952D4FD20}"/>
                </a:ext>
              </a:extLst>
            </p:cNvPr>
            <p:cNvCxnSpPr>
              <a:stCxn id="12" idx="1"/>
              <a:endCxn id="12" idx="5"/>
            </p:cNvCxnSpPr>
            <p:nvPr/>
          </p:nvCxnSpPr>
          <p:spPr>
            <a:xfrm>
              <a:off x="8300132" y="1904818"/>
              <a:ext cx="803413" cy="834552"/>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912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lstStyle/>
          <a:p>
            <a:pPr marL="582006" lvl="1" indent="-342900">
              <a:buFont typeface="+mj-lt"/>
              <a:buAutoNum type="arabicPeriod"/>
            </a:pPr>
            <a:r>
              <a:rPr lang="zh-CN" altLang="en-US" sz="2400" dirty="0">
                <a:latin typeface="微软雅黑" panose="020B0503020204020204" pitchFamily="34" charset="-122"/>
                <a:ea typeface="微软雅黑" panose="020B0503020204020204" pitchFamily="34" charset="-122"/>
              </a:rPr>
              <a:t>计算产业发展历程</a:t>
            </a:r>
            <a:endParaRPr lang="en-US" altLang="zh-CN" sz="12800" dirty="0">
              <a:latin typeface="+mj-ea"/>
              <a:ea typeface="+mj-ea"/>
            </a:endParaRPr>
          </a:p>
          <a:p>
            <a:pPr marL="582006" lvl="1" indent="-342900">
              <a:buFont typeface="+mj-lt"/>
              <a:buAutoNum type="arabicPeriod"/>
            </a:pPr>
            <a:endParaRPr lang="en-US" altLang="zh-CN" sz="2400" dirty="0"/>
          </a:p>
          <a:p>
            <a:pPr marL="582006" lvl="1" indent="-342900">
              <a:buFont typeface="+mj-lt"/>
              <a:buAutoNum type="arabicPeriod"/>
            </a:pPr>
            <a:r>
              <a:rPr lang="zh-CN" altLang="en-US" sz="2400" dirty="0"/>
              <a:t>奠基时代 </a:t>
            </a:r>
            <a:r>
              <a:rPr lang="en-US" altLang="zh-CN" sz="2400" dirty="0"/>
              <a:t>1945~1970</a:t>
            </a:r>
          </a:p>
          <a:p>
            <a:pPr marL="582006" lvl="1" indent="-342900">
              <a:buFont typeface="+mj-lt"/>
              <a:buAutoNum type="arabicPeriod"/>
            </a:pPr>
            <a:r>
              <a:rPr lang="zh-CN" altLang="en-US" sz="2400" dirty="0"/>
              <a:t>通用架构 </a:t>
            </a:r>
            <a:r>
              <a:rPr lang="en-US" altLang="zh-CN" sz="2400" dirty="0"/>
              <a:t>1971~1995</a:t>
            </a:r>
          </a:p>
          <a:p>
            <a:pPr marL="582006" lvl="1" indent="-342900">
              <a:buFont typeface="+mj-lt"/>
              <a:buAutoNum type="arabicPeriod"/>
            </a:pPr>
            <a:r>
              <a:rPr lang="zh-CN" altLang="en-US" sz="2400" dirty="0"/>
              <a:t>云</a:t>
            </a:r>
            <a:r>
              <a:rPr lang="en-US" altLang="zh-CN" sz="2400" dirty="0"/>
              <a:t>&amp;</a:t>
            </a:r>
            <a:r>
              <a:rPr lang="zh-CN" altLang="en-US" sz="2400" dirty="0"/>
              <a:t>大数据 </a:t>
            </a:r>
            <a:r>
              <a:rPr lang="en-US" altLang="zh-CN" sz="2400" dirty="0"/>
              <a:t>1995~2020</a:t>
            </a:r>
          </a:p>
          <a:p>
            <a:pPr marL="582006" lvl="1" indent="-342900">
              <a:buFont typeface="+mj-lt"/>
              <a:buAutoNum type="arabicPeriod"/>
            </a:pPr>
            <a:r>
              <a:rPr lang="zh-CN" altLang="en-US" sz="2400" dirty="0"/>
              <a:t>未来计算 </a:t>
            </a:r>
            <a:r>
              <a:rPr lang="en-US" altLang="zh-CN" sz="2400" dirty="0"/>
              <a:t>2020~2030</a:t>
            </a:r>
          </a:p>
        </p:txBody>
      </p:sp>
      <p:pic>
        <p:nvPicPr>
          <p:cNvPr id="6" name="Picture 2" descr="思考表情包图片-思考表情包模板下载-包图网">
            <a:extLst>
              <a:ext uri="{FF2B5EF4-FFF2-40B4-BE49-F238E27FC236}">
                <a16:creationId xmlns:a16="http://schemas.microsoft.com/office/drawing/2014/main" id="{65F72D10-BF96-724F-82F9-A6D482ED53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8431" y="215838"/>
            <a:ext cx="12097732" cy="523220"/>
          </a:xfrm>
          <a:prstGeom prst="rect">
            <a:avLst/>
          </a:prstGeom>
        </p:spPr>
        <p:txBody>
          <a:bodyPr wrap="square">
            <a:spAutoFit/>
          </a:bodyPr>
          <a:lstStyle/>
          <a:p>
            <a:pPr>
              <a:defRPr/>
            </a:pPr>
            <a:r>
              <a:rPr lang="zh-CN" altLang="en-US" sz="2800" b="1" dirty="0">
                <a:latin typeface="微软雅黑" panose="020B0503020204020204" pitchFamily="34" charset="-122"/>
                <a:ea typeface="微软雅黑" panose="020B0503020204020204" pitchFamily="34" charset="-122"/>
              </a:rPr>
              <a:t>伴随着各厂商加速创新，数据中心产业发展逐渐走到了摩尔定律的终结</a:t>
            </a:r>
          </a:p>
        </p:txBody>
      </p:sp>
      <p:sp>
        <p:nvSpPr>
          <p:cNvPr id="3" name="矩形 2"/>
          <p:cNvSpPr/>
          <p:nvPr/>
        </p:nvSpPr>
        <p:spPr>
          <a:xfrm>
            <a:off x="6950000" y="1659844"/>
            <a:ext cx="4522070" cy="3831818"/>
          </a:xfrm>
          <a:prstGeom prst="rect">
            <a:avLst/>
          </a:prstGeom>
        </p:spPr>
        <p:txBody>
          <a:bodyPr wrap="square">
            <a:spAutoFit/>
          </a:bodyPr>
          <a:lstStyle/>
          <a:p>
            <a:pPr defTabSz="914400">
              <a:lnSpc>
                <a:spcPct val="150000"/>
              </a:lnSpc>
              <a:defRPr/>
            </a:pPr>
            <a:r>
              <a:rPr lang="zh-CN" altLang="en-US" b="1" dirty="0">
                <a:solidFill>
                  <a:srgbClr val="0070C0"/>
                </a:solidFill>
                <a:latin typeface="微软雅黑" panose="020B0503020204020204" pitchFamily="34" charset="-122"/>
                <a:ea typeface="微软雅黑" panose="020B0503020204020204" pitchFamily="34" charset="-122"/>
              </a:rPr>
              <a:t>未来计算负荷呈指数趋势增长，如果摩尔定律已经终结了，唯一的方式将是构建更多的数据中心</a:t>
            </a:r>
            <a:endParaRPr lang="en-US" altLang="zh-CN" b="1" dirty="0">
              <a:solidFill>
                <a:srgbClr val="0070C0"/>
              </a:solidFill>
              <a:latin typeface="微软雅黑" panose="020B0503020204020204" pitchFamily="34" charset="-122"/>
              <a:ea typeface="微软雅黑" panose="020B0503020204020204" pitchFamily="34" charset="-122"/>
            </a:endParaRPr>
          </a:p>
          <a:p>
            <a:pPr defTabSz="914400">
              <a:lnSpc>
                <a:spcPct val="150000"/>
              </a:lnSpc>
              <a:defRPr/>
            </a:pPr>
            <a:endParaRPr lang="en-US" altLang="zh-CN" dirty="0">
              <a:solidFill>
                <a:srgbClr val="333333"/>
              </a:solidFill>
              <a:latin typeface="微软雅黑" panose="020B0503020204020204" pitchFamily="34" charset="-122"/>
              <a:ea typeface="微软雅黑" panose="020B0503020204020204" pitchFamily="34" charset="-122"/>
            </a:endParaRPr>
          </a:p>
          <a:p>
            <a:pPr defTabSz="914400">
              <a:lnSpc>
                <a:spcPct val="150000"/>
              </a:lnSpc>
              <a:defRPr/>
            </a:pPr>
            <a:r>
              <a:rPr lang="zh-CN" altLang="en-US" dirty="0">
                <a:solidFill>
                  <a:srgbClr val="333333"/>
                </a:solidFill>
                <a:latin typeface="微软雅黑" panose="020B0503020204020204" pitchFamily="34" charset="-122"/>
                <a:ea typeface="微软雅黑" panose="020B0503020204020204" pitchFamily="34" charset="-122"/>
              </a:rPr>
              <a:t>将来的趋势是增加数据中心的工作负荷，这样，</a:t>
            </a:r>
            <a:r>
              <a:rPr lang="zh-CN" altLang="en-US" b="1" dirty="0">
                <a:solidFill>
                  <a:srgbClr val="0070C0"/>
                </a:solidFill>
                <a:latin typeface="微软雅黑" panose="020B0503020204020204" pitchFamily="34" charset="-122"/>
                <a:ea typeface="微软雅黑" panose="020B0503020204020204" pitchFamily="34" charset="-122"/>
              </a:rPr>
              <a:t>数据中心的计算能力将会以 </a:t>
            </a:r>
            <a:r>
              <a:rPr lang="en-US" altLang="zh-CN" b="1" dirty="0">
                <a:solidFill>
                  <a:srgbClr val="0070C0"/>
                </a:solidFill>
                <a:latin typeface="微软雅黑" panose="020B0503020204020204" pitchFamily="34" charset="-122"/>
                <a:ea typeface="微软雅黑" panose="020B0503020204020204" pitchFamily="34" charset="-122"/>
              </a:rPr>
              <a:t>10 </a:t>
            </a:r>
            <a:r>
              <a:rPr lang="zh-CN" altLang="en-US" b="1" dirty="0">
                <a:solidFill>
                  <a:srgbClr val="0070C0"/>
                </a:solidFill>
                <a:latin typeface="微软雅黑" panose="020B0503020204020204" pitchFamily="34" charset="-122"/>
                <a:ea typeface="微软雅黑" panose="020B0503020204020204" pitchFamily="34" charset="-122"/>
              </a:rPr>
              <a:t>倍的速度提升</a:t>
            </a:r>
            <a:r>
              <a:rPr lang="zh-CN" altLang="en-US" dirty="0">
                <a:solidFill>
                  <a:srgbClr val="333333"/>
                </a:solidFill>
                <a:latin typeface="微软雅黑" panose="020B0503020204020204" pitchFamily="34" charset="-122"/>
                <a:ea typeface="微软雅黑" panose="020B0503020204020204" pitchFamily="34" charset="-122"/>
              </a:rPr>
              <a:t>，其结果是：</a:t>
            </a:r>
            <a:r>
              <a:rPr lang="zh-CN" altLang="en-US" b="1" dirty="0">
                <a:solidFill>
                  <a:srgbClr val="0070C0"/>
                </a:solidFill>
                <a:latin typeface="微软雅黑" panose="020B0503020204020204" pitchFamily="34" charset="-122"/>
                <a:ea typeface="微软雅黑" panose="020B0503020204020204" pitchFamily="34" charset="-122"/>
              </a:rPr>
              <a:t>软件创新将会突飞猛涨</a:t>
            </a:r>
            <a:r>
              <a:rPr lang="zh-CN" altLang="en-US" dirty="0">
                <a:solidFill>
                  <a:srgbClr val="333333"/>
                </a:solidFill>
                <a:latin typeface="微软雅黑" panose="020B0503020204020204" pitchFamily="34" charset="-122"/>
                <a:ea typeface="微软雅黑" panose="020B0503020204020204" pitchFamily="34" charset="-122"/>
              </a:rPr>
              <a:t>，计算能力将进一步增强，而这会推动更多的创新</a:t>
            </a:r>
            <a:endParaRPr lang="zh-CN" altLang="en-US" dirty="0">
              <a:solidFill>
                <a:srgbClr val="1D1D1A"/>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8208A6B-90D4-4D67-A733-9D5177C171CB}"/>
              </a:ext>
            </a:extLst>
          </p:cNvPr>
          <p:cNvPicPr>
            <a:picLocks noChangeAspect="1"/>
          </p:cNvPicPr>
          <p:nvPr/>
        </p:nvPicPr>
        <p:blipFill>
          <a:blip r:embed="rId2"/>
          <a:stretch>
            <a:fillRect/>
          </a:stretch>
        </p:blipFill>
        <p:spPr>
          <a:xfrm>
            <a:off x="450142" y="1345225"/>
            <a:ext cx="6437101" cy="4299010"/>
          </a:xfrm>
          <a:prstGeom prst="rect">
            <a:avLst/>
          </a:prstGeom>
        </p:spPr>
      </p:pic>
    </p:spTree>
    <p:extLst>
      <p:ext uri="{BB962C8B-B14F-4D97-AF65-F5344CB8AC3E}">
        <p14:creationId xmlns:p14="http://schemas.microsoft.com/office/powerpoint/2010/main" val="384543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05</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500" b="1" dirty="0">
                <a:solidFill>
                  <a:schemeClr val="bg1"/>
                </a:solidFill>
                <a:latin typeface="Lexend" pitchFamily="2" charset="0"/>
                <a:cs typeface="Futura-Medium" panose="020B0602020204020303" pitchFamily="34" charset="-79"/>
              </a:rPr>
              <a:t>未来计算</a:t>
            </a:r>
            <a:endParaRPr lang="en-US" altLang="zh-CN" sz="9500" b="1" dirty="0">
              <a:solidFill>
                <a:schemeClr val="bg1"/>
              </a:solidFill>
              <a:latin typeface="Lexend" pitchFamily="2" charset="0"/>
              <a:cs typeface="Futura-Medium" panose="020B0602020204020303" pitchFamily="34" charset="-79"/>
            </a:endParaRPr>
          </a:p>
          <a:p>
            <a:pPr marL="239106" lvl="1" indent="0" algn="ctr">
              <a:buNone/>
            </a:pPr>
            <a:r>
              <a:rPr lang="en-US" altLang="zh-CN" sz="9500" b="1" dirty="0">
                <a:solidFill>
                  <a:schemeClr val="bg1"/>
                </a:solidFill>
                <a:latin typeface="Lexend" pitchFamily="2" charset="0"/>
                <a:cs typeface="Futura-Medium" panose="020B0602020204020303" pitchFamily="34" charset="-79"/>
              </a:rPr>
              <a:t>2020~2030</a:t>
            </a:r>
          </a:p>
        </p:txBody>
      </p:sp>
    </p:spTree>
    <p:extLst>
      <p:ext uri="{BB962C8B-B14F-4D97-AF65-F5344CB8AC3E}">
        <p14:creationId xmlns:p14="http://schemas.microsoft.com/office/powerpoint/2010/main" val="1339417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524663E-9629-419F-BF1B-A1D54D557E2A}"/>
              </a:ext>
            </a:extLst>
          </p:cNvPr>
          <p:cNvSpPr/>
          <p:nvPr/>
        </p:nvSpPr>
        <p:spPr>
          <a:xfrm>
            <a:off x="302132" y="197391"/>
            <a:ext cx="11614186" cy="523220"/>
          </a:xfrm>
          <a:prstGeom prst="rect">
            <a:avLst/>
          </a:prstGeom>
        </p:spPr>
        <p:txBody>
          <a:bodyPr wrap="square">
            <a:spAutoFit/>
          </a:bodyPr>
          <a:lstStyle/>
          <a:p>
            <a:pPr defTabSz="914400">
              <a:defRPr/>
            </a:pPr>
            <a:r>
              <a:rPr lang="zh-CN" altLang="en-US" sz="2800" b="1" dirty="0">
                <a:latin typeface="微软雅黑" panose="020B0503020204020204" pitchFamily="34" charset="-122"/>
                <a:ea typeface="微软雅黑" panose="020B0503020204020204" pitchFamily="34" charset="-122"/>
              </a:rPr>
              <a:t>下一代：到</a:t>
            </a:r>
            <a:r>
              <a:rPr lang="en-US" altLang="zh-CN" sz="2800" b="1" dirty="0">
                <a:latin typeface="微软雅黑" panose="020B0503020204020204" pitchFamily="34" charset="-122"/>
                <a:ea typeface="微软雅黑" panose="020B0503020204020204" pitchFamily="34" charset="-122"/>
              </a:rPr>
              <a:t>2030</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5.5G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AI</a:t>
            </a:r>
            <a:r>
              <a:rPr lang="zh-CN" altLang="en-US" sz="2800" b="1" dirty="0">
                <a:latin typeface="微软雅黑" panose="020B0503020204020204" pitchFamily="34" charset="-122"/>
                <a:ea typeface="微软雅黑" panose="020B0503020204020204" pitchFamily="34" charset="-122"/>
              </a:rPr>
              <a:t>、元宇宙的兴起驱动多样性计算融合需求</a:t>
            </a:r>
            <a:endParaRPr lang="en-US" altLang="zh-CN" sz="28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107EF85-C6E5-4592-8C7E-43D77BFD44B5}"/>
              </a:ext>
            </a:extLst>
          </p:cNvPr>
          <p:cNvPicPr>
            <a:picLocks/>
          </p:cNvPicPr>
          <p:nvPr/>
        </p:nvPicPr>
        <p:blipFill>
          <a:blip r:embed="rId2"/>
          <a:stretch>
            <a:fillRect/>
          </a:stretch>
        </p:blipFill>
        <p:spPr>
          <a:xfrm>
            <a:off x="729456" y="3868851"/>
            <a:ext cx="1944000" cy="1368000"/>
          </a:xfrm>
          <a:prstGeom prst="rect">
            <a:avLst/>
          </a:prstGeom>
        </p:spPr>
      </p:pic>
      <p:pic>
        <p:nvPicPr>
          <p:cNvPr id="4" name="图片 3">
            <a:extLst>
              <a:ext uri="{FF2B5EF4-FFF2-40B4-BE49-F238E27FC236}">
                <a16:creationId xmlns:a16="http://schemas.microsoft.com/office/drawing/2014/main" id="{599726B2-8249-4A08-AA40-3DB4D988A1EC}"/>
              </a:ext>
            </a:extLst>
          </p:cNvPr>
          <p:cNvPicPr>
            <a:picLocks/>
          </p:cNvPicPr>
          <p:nvPr/>
        </p:nvPicPr>
        <p:blipFill>
          <a:blip r:embed="rId3"/>
          <a:stretch>
            <a:fillRect/>
          </a:stretch>
        </p:blipFill>
        <p:spPr>
          <a:xfrm>
            <a:off x="3114906" y="3868851"/>
            <a:ext cx="1944000" cy="1368000"/>
          </a:xfrm>
          <a:prstGeom prst="rect">
            <a:avLst/>
          </a:prstGeom>
        </p:spPr>
      </p:pic>
      <p:sp>
        <p:nvSpPr>
          <p:cNvPr id="5" name="加号 4">
            <a:extLst>
              <a:ext uri="{FF2B5EF4-FFF2-40B4-BE49-F238E27FC236}">
                <a16:creationId xmlns:a16="http://schemas.microsoft.com/office/drawing/2014/main" id="{1DA1DFE5-5EFF-455C-9E48-C81039AF38AD}"/>
              </a:ext>
            </a:extLst>
          </p:cNvPr>
          <p:cNvSpPr/>
          <p:nvPr/>
        </p:nvSpPr>
        <p:spPr>
          <a:xfrm>
            <a:off x="2728306" y="4378093"/>
            <a:ext cx="331750" cy="356839"/>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a:solidFill>
                <a:srgbClr val="666666"/>
              </a:solidFill>
              <a:latin typeface="Arial" panose="020B0604020202020204"/>
              <a:ea typeface="微软雅黑"/>
            </a:endParaRPr>
          </a:p>
        </p:txBody>
      </p:sp>
      <p:sp>
        <p:nvSpPr>
          <p:cNvPr id="6" name="加号 5">
            <a:extLst>
              <a:ext uri="{FF2B5EF4-FFF2-40B4-BE49-F238E27FC236}">
                <a16:creationId xmlns:a16="http://schemas.microsoft.com/office/drawing/2014/main" id="{B1AAD35D-7054-4D67-BF66-78830E2493B9}"/>
              </a:ext>
            </a:extLst>
          </p:cNvPr>
          <p:cNvSpPr/>
          <p:nvPr/>
        </p:nvSpPr>
        <p:spPr>
          <a:xfrm>
            <a:off x="5113756" y="4378093"/>
            <a:ext cx="331750" cy="356839"/>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a:solidFill>
                <a:srgbClr val="666666"/>
              </a:solidFill>
              <a:latin typeface="Arial" panose="020B0604020202020204"/>
              <a:ea typeface="微软雅黑"/>
            </a:endParaRPr>
          </a:p>
        </p:txBody>
      </p:sp>
      <p:sp>
        <p:nvSpPr>
          <p:cNvPr id="7" name="箭头: 虚尾 6">
            <a:extLst>
              <a:ext uri="{FF2B5EF4-FFF2-40B4-BE49-F238E27FC236}">
                <a16:creationId xmlns:a16="http://schemas.microsoft.com/office/drawing/2014/main" id="{F6591E35-2B48-4715-8561-9064E115272C}"/>
              </a:ext>
            </a:extLst>
          </p:cNvPr>
          <p:cNvSpPr/>
          <p:nvPr/>
        </p:nvSpPr>
        <p:spPr>
          <a:xfrm>
            <a:off x="7595374" y="4240560"/>
            <a:ext cx="718384" cy="631902"/>
          </a:xfrm>
          <a:prstGeom prst="stripedRightArrow">
            <a:avLst/>
          </a:prstGeom>
          <a:gradFill>
            <a:gsLst>
              <a:gs pos="24000">
                <a:srgbClr val="0070C0">
                  <a:alpha val="50000"/>
                </a:srgbClr>
              </a:gs>
              <a:gs pos="100000">
                <a:srgbClr val="0070C0"/>
              </a:gs>
              <a:gs pos="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a:solidFill>
                <a:srgbClr val="666666"/>
              </a:solidFill>
              <a:latin typeface="Arial" panose="020B0604020202020204"/>
              <a:ea typeface="微软雅黑"/>
            </a:endParaRPr>
          </a:p>
        </p:txBody>
      </p:sp>
      <p:sp>
        <p:nvSpPr>
          <p:cNvPr id="8" name="矩形 7">
            <a:extLst>
              <a:ext uri="{FF2B5EF4-FFF2-40B4-BE49-F238E27FC236}">
                <a16:creationId xmlns:a16="http://schemas.microsoft.com/office/drawing/2014/main" id="{59D7E720-5A00-4EE5-A834-80268B7C320A}"/>
              </a:ext>
            </a:extLst>
          </p:cNvPr>
          <p:cNvSpPr/>
          <p:nvPr/>
        </p:nvSpPr>
        <p:spPr>
          <a:xfrm>
            <a:off x="8954102" y="5961070"/>
            <a:ext cx="1800493" cy="369332"/>
          </a:xfrm>
          <a:prstGeom prst="rect">
            <a:avLst/>
          </a:prstGeom>
        </p:spPr>
        <p:txBody>
          <a:bodyPr wrap="none">
            <a:spAutoFit/>
          </a:bodyPr>
          <a:lstStyle/>
          <a:p>
            <a:pPr defTabSz="914400">
              <a:defRPr/>
            </a:pPr>
            <a:r>
              <a:rPr lang="zh-CN" altLang="en-US" b="1" dirty="0">
                <a:solidFill>
                  <a:srgbClr val="0070C0"/>
                </a:solidFill>
                <a:latin typeface="微软雅黑" panose="020B0503020204020204" pitchFamily="34" charset="-122"/>
                <a:ea typeface="微软雅黑"/>
              </a:rPr>
              <a:t>多样性计算融合</a:t>
            </a:r>
            <a:endParaRPr lang="zh-CN" altLang="en-US" dirty="0">
              <a:solidFill>
                <a:srgbClr val="0070C0"/>
              </a:solidFill>
              <a:latin typeface="Arial" panose="020B0604020202020204"/>
              <a:ea typeface="微软雅黑"/>
            </a:endParaRPr>
          </a:p>
        </p:txBody>
      </p:sp>
      <p:sp>
        <p:nvSpPr>
          <p:cNvPr id="9" name="矩形 8">
            <a:extLst>
              <a:ext uri="{FF2B5EF4-FFF2-40B4-BE49-F238E27FC236}">
                <a16:creationId xmlns:a16="http://schemas.microsoft.com/office/drawing/2014/main" id="{DADF6D60-27E3-47BF-83EE-543DD72B520A}"/>
              </a:ext>
            </a:extLst>
          </p:cNvPr>
          <p:cNvSpPr/>
          <p:nvPr/>
        </p:nvSpPr>
        <p:spPr>
          <a:xfrm>
            <a:off x="302132" y="918365"/>
            <a:ext cx="11766120" cy="2273429"/>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defTabSz="914400">
              <a:lnSpc>
                <a:spcPct val="150000"/>
              </a:lnSpc>
              <a:defRPr/>
            </a:pPr>
            <a:r>
              <a:rPr lang="zh-CN" altLang="en-US" sz="1600" dirty="0">
                <a:solidFill>
                  <a:srgbClr val="1D1D1A"/>
                </a:solidFill>
                <a:latin typeface="Microsoft YaHei" charset="-122"/>
                <a:ea typeface="Microsoft YaHei" charset="-122"/>
                <a:cs typeface="Microsoft YaHei" charset="-122"/>
              </a:rPr>
              <a:t>未来，伴随</a:t>
            </a:r>
            <a:r>
              <a:rPr lang="en-US" altLang="zh-CN" sz="1600" dirty="0">
                <a:solidFill>
                  <a:srgbClr val="1D1D1A"/>
                </a:solidFill>
                <a:latin typeface="Microsoft YaHei" charset="-122"/>
                <a:ea typeface="Microsoft YaHei" charset="-122"/>
                <a:cs typeface="Microsoft YaHei" charset="-122"/>
              </a:rPr>
              <a:t>5.5G</a:t>
            </a:r>
            <a:r>
              <a:rPr lang="zh-CN" altLang="en-US" sz="1600" dirty="0">
                <a:solidFill>
                  <a:srgbClr val="1D1D1A"/>
                </a:solidFill>
                <a:latin typeface="Microsoft YaHei" charset="-122"/>
                <a:ea typeface="Microsoft YaHei" charset="-122"/>
                <a:cs typeface="Microsoft YaHei" charset="-122"/>
              </a:rPr>
              <a:t>、</a:t>
            </a:r>
            <a:r>
              <a:rPr lang="en-US" altLang="zh-CN" sz="1600" dirty="0">
                <a:solidFill>
                  <a:srgbClr val="1D1D1A"/>
                </a:solidFill>
                <a:latin typeface="Microsoft YaHei" charset="-122"/>
                <a:ea typeface="Microsoft YaHei" charset="-122"/>
                <a:cs typeface="Microsoft YaHei" charset="-122"/>
              </a:rPr>
              <a:t>AR/VR</a:t>
            </a:r>
            <a:r>
              <a:rPr lang="zh-CN" altLang="en-US" sz="1600" dirty="0">
                <a:solidFill>
                  <a:srgbClr val="1D1D1A"/>
                </a:solidFill>
                <a:latin typeface="Microsoft YaHei" charset="-122"/>
                <a:ea typeface="Microsoft YaHei" charset="-122"/>
                <a:cs typeface="Microsoft YaHei" charset="-122"/>
              </a:rPr>
              <a:t>、元宇宙等技术快速爆发，</a:t>
            </a:r>
            <a:r>
              <a:rPr lang="zh-CN" altLang="en-US" sz="1600" b="1" dirty="0">
                <a:solidFill>
                  <a:srgbClr val="0070C0"/>
                </a:solidFill>
                <a:latin typeface="Microsoft YaHei" charset="-122"/>
                <a:ea typeface="Microsoft YaHei" charset="-122"/>
                <a:cs typeface="Microsoft YaHei" charset="-122"/>
              </a:rPr>
              <a:t>算力多样性 和 算力融合 的趋势将持续加速</a:t>
            </a:r>
            <a:r>
              <a:rPr lang="en-US" altLang="zh-CN" sz="1600" b="1" dirty="0">
                <a:solidFill>
                  <a:srgbClr val="0070C0"/>
                </a:solidFill>
                <a:latin typeface="Microsoft YaHei" charset="-122"/>
                <a:ea typeface="Microsoft YaHei" charset="-122"/>
                <a:cs typeface="Microsoft YaHei" charset="-122"/>
              </a:rPr>
              <a:t>……</a:t>
            </a:r>
          </a:p>
          <a:p>
            <a:pPr defTabSz="914400">
              <a:lnSpc>
                <a:spcPct val="150000"/>
              </a:lnSpc>
              <a:defRPr/>
            </a:pPr>
            <a:endParaRPr lang="en-US" altLang="zh-CN" sz="1600" dirty="0">
              <a:solidFill>
                <a:srgbClr val="1D1D1A"/>
              </a:solidFill>
              <a:latin typeface="Microsoft YaHei" charset="-122"/>
              <a:ea typeface="Microsoft YaHei" charset="-122"/>
              <a:cs typeface="Microsoft YaHei" charset="-122"/>
            </a:endParaRPr>
          </a:p>
          <a:p>
            <a:pPr defTabSz="914400">
              <a:lnSpc>
                <a:spcPct val="150000"/>
              </a:lnSpc>
              <a:defRPr/>
            </a:pPr>
            <a:r>
              <a:rPr lang="en-US" altLang="zh-CN" sz="1600" b="1" dirty="0">
                <a:solidFill>
                  <a:srgbClr val="0070C0"/>
                </a:solidFill>
                <a:latin typeface="Microsoft YaHei" charset="-122"/>
                <a:ea typeface="Microsoft YaHei" charset="-122"/>
                <a:cs typeface="Microsoft YaHei" charset="-122"/>
              </a:rPr>
              <a:t>1</a:t>
            </a:r>
            <a:r>
              <a:rPr lang="zh-CN" altLang="en-US" sz="1600" b="1" dirty="0">
                <a:solidFill>
                  <a:srgbClr val="0070C0"/>
                </a:solidFill>
                <a:latin typeface="Microsoft YaHei" charset="-122"/>
                <a:ea typeface="Microsoft YaHei" charset="-122"/>
                <a:cs typeface="Microsoft YaHei" charset="-122"/>
              </a:rPr>
              <a:t>、算力形态不断丰富</a:t>
            </a:r>
            <a:r>
              <a:rPr lang="zh-CN" altLang="en-US" sz="1600" dirty="0">
                <a:solidFill>
                  <a:srgbClr val="1D1D1A"/>
                </a:solidFill>
                <a:latin typeface="Microsoft YaHei" charset="-122"/>
                <a:ea typeface="Microsoft YaHei" charset="-122"/>
                <a:cs typeface="Microsoft YaHei" charset="-122"/>
              </a:rPr>
              <a:t>：整数计算、科学计算和渲染的</a:t>
            </a:r>
            <a:r>
              <a:rPr lang="en-US" altLang="zh-CN" sz="1600" dirty="0">
                <a:solidFill>
                  <a:srgbClr val="1D1D1A"/>
                </a:solidFill>
                <a:latin typeface="Microsoft YaHei" charset="-122"/>
                <a:ea typeface="Microsoft YaHei" charset="-122"/>
                <a:cs typeface="Microsoft YaHei" charset="-122"/>
              </a:rPr>
              <a:t>FP32/FP64</a:t>
            </a:r>
            <a:r>
              <a:rPr lang="zh-CN" altLang="en-US" sz="1600" dirty="0">
                <a:solidFill>
                  <a:srgbClr val="1D1D1A"/>
                </a:solidFill>
                <a:latin typeface="Microsoft YaHei" charset="-122"/>
                <a:ea typeface="Microsoft YaHei" charset="-122"/>
                <a:cs typeface="Microsoft YaHei" charset="-122"/>
              </a:rPr>
              <a:t>全精度计算、</a:t>
            </a:r>
            <a:r>
              <a:rPr lang="en-US" altLang="zh-CN" sz="1600" dirty="0">
                <a:solidFill>
                  <a:srgbClr val="1D1D1A"/>
                </a:solidFill>
                <a:latin typeface="Microsoft YaHei" charset="-122"/>
                <a:ea typeface="Microsoft YaHei" charset="-122"/>
                <a:cs typeface="Microsoft YaHei" charset="-122"/>
              </a:rPr>
              <a:t>AI</a:t>
            </a:r>
            <a:r>
              <a:rPr lang="zh-CN" altLang="en-US" sz="1600" dirty="0">
                <a:solidFill>
                  <a:srgbClr val="1D1D1A"/>
                </a:solidFill>
                <a:latin typeface="Microsoft YaHei" charset="-122"/>
                <a:ea typeface="Microsoft YaHei" charset="-122"/>
                <a:cs typeface="Microsoft YaHei" charset="-122"/>
              </a:rPr>
              <a:t>训练推理的</a:t>
            </a:r>
            <a:r>
              <a:rPr lang="en-US" altLang="zh-CN" sz="1600" dirty="0">
                <a:solidFill>
                  <a:srgbClr val="1D1D1A"/>
                </a:solidFill>
                <a:latin typeface="Microsoft YaHei" charset="-122"/>
                <a:ea typeface="Microsoft YaHei" charset="-122"/>
                <a:cs typeface="Microsoft YaHei" charset="-122"/>
              </a:rPr>
              <a:t>FP16</a:t>
            </a:r>
            <a:r>
              <a:rPr lang="zh-CN" altLang="en-US" sz="1600" dirty="0">
                <a:solidFill>
                  <a:srgbClr val="1D1D1A"/>
                </a:solidFill>
                <a:latin typeface="Microsoft YaHei" charset="-122"/>
                <a:ea typeface="Microsoft YaHei" charset="-122"/>
                <a:cs typeface="Microsoft YaHei" charset="-122"/>
              </a:rPr>
              <a:t>半精度</a:t>
            </a:r>
            <a:r>
              <a:rPr lang="en-US" altLang="zh-CN" sz="1600" dirty="0">
                <a:solidFill>
                  <a:srgbClr val="1D1D1A"/>
                </a:solidFill>
                <a:latin typeface="Microsoft YaHei" charset="-122"/>
                <a:ea typeface="Microsoft YaHei" charset="-122"/>
                <a:cs typeface="Microsoft YaHei" charset="-122"/>
              </a:rPr>
              <a:t>/FP8</a:t>
            </a:r>
            <a:r>
              <a:rPr lang="zh-CN" altLang="en-US" sz="1600" dirty="0">
                <a:solidFill>
                  <a:srgbClr val="1D1D1A"/>
                </a:solidFill>
                <a:latin typeface="Microsoft YaHei" charset="-122"/>
                <a:ea typeface="Microsoft YaHei" charset="-122"/>
                <a:cs typeface="Microsoft YaHei" charset="-122"/>
              </a:rPr>
              <a:t>低精度计算等</a:t>
            </a:r>
          </a:p>
          <a:p>
            <a:pPr defTabSz="914400">
              <a:lnSpc>
                <a:spcPct val="150000"/>
              </a:lnSpc>
              <a:defRPr/>
            </a:pPr>
            <a:r>
              <a:rPr lang="en-US" altLang="zh-CN" sz="1600" b="1" dirty="0">
                <a:solidFill>
                  <a:srgbClr val="0070C0"/>
                </a:solidFill>
                <a:latin typeface="Microsoft YaHei" charset="-122"/>
                <a:ea typeface="Microsoft YaHei" charset="-122"/>
                <a:cs typeface="Microsoft YaHei" charset="-122"/>
              </a:rPr>
              <a:t>2</a:t>
            </a:r>
            <a:r>
              <a:rPr lang="zh-CN" altLang="en-US" sz="1600" b="1" dirty="0">
                <a:solidFill>
                  <a:srgbClr val="0070C0"/>
                </a:solidFill>
                <a:latin typeface="Microsoft YaHei" charset="-122"/>
                <a:ea typeface="Microsoft YaHei" charset="-122"/>
                <a:cs typeface="Microsoft YaHei" charset="-122"/>
              </a:rPr>
              <a:t>、多样性算力融合加速</a:t>
            </a:r>
            <a:r>
              <a:rPr lang="zh-CN" altLang="en-US" sz="1600" dirty="0">
                <a:solidFill>
                  <a:srgbClr val="1D1D1A"/>
                </a:solidFill>
                <a:latin typeface="Microsoft YaHei" charset="-122"/>
                <a:ea typeface="Microsoft YaHei" charset="-122"/>
                <a:cs typeface="Microsoft YaHei" charset="-122"/>
              </a:rPr>
              <a:t>：如</a:t>
            </a:r>
            <a:r>
              <a:rPr lang="en-US" altLang="zh-CN" sz="1600" dirty="0">
                <a:solidFill>
                  <a:srgbClr val="1D1D1A"/>
                </a:solidFill>
                <a:latin typeface="Microsoft YaHei" charset="-122"/>
                <a:ea typeface="Microsoft YaHei" charset="-122"/>
                <a:cs typeface="Microsoft YaHei" charset="-122"/>
              </a:rPr>
              <a:t>AI</a:t>
            </a:r>
            <a:r>
              <a:rPr lang="zh-CN" altLang="en-US" sz="1600" dirty="0">
                <a:solidFill>
                  <a:srgbClr val="1D1D1A"/>
                </a:solidFill>
                <a:latin typeface="Microsoft YaHei" charset="-122"/>
                <a:ea typeface="Microsoft YaHei" charset="-122"/>
                <a:cs typeface="Microsoft YaHei" charset="-122"/>
              </a:rPr>
              <a:t>算力需求的爆发，促使计算系统同时考虑“</a:t>
            </a:r>
            <a:r>
              <a:rPr lang="en-US" altLang="zh-CN" sz="1600" dirty="0">
                <a:solidFill>
                  <a:srgbClr val="1D1D1A"/>
                </a:solidFill>
                <a:latin typeface="Microsoft YaHei" charset="-122"/>
                <a:ea typeface="Microsoft YaHei" charset="-122"/>
                <a:cs typeface="Microsoft YaHei" charset="-122"/>
              </a:rPr>
              <a:t>System for AI”</a:t>
            </a:r>
            <a:r>
              <a:rPr lang="zh-CN" altLang="en-US" sz="1600" dirty="0">
                <a:solidFill>
                  <a:srgbClr val="1D1D1A"/>
                </a:solidFill>
                <a:latin typeface="Microsoft YaHei" charset="-122"/>
                <a:ea typeface="Microsoft YaHei" charset="-122"/>
                <a:cs typeface="Microsoft YaHei" charset="-122"/>
              </a:rPr>
              <a:t>和“</a:t>
            </a:r>
            <a:r>
              <a:rPr lang="en-US" altLang="zh-CN" sz="1600" dirty="0">
                <a:solidFill>
                  <a:srgbClr val="1D1D1A"/>
                </a:solidFill>
                <a:latin typeface="Microsoft YaHei" charset="-122"/>
                <a:ea typeface="Microsoft YaHei" charset="-122"/>
                <a:cs typeface="Microsoft YaHei" charset="-122"/>
              </a:rPr>
              <a:t>AI for System”</a:t>
            </a:r>
            <a:br>
              <a:rPr lang="en-US" altLang="zh-CN" sz="1600" dirty="0">
                <a:solidFill>
                  <a:srgbClr val="1D1D1A"/>
                </a:solidFill>
                <a:latin typeface="Microsoft YaHei" charset="-122"/>
                <a:ea typeface="Microsoft YaHei" charset="-122"/>
                <a:cs typeface="Microsoft YaHei" charset="-122"/>
              </a:rPr>
            </a:br>
            <a:r>
              <a:rPr lang="en-US" altLang="zh-CN" sz="1600" dirty="0">
                <a:solidFill>
                  <a:srgbClr val="1D1D1A"/>
                </a:solidFill>
                <a:latin typeface="Microsoft YaHei" charset="-122"/>
                <a:ea typeface="Microsoft YaHei" charset="-122"/>
                <a:cs typeface="Microsoft YaHei" charset="-122"/>
              </a:rPr>
              <a:t>                                 </a:t>
            </a:r>
            <a:r>
              <a:rPr lang="en-US" altLang="zh-CN" sz="1400" dirty="0">
                <a:solidFill>
                  <a:srgbClr val="1D1D1A"/>
                </a:solidFill>
                <a:latin typeface="Microsoft YaHei" charset="-122"/>
                <a:ea typeface="Microsoft YaHei" charset="-122"/>
                <a:cs typeface="Microsoft YaHei" charset="-122"/>
              </a:rPr>
              <a:t>     </a:t>
            </a:r>
            <a:r>
              <a:rPr lang="zh-CN" altLang="en-US" sz="1400" dirty="0">
                <a:solidFill>
                  <a:srgbClr val="1D1D1A"/>
                </a:solidFill>
                <a:latin typeface="Microsoft YaHei" charset="-122"/>
                <a:ea typeface="Microsoft YaHei" charset="-122"/>
                <a:cs typeface="Microsoft YaHei" charset="-122"/>
              </a:rPr>
              <a:t>（前者需考虑如何为</a:t>
            </a:r>
            <a:r>
              <a:rPr lang="en-US" altLang="zh-CN" sz="1400" dirty="0">
                <a:solidFill>
                  <a:srgbClr val="1D1D1A"/>
                </a:solidFill>
                <a:latin typeface="Microsoft YaHei" charset="-122"/>
                <a:ea typeface="Microsoft YaHei" charset="-122"/>
                <a:cs typeface="Microsoft YaHei" charset="-122"/>
              </a:rPr>
              <a:t>AI</a:t>
            </a:r>
            <a:r>
              <a:rPr lang="zh-CN" altLang="en-US" sz="1400" dirty="0">
                <a:solidFill>
                  <a:srgbClr val="1D1D1A"/>
                </a:solidFill>
                <a:latin typeface="Microsoft YaHei" charset="-122"/>
                <a:ea typeface="Microsoft YaHei" charset="-122"/>
                <a:cs typeface="Microsoft YaHei" charset="-122"/>
              </a:rPr>
              <a:t>训练推理加速计算；后者可帮助</a:t>
            </a:r>
            <a:r>
              <a:rPr lang="en-US" altLang="zh-CN" sz="1400" dirty="0">
                <a:solidFill>
                  <a:srgbClr val="1D1D1A"/>
                </a:solidFill>
                <a:latin typeface="Microsoft YaHei" charset="-122"/>
                <a:ea typeface="Microsoft YaHei" charset="-122"/>
                <a:cs typeface="Microsoft YaHei" charset="-122"/>
              </a:rPr>
              <a:t>HPC</a:t>
            </a:r>
            <a:r>
              <a:rPr lang="zh-CN" altLang="en-US" sz="1400" dirty="0">
                <a:solidFill>
                  <a:srgbClr val="1D1D1A"/>
                </a:solidFill>
                <a:latin typeface="Microsoft YaHei" charset="-122"/>
                <a:ea typeface="Microsoft YaHei" charset="-122"/>
                <a:cs typeface="Microsoft YaHei" charset="-122"/>
              </a:rPr>
              <a:t>科学计算简化计算，保持基本精度的条件下加速数值求解）</a:t>
            </a:r>
            <a:endParaRPr lang="en-US" altLang="zh-CN" sz="1600" dirty="0">
              <a:solidFill>
                <a:srgbClr val="1D1D1A"/>
              </a:solidFill>
              <a:latin typeface="Microsoft YaHei" charset="-122"/>
              <a:ea typeface="Microsoft YaHei" charset="-122"/>
              <a:cs typeface="Microsoft YaHei" charset="-122"/>
            </a:endParaRPr>
          </a:p>
          <a:p>
            <a:pPr defTabSz="914400">
              <a:lnSpc>
                <a:spcPct val="150000"/>
              </a:lnSpc>
              <a:defRPr/>
            </a:pPr>
            <a:r>
              <a:rPr lang="en-US" altLang="zh-CN" sz="1600" b="1" dirty="0">
                <a:solidFill>
                  <a:srgbClr val="0070C0"/>
                </a:solidFill>
                <a:latin typeface="Microsoft YaHei" charset="-122"/>
                <a:ea typeface="Microsoft YaHei" charset="-122"/>
                <a:cs typeface="Microsoft YaHei" charset="-122"/>
              </a:rPr>
              <a:t>3</a:t>
            </a:r>
            <a:r>
              <a:rPr lang="zh-CN" altLang="en-US" sz="1600" b="1" dirty="0">
                <a:solidFill>
                  <a:srgbClr val="0070C0"/>
                </a:solidFill>
                <a:latin typeface="Microsoft YaHei" charset="-122"/>
                <a:ea typeface="Microsoft YaHei" charset="-122"/>
                <a:cs typeface="Microsoft YaHei" charset="-122"/>
              </a:rPr>
              <a:t>、多模态超异构融合加速</a:t>
            </a:r>
            <a:r>
              <a:rPr lang="zh-CN" altLang="en-US" sz="1600" dirty="0">
                <a:solidFill>
                  <a:srgbClr val="1D1D1A"/>
                </a:solidFill>
                <a:latin typeface="Microsoft YaHei" charset="-122"/>
                <a:ea typeface="Microsoft YaHei" charset="-122"/>
                <a:cs typeface="Microsoft YaHei" charset="-122"/>
              </a:rPr>
              <a:t>：元宇宙对于通信、智能、渲染的多模态超异构融合需求，将加速多样性计算超融合发展</a:t>
            </a:r>
          </a:p>
        </p:txBody>
      </p:sp>
      <p:pic>
        <p:nvPicPr>
          <p:cNvPr id="10" name="图片 9">
            <a:extLst>
              <a:ext uri="{FF2B5EF4-FFF2-40B4-BE49-F238E27FC236}">
                <a16:creationId xmlns:a16="http://schemas.microsoft.com/office/drawing/2014/main" id="{D2433F71-BC6D-4C1E-BCF5-B06258E2795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13758" y="3337944"/>
            <a:ext cx="3081180" cy="2590044"/>
          </a:xfrm>
          <a:prstGeom prst="rect">
            <a:avLst/>
          </a:prstGeom>
        </p:spPr>
      </p:pic>
      <p:sp>
        <p:nvSpPr>
          <p:cNvPr id="11" name="文本框 10">
            <a:extLst>
              <a:ext uri="{FF2B5EF4-FFF2-40B4-BE49-F238E27FC236}">
                <a16:creationId xmlns:a16="http://schemas.microsoft.com/office/drawing/2014/main" id="{B57D56CD-BC03-4089-A320-8B538FD69B0A}"/>
              </a:ext>
            </a:extLst>
          </p:cNvPr>
          <p:cNvSpPr txBox="1"/>
          <p:nvPr/>
        </p:nvSpPr>
        <p:spPr>
          <a:xfrm>
            <a:off x="1114576" y="5331566"/>
            <a:ext cx="1025922" cy="246221"/>
          </a:xfrm>
          <a:prstGeom prst="rect">
            <a:avLst/>
          </a:prstGeom>
          <a:noFill/>
        </p:spPr>
        <p:txBody>
          <a:bodyPr wrap="none" lIns="0" tIns="0" rIns="0" bIns="0" rtlCol="0">
            <a:spAutoFit/>
          </a:bodyPr>
          <a:lstStyle/>
          <a:p>
            <a:pPr defTabSz="914400">
              <a:defRPr/>
            </a:pPr>
            <a:r>
              <a:rPr kumimoji="1" lang="zh-CN" altLang="en-US" sz="1600" dirty="0">
                <a:solidFill>
                  <a:srgbClr val="000000"/>
                </a:solidFill>
                <a:latin typeface="Microsoft YaHei" panose="020B0503020204020204" pitchFamily="34" charset="-122"/>
                <a:ea typeface="Microsoft YaHei" panose="020B0503020204020204" pitchFamily="34" charset="-122"/>
              </a:rPr>
              <a:t>低延迟</a:t>
            </a:r>
            <a:r>
              <a:rPr kumimoji="1" lang="en-US" altLang="zh-CN" sz="1600" dirty="0">
                <a:solidFill>
                  <a:srgbClr val="000000"/>
                </a:solidFill>
                <a:latin typeface="Microsoft YaHei" panose="020B0503020204020204" pitchFamily="34" charset="-122"/>
                <a:ea typeface="Microsoft YaHei" panose="020B0503020204020204" pitchFamily="34" charset="-122"/>
              </a:rPr>
              <a:t>(5G)</a:t>
            </a:r>
            <a:endParaRPr kumimoji="1" lang="zh-CN" altLang="en-US" sz="1600" dirty="0">
              <a:solidFill>
                <a:srgbClr val="000000"/>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3A7779EB-CC7D-4216-898B-42F4364CA528}"/>
              </a:ext>
            </a:extLst>
          </p:cNvPr>
          <p:cNvSpPr txBox="1"/>
          <p:nvPr/>
        </p:nvSpPr>
        <p:spPr>
          <a:xfrm>
            <a:off x="3710201" y="5331566"/>
            <a:ext cx="753411" cy="246221"/>
          </a:xfrm>
          <a:prstGeom prst="rect">
            <a:avLst/>
          </a:prstGeom>
          <a:noFill/>
        </p:spPr>
        <p:txBody>
          <a:bodyPr wrap="none" lIns="0" tIns="0" rIns="0" bIns="0" rtlCol="0">
            <a:spAutoFit/>
          </a:bodyPr>
          <a:lstStyle/>
          <a:p>
            <a:pPr defTabSz="914400">
              <a:defRPr/>
            </a:pPr>
            <a:r>
              <a:rPr kumimoji="1" lang="zh-CN" altLang="en-US" sz="1600" dirty="0">
                <a:solidFill>
                  <a:srgbClr val="000000"/>
                </a:solidFill>
                <a:latin typeface="Microsoft YaHei" panose="020B0503020204020204" pitchFamily="34" charset="-122"/>
                <a:ea typeface="Microsoft YaHei" panose="020B0503020204020204" pitchFamily="34" charset="-122"/>
              </a:rPr>
              <a:t>智能</a:t>
            </a:r>
            <a:r>
              <a:rPr kumimoji="1" lang="en-US" altLang="zh-CN" sz="1600" dirty="0">
                <a:solidFill>
                  <a:srgbClr val="000000"/>
                </a:solidFill>
                <a:latin typeface="Microsoft YaHei" panose="020B0503020204020204" pitchFamily="34" charset="-122"/>
                <a:ea typeface="Microsoft YaHei" panose="020B0503020204020204" pitchFamily="34" charset="-122"/>
              </a:rPr>
              <a:t>(AI)</a:t>
            </a:r>
            <a:endParaRPr kumimoji="1" lang="zh-CN" altLang="en-US" sz="1600" dirty="0">
              <a:solidFill>
                <a:srgbClr val="000000"/>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F65BBAD7-C20D-4895-B9FD-087DCD4E04A6}"/>
              </a:ext>
            </a:extLst>
          </p:cNvPr>
          <p:cNvSpPr txBox="1"/>
          <p:nvPr/>
        </p:nvSpPr>
        <p:spPr>
          <a:xfrm>
            <a:off x="5838243" y="5336794"/>
            <a:ext cx="1394613" cy="246221"/>
          </a:xfrm>
          <a:prstGeom prst="rect">
            <a:avLst/>
          </a:prstGeom>
          <a:noFill/>
        </p:spPr>
        <p:txBody>
          <a:bodyPr wrap="none" lIns="0" tIns="0" rIns="0" bIns="0" rtlCol="0">
            <a:spAutoFit/>
          </a:bodyPr>
          <a:lstStyle/>
          <a:p>
            <a:pPr defTabSz="914400">
              <a:defRPr/>
            </a:pPr>
            <a:r>
              <a:rPr kumimoji="1" lang="zh-CN" altLang="en-US" sz="1600" dirty="0">
                <a:solidFill>
                  <a:srgbClr val="000000"/>
                </a:solidFill>
                <a:latin typeface="Microsoft YaHei" panose="020B0503020204020204" pitchFamily="34" charset="-122"/>
                <a:ea typeface="Microsoft YaHei" panose="020B0503020204020204" pitchFamily="34" charset="-122"/>
              </a:rPr>
              <a:t>沉浸感</a:t>
            </a:r>
            <a:r>
              <a:rPr kumimoji="1" lang="en-US" altLang="zh-CN" sz="1600" dirty="0">
                <a:solidFill>
                  <a:srgbClr val="000000"/>
                </a:solidFill>
                <a:latin typeface="Microsoft YaHei" panose="020B0503020204020204" pitchFamily="34" charset="-122"/>
                <a:ea typeface="Microsoft YaHei" panose="020B0503020204020204" pitchFamily="34" charset="-122"/>
              </a:rPr>
              <a:t>(AR/VR)</a:t>
            </a:r>
            <a:endParaRPr kumimoji="1" lang="zh-CN" altLang="en-US" sz="1600" dirty="0">
              <a:solidFill>
                <a:srgbClr val="000000"/>
              </a:solidFill>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2EDBF4E7-A2C1-43B4-98C3-5A311B4AEAB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8667"/>
          <a:stretch/>
        </p:blipFill>
        <p:spPr>
          <a:xfrm>
            <a:off x="5515176" y="3868851"/>
            <a:ext cx="1914359" cy="1368000"/>
          </a:xfrm>
          <a:prstGeom prst="rect">
            <a:avLst/>
          </a:prstGeom>
        </p:spPr>
      </p:pic>
    </p:spTree>
    <p:extLst>
      <p:ext uri="{BB962C8B-B14F-4D97-AF65-F5344CB8AC3E}">
        <p14:creationId xmlns:p14="http://schemas.microsoft.com/office/powerpoint/2010/main" val="18803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F35E88B-6911-4976-98DE-CD3C33197968}"/>
              </a:ext>
            </a:extLst>
          </p:cNvPr>
          <p:cNvSpPr/>
          <p:nvPr/>
        </p:nvSpPr>
        <p:spPr>
          <a:xfrm>
            <a:off x="646992" y="106105"/>
            <a:ext cx="11350626" cy="661463"/>
          </a:xfrm>
          <a:prstGeom prst="rect">
            <a:avLst/>
          </a:prstGeom>
          <a:noFill/>
        </p:spPr>
        <p:txBody>
          <a:bodyPr lIns="91372" tIns="45686" rIns="91372" bIns="45686" anchor="ctr">
            <a:noAutofit/>
          </a:bodyPr>
          <a:lstStyle/>
          <a:p>
            <a:pPr eaLnBrk="0" fontAlgn="base" hangingPunct="0">
              <a:spcBef>
                <a:spcPct val="0"/>
              </a:spcBef>
              <a:spcAft>
                <a:spcPct val="0"/>
              </a:spcAft>
              <a:buClr>
                <a:srgbClr val="808080"/>
              </a:buClr>
              <a:buSzPct val="60000"/>
              <a:defRPr/>
            </a:pPr>
            <a:r>
              <a:rPr lang="zh-CN" altLang="en-US" sz="2800" b="1" dirty="0">
                <a:latin typeface="微软雅黑" panose="020B0503020204020204" pitchFamily="34" charset="-122"/>
                <a:ea typeface="微软雅黑" panose="020B0503020204020204" pitchFamily="34" charset="-122"/>
              </a:rPr>
              <a:t>面向数据中心业务，各厂商拓展全栈关键技术，竞争和市场格局白热化</a:t>
            </a:r>
          </a:p>
        </p:txBody>
      </p:sp>
      <p:grpSp>
        <p:nvGrpSpPr>
          <p:cNvPr id="31" name="组合 30">
            <a:extLst>
              <a:ext uri="{FF2B5EF4-FFF2-40B4-BE49-F238E27FC236}">
                <a16:creationId xmlns:a16="http://schemas.microsoft.com/office/drawing/2014/main" id="{1F6FC4C4-0EFF-445F-AAE8-914ADE865494}"/>
              </a:ext>
            </a:extLst>
          </p:cNvPr>
          <p:cNvGrpSpPr/>
          <p:nvPr/>
        </p:nvGrpSpPr>
        <p:grpSpPr>
          <a:xfrm>
            <a:off x="1144139" y="1202320"/>
            <a:ext cx="10117229" cy="5146558"/>
            <a:chOff x="733946" y="815115"/>
            <a:chExt cx="10738494" cy="5652167"/>
          </a:xfrm>
        </p:grpSpPr>
        <p:sp>
          <p:nvSpPr>
            <p:cNvPr id="9" name="双括号 149">
              <a:extLst>
                <a:ext uri="{FF2B5EF4-FFF2-40B4-BE49-F238E27FC236}">
                  <a16:creationId xmlns:a16="http://schemas.microsoft.com/office/drawing/2014/main" id="{83A177C2-F18A-42D6-A06A-B4DAD9E2999F}"/>
                </a:ext>
              </a:extLst>
            </p:cNvPr>
            <p:cNvSpPr/>
            <p:nvPr/>
          </p:nvSpPr>
          <p:spPr>
            <a:xfrm>
              <a:off x="6551785" y="2237959"/>
              <a:ext cx="2376512" cy="3884598"/>
            </a:xfrm>
            <a:prstGeom prst="bracketPair">
              <a:avLst>
                <a:gd name="adj" fmla="val 10373"/>
              </a:avLst>
            </a:prstGeom>
            <a:solidFill>
              <a:srgbClr val="FF3300">
                <a:lumMod val="20000"/>
                <a:lumOff val="80000"/>
                <a:alpha val="27000"/>
              </a:srgbClr>
            </a:solidFill>
            <a:ln w="19050" cap="flat" cmpd="sng" algn="ctr">
              <a:solidFill>
                <a:srgbClr val="C00000"/>
              </a:solidFill>
              <a:prstDash val="solid"/>
            </a:ln>
            <a:effectLst/>
          </p:spPr>
          <p:txBody>
            <a:bodyPr rtlCol="0" anchor="ctr"/>
            <a:lstStyle/>
            <a:p>
              <a:pPr algn="ctr">
                <a:defRPr/>
              </a:pPr>
              <a:endParaRPr lang="zh-CN" altLang="en-US" sz="2000" kern="0" dirty="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object 11">
              <a:extLst>
                <a:ext uri="{FF2B5EF4-FFF2-40B4-BE49-F238E27FC236}">
                  <a16:creationId xmlns:a16="http://schemas.microsoft.com/office/drawing/2014/main" id="{555A8D59-384F-4946-AAA1-7F87B86ACDCD}"/>
                </a:ext>
              </a:extLst>
            </p:cNvPr>
            <p:cNvSpPr/>
            <p:nvPr/>
          </p:nvSpPr>
          <p:spPr>
            <a:xfrm>
              <a:off x="839109" y="815115"/>
              <a:ext cx="10443922" cy="1143422"/>
            </a:xfrm>
            <a:custGeom>
              <a:avLst/>
              <a:gdLst/>
              <a:ahLst/>
              <a:cxnLst/>
              <a:rect l="l" t="t" r="r" b="b"/>
              <a:pathLst>
                <a:path w="18062575" h="1482089">
                  <a:moveTo>
                    <a:pt x="0" y="1481697"/>
                  </a:moveTo>
                  <a:lnTo>
                    <a:pt x="73452" y="1455822"/>
                  </a:lnTo>
                  <a:lnTo>
                    <a:pt x="200363" y="1411931"/>
                  </a:lnTo>
                  <a:lnTo>
                    <a:pt x="327864" y="1368649"/>
                  </a:lnTo>
                  <a:lnTo>
                    <a:pt x="455951" y="1325977"/>
                  </a:lnTo>
                  <a:lnTo>
                    <a:pt x="584618" y="1283920"/>
                  </a:lnTo>
                  <a:lnTo>
                    <a:pt x="713862" y="1242480"/>
                  </a:lnTo>
                  <a:lnTo>
                    <a:pt x="843676" y="1201661"/>
                  </a:lnTo>
                  <a:lnTo>
                    <a:pt x="974058" y="1161465"/>
                  </a:lnTo>
                  <a:lnTo>
                    <a:pt x="1105000" y="1121896"/>
                  </a:lnTo>
                  <a:lnTo>
                    <a:pt x="1236500" y="1082956"/>
                  </a:lnTo>
                  <a:lnTo>
                    <a:pt x="1368552" y="1044650"/>
                  </a:lnTo>
                  <a:lnTo>
                    <a:pt x="1501150" y="1006979"/>
                  </a:lnTo>
                  <a:lnTo>
                    <a:pt x="1634292" y="969946"/>
                  </a:lnTo>
                  <a:lnTo>
                    <a:pt x="1767970" y="933556"/>
                  </a:lnTo>
                  <a:lnTo>
                    <a:pt x="1902182" y="897811"/>
                  </a:lnTo>
                  <a:lnTo>
                    <a:pt x="2036922" y="862713"/>
                  </a:lnTo>
                  <a:lnTo>
                    <a:pt x="2172185" y="828267"/>
                  </a:lnTo>
                  <a:lnTo>
                    <a:pt x="2307966" y="794475"/>
                  </a:lnTo>
                  <a:lnTo>
                    <a:pt x="2444261" y="761340"/>
                  </a:lnTo>
                  <a:lnTo>
                    <a:pt x="2581064" y="728865"/>
                  </a:lnTo>
                  <a:lnTo>
                    <a:pt x="2718372" y="697053"/>
                  </a:lnTo>
                  <a:lnTo>
                    <a:pt x="2856178" y="665908"/>
                  </a:lnTo>
                  <a:lnTo>
                    <a:pt x="2994480" y="635432"/>
                  </a:lnTo>
                  <a:lnTo>
                    <a:pt x="3133270" y="605629"/>
                  </a:lnTo>
                  <a:lnTo>
                    <a:pt x="3272546" y="576501"/>
                  </a:lnTo>
                  <a:lnTo>
                    <a:pt x="3412301" y="548051"/>
                  </a:lnTo>
                  <a:lnTo>
                    <a:pt x="3552532" y="520284"/>
                  </a:lnTo>
                  <a:lnTo>
                    <a:pt x="3693233" y="493201"/>
                  </a:lnTo>
                  <a:lnTo>
                    <a:pt x="3834400" y="466805"/>
                  </a:lnTo>
                  <a:lnTo>
                    <a:pt x="3976027" y="441101"/>
                  </a:lnTo>
                  <a:lnTo>
                    <a:pt x="4118110" y="416090"/>
                  </a:lnTo>
                  <a:lnTo>
                    <a:pt x="4260645" y="391776"/>
                  </a:lnTo>
                  <a:lnTo>
                    <a:pt x="4403626" y="368163"/>
                  </a:lnTo>
                  <a:lnTo>
                    <a:pt x="4547048" y="345252"/>
                  </a:lnTo>
                  <a:lnTo>
                    <a:pt x="4690907" y="323047"/>
                  </a:lnTo>
                  <a:lnTo>
                    <a:pt x="4835198" y="301552"/>
                  </a:lnTo>
                  <a:lnTo>
                    <a:pt x="4979916" y="280768"/>
                  </a:lnTo>
                  <a:lnTo>
                    <a:pt x="5125057" y="260700"/>
                  </a:lnTo>
                  <a:lnTo>
                    <a:pt x="5270615" y="241350"/>
                  </a:lnTo>
                  <a:lnTo>
                    <a:pt x="5416586" y="222722"/>
                  </a:lnTo>
                  <a:lnTo>
                    <a:pt x="5562965" y="204818"/>
                  </a:lnTo>
                  <a:lnTo>
                    <a:pt x="5709747" y="187642"/>
                  </a:lnTo>
                  <a:lnTo>
                    <a:pt x="5856927" y="171196"/>
                  </a:lnTo>
                  <a:lnTo>
                    <a:pt x="6004501" y="155483"/>
                  </a:lnTo>
                  <a:lnTo>
                    <a:pt x="6152463" y="140507"/>
                  </a:lnTo>
                  <a:lnTo>
                    <a:pt x="6300810" y="126271"/>
                  </a:lnTo>
                  <a:lnTo>
                    <a:pt x="6449535" y="112778"/>
                  </a:lnTo>
                  <a:lnTo>
                    <a:pt x="6598635" y="100031"/>
                  </a:lnTo>
                  <a:lnTo>
                    <a:pt x="6748105" y="88032"/>
                  </a:lnTo>
                  <a:lnTo>
                    <a:pt x="6897939" y="76786"/>
                  </a:lnTo>
                  <a:lnTo>
                    <a:pt x="7048133" y="66294"/>
                  </a:lnTo>
                  <a:lnTo>
                    <a:pt x="7198682" y="56561"/>
                  </a:lnTo>
                  <a:lnTo>
                    <a:pt x="7349582" y="47588"/>
                  </a:lnTo>
                  <a:lnTo>
                    <a:pt x="7500827" y="39380"/>
                  </a:lnTo>
                  <a:lnTo>
                    <a:pt x="7652413" y="31939"/>
                  </a:lnTo>
                  <a:lnTo>
                    <a:pt x="7804334" y="25268"/>
                  </a:lnTo>
                  <a:lnTo>
                    <a:pt x="7956587" y="19371"/>
                  </a:lnTo>
                  <a:lnTo>
                    <a:pt x="8109166" y="14250"/>
                  </a:lnTo>
                  <a:lnTo>
                    <a:pt x="8262066" y="9908"/>
                  </a:lnTo>
                  <a:lnTo>
                    <a:pt x="8415284" y="6349"/>
                  </a:lnTo>
                  <a:lnTo>
                    <a:pt x="8568813" y="3576"/>
                  </a:lnTo>
                  <a:lnTo>
                    <a:pt x="8722649" y="1591"/>
                  </a:lnTo>
                  <a:lnTo>
                    <a:pt x="8876788" y="398"/>
                  </a:lnTo>
                  <a:lnTo>
                    <a:pt x="9031224" y="0"/>
                  </a:lnTo>
                  <a:lnTo>
                    <a:pt x="9185659" y="398"/>
                  </a:lnTo>
                  <a:lnTo>
                    <a:pt x="9339798" y="1591"/>
                  </a:lnTo>
                  <a:lnTo>
                    <a:pt x="9493634" y="3576"/>
                  </a:lnTo>
                  <a:lnTo>
                    <a:pt x="9647163" y="6349"/>
                  </a:lnTo>
                  <a:lnTo>
                    <a:pt x="9800381" y="9908"/>
                  </a:lnTo>
                  <a:lnTo>
                    <a:pt x="9953281" y="14250"/>
                  </a:lnTo>
                  <a:lnTo>
                    <a:pt x="10105860" y="19371"/>
                  </a:lnTo>
                  <a:lnTo>
                    <a:pt x="10258113" y="25268"/>
                  </a:lnTo>
                  <a:lnTo>
                    <a:pt x="10410034" y="31939"/>
                  </a:lnTo>
                  <a:lnTo>
                    <a:pt x="10561620" y="39380"/>
                  </a:lnTo>
                  <a:lnTo>
                    <a:pt x="10712865" y="47588"/>
                  </a:lnTo>
                  <a:lnTo>
                    <a:pt x="10863765" y="56561"/>
                  </a:lnTo>
                  <a:lnTo>
                    <a:pt x="11014314" y="66294"/>
                  </a:lnTo>
                  <a:lnTo>
                    <a:pt x="11164508" y="76786"/>
                  </a:lnTo>
                  <a:lnTo>
                    <a:pt x="11314342" y="88032"/>
                  </a:lnTo>
                  <a:lnTo>
                    <a:pt x="11463812" y="100031"/>
                  </a:lnTo>
                  <a:lnTo>
                    <a:pt x="11612912" y="112778"/>
                  </a:lnTo>
                  <a:lnTo>
                    <a:pt x="11761637" y="126271"/>
                  </a:lnTo>
                  <a:lnTo>
                    <a:pt x="11909984" y="140507"/>
                  </a:lnTo>
                  <a:lnTo>
                    <a:pt x="12057946" y="155483"/>
                  </a:lnTo>
                  <a:lnTo>
                    <a:pt x="12205520" y="171196"/>
                  </a:lnTo>
                  <a:lnTo>
                    <a:pt x="12352700" y="187642"/>
                  </a:lnTo>
                  <a:lnTo>
                    <a:pt x="12499482" y="204818"/>
                  </a:lnTo>
                  <a:lnTo>
                    <a:pt x="12645861" y="222722"/>
                  </a:lnTo>
                  <a:lnTo>
                    <a:pt x="12791832" y="241350"/>
                  </a:lnTo>
                  <a:lnTo>
                    <a:pt x="12937390" y="260700"/>
                  </a:lnTo>
                  <a:lnTo>
                    <a:pt x="13082531" y="280768"/>
                  </a:lnTo>
                  <a:lnTo>
                    <a:pt x="13227249" y="301552"/>
                  </a:lnTo>
                  <a:lnTo>
                    <a:pt x="13371540" y="323047"/>
                  </a:lnTo>
                  <a:lnTo>
                    <a:pt x="13515399" y="345252"/>
                  </a:lnTo>
                  <a:lnTo>
                    <a:pt x="13658821" y="368163"/>
                  </a:lnTo>
                  <a:lnTo>
                    <a:pt x="13801802" y="391776"/>
                  </a:lnTo>
                  <a:lnTo>
                    <a:pt x="13944337" y="416090"/>
                  </a:lnTo>
                  <a:lnTo>
                    <a:pt x="14086420" y="441101"/>
                  </a:lnTo>
                  <a:lnTo>
                    <a:pt x="14228047" y="466805"/>
                  </a:lnTo>
                  <a:lnTo>
                    <a:pt x="14369214" y="493201"/>
                  </a:lnTo>
                  <a:lnTo>
                    <a:pt x="14509915" y="520284"/>
                  </a:lnTo>
                  <a:lnTo>
                    <a:pt x="14650146" y="548051"/>
                  </a:lnTo>
                  <a:lnTo>
                    <a:pt x="14789901" y="576501"/>
                  </a:lnTo>
                  <a:lnTo>
                    <a:pt x="14929177" y="605629"/>
                  </a:lnTo>
                  <a:lnTo>
                    <a:pt x="15067967" y="635432"/>
                  </a:lnTo>
                  <a:lnTo>
                    <a:pt x="15206269" y="665908"/>
                  </a:lnTo>
                  <a:lnTo>
                    <a:pt x="15344075" y="697053"/>
                  </a:lnTo>
                  <a:lnTo>
                    <a:pt x="15481383" y="728865"/>
                  </a:lnTo>
                  <a:lnTo>
                    <a:pt x="15618186" y="761340"/>
                  </a:lnTo>
                  <a:lnTo>
                    <a:pt x="15754481" y="794475"/>
                  </a:lnTo>
                  <a:lnTo>
                    <a:pt x="15890262" y="828267"/>
                  </a:lnTo>
                  <a:lnTo>
                    <a:pt x="16025525" y="862713"/>
                  </a:lnTo>
                  <a:lnTo>
                    <a:pt x="16160265" y="897811"/>
                  </a:lnTo>
                  <a:lnTo>
                    <a:pt x="16294477" y="933556"/>
                  </a:lnTo>
                  <a:lnTo>
                    <a:pt x="16428155" y="969946"/>
                  </a:lnTo>
                  <a:lnTo>
                    <a:pt x="16561297" y="1006979"/>
                  </a:lnTo>
                  <a:lnTo>
                    <a:pt x="16693895" y="1044650"/>
                  </a:lnTo>
                  <a:lnTo>
                    <a:pt x="16825947" y="1082956"/>
                  </a:lnTo>
                  <a:lnTo>
                    <a:pt x="16957447" y="1121896"/>
                  </a:lnTo>
                  <a:lnTo>
                    <a:pt x="17088389" y="1161465"/>
                  </a:lnTo>
                  <a:lnTo>
                    <a:pt x="17218771" y="1201661"/>
                  </a:lnTo>
                  <a:lnTo>
                    <a:pt x="17348585" y="1242480"/>
                  </a:lnTo>
                  <a:lnTo>
                    <a:pt x="17477829" y="1283920"/>
                  </a:lnTo>
                  <a:lnTo>
                    <a:pt x="17606496" y="1325977"/>
                  </a:lnTo>
                  <a:lnTo>
                    <a:pt x="17734583" y="1368649"/>
                  </a:lnTo>
                  <a:lnTo>
                    <a:pt x="17862084" y="1411931"/>
                  </a:lnTo>
                  <a:lnTo>
                    <a:pt x="17988995" y="1455822"/>
                  </a:lnTo>
                  <a:lnTo>
                    <a:pt x="18062446" y="1481697"/>
                  </a:lnTo>
                </a:path>
              </a:pathLst>
            </a:custGeom>
            <a:solidFill>
              <a:srgbClr val="FFFFFF">
                <a:lumMod val="95000"/>
              </a:srgbClr>
            </a:solidFill>
            <a:ln w="28575">
              <a:gradFill flip="none" rotWithShape="1">
                <a:gsLst>
                  <a:gs pos="45000">
                    <a:srgbClr val="0070C0"/>
                  </a:gs>
                  <a:gs pos="57000">
                    <a:srgbClr val="C00000"/>
                  </a:gs>
                </a:gsLst>
                <a:lin ang="0" scaled="1"/>
                <a:tileRect/>
              </a:gradFill>
            </a:ln>
          </p:spPr>
          <p:txBody>
            <a:bodyPr wrap="square" lIns="0" tIns="0" rIns="0" bIns="0" rtlCol="0"/>
            <a:lstStyle/>
            <a:p>
              <a:pPr defTabSz="616973">
                <a:defRPr/>
              </a:pPr>
              <a:endParaRPr sz="1200" kern="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双括号 149">
              <a:extLst>
                <a:ext uri="{FF2B5EF4-FFF2-40B4-BE49-F238E27FC236}">
                  <a16:creationId xmlns:a16="http://schemas.microsoft.com/office/drawing/2014/main" id="{DF4E4109-09E7-4525-907A-96E125BFA89A}"/>
                </a:ext>
              </a:extLst>
            </p:cNvPr>
            <p:cNvSpPr/>
            <p:nvPr/>
          </p:nvSpPr>
          <p:spPr>
            <a:xfrm>
              <a:off x="733946" y="2237959"/>
              <a:ext cx="2376512" cy="3867345"/>
            </a:xfrm>
            <a:prstGeom prst="bracketPair">
              <a:avLst>
                <a:gd name="adj" fmla="val 10373"/>
              </a:avLst>
            </a:prstGeom>
            <a:solidFill>
              <a:srgbClr val="0070C0">
                <a:lumMod val="20000"/>
                <a:lumOff val="80000"/>
                <a:alpha val="15000"/>
              </a:srgbClr>
            </a:solidFill>
            <a:ln w="19050" cap="flat" cmpd="sng" algn="ctr">
              <a:solidFill>
                <a:srgbClr val="0070C0"/>
              </a:solidFill>
              <a:prstDash val="solid"/>
            </a:ln>
            <a:effectLst/>
          </p:spPr>
          <p:txBody>
            <a:bodyPr rtlCol="0" anchor="ctr"/>
            <a:lstStyle/>
            <a:p>
              <a:pPr algn="ctr">
                <a:defRPr/>
              </a:pPr>
              <a:endParaRPr lang="zh-CN" altLang="en-US" sz="2000" kern="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双括号 149">
              <a:extLst>
                <a:ext uri="{FF2B5EF4-FFF2-40B4-BE49-F238E27FC236}">
                  <a16:creationId xmlns:a16="http://schemas.microsoft.com/office/drawing/2014/main" id="{53554BFA-35FF-4306-B343-4456C1B4F782}"/>
                </a:ext>
              </a:extLst>
            </p:cNvPr>
            <p:cNvSpPr/>
            <p:nvPr/>
          </p:nvSpPr>
          <p:spPr>
            <a:xfrm>
              <a:off x="3240558" y="2237959"/>
              <a:ext cx="2376512" cy="3858719"/>
            </a:xfrm>
            <a:prstGeom prst="bracketPair">
              <a:avLst>
                <a:gd name="adj" fmla="val 10373"/>
              </a:avLst>
            </a:prstGeom>
            <a:solidFill>
              <a:srgbClr val="0070C0">
                <a:lumMod val="20000"/>
                <a:lumOff val="80000"/>
                <a:alpha val="15000"/>
              </a:srgbClr>
            </a:solidFill>
            <a:ln w="19050" cap="flat" cmpd="sng" algn="ctr">
              <a:solidFill>
                <a:srgbClr val="0070C0"/>
              </a:solidFill>
              <a:prstDash val="solid"/>
            </a:ln>
            <a:effectLst/>
          </p:spPr>
          <p:txBody>
            <a:bodyPr rtlCol="0" anchor="ctr"/>
            <a:lstStyle/>
            <a:p>
              <a:pPr algn="ctr">
                <a:defRPr/>
              </a:pPr>
              <a:endParaRPr lang="zh-CN" altLang="en-US" sz="2000" kern="0" dirty="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 name="双括号 149">
              <a:extLst>
                <a:ext uri="{FF2B5EF4-FFF2-40B4-BE49-F238E27FC236}">
                  <a16:creationId xmlns:a16="http://schemas.microsoft.com/office/drawing/2014/main" id="{C9E6A4AB-7A39-468B-A14A-7E88D45F6AAD}"/>
                </a:ext>
              </a:extLst>
            </p:cNvPr>
            <p:cNvSpPr/>
            <p:nvPr/>
          </p:nvSpPr>
          <p:spPr>
            <a:xfrm>
              <a:off x="9095928" y="2237959"/>
              <a:ext cx="2376512" cy="3858719"/>
            </a:xfrm>
            <a:prstGeom prst="bracketPair">
              <a:avLst>
                <a:gd name="adj" fmla="val 10373"/>
              </a:avLst>
            </a:prstGeom>
            <a:solidFill>
              <a:srgbClr val="FF3300">
                <a:lumMod val="20000"/>
                <a:lumOff val="80000"/>
                <a:alpha val="27000"/>
              </a:srgbClr>
            </a:solidFill>
            <a:ln w="19050" cap="flat" cmpd="sng" algn="ctr">
              <a:solidFill>
                <a:srgbClr val="C00000"/>
              </a:solidFill>
              <a:prstDash val="solid"/>
            </a:ln>
            <a:effectLst/>
          </p:spPr>
          <p:txBody>
            <a:bodyPr rtlCol="0" anchor="ctr"/>
            <a:lstStyle/>
            <a:p>
              <a:pPr algn="ctr">
                <a:defRPr/>
              </a:pPr>
              <a:endParaRPr lang="zh-CN" altLang="en-US" sz="2000" kern="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cxnSp>
          <p:nvCxnSpPr>
            <p:cNvPr id="11" name="Straight Connector 8">
              <a:extLst>
                <a:ext uri="{FF2B5EF4-FFF2-40B4-BE49-F238E27FC236}">
                  <a16:creationId xmlns:a16="http://schemas.microsoft.com/office/drawing/2014/main" id="{6BCD8050-F9BB-41D2-A239-E013E3164EE0}"/>
                </a:ext>
              </a:extLst>
            </p:cNvPr>
            <p:cNvCxnSpPr/>
            <p:nvPr/>
          </p:nvCxnSpPr>
          <p:spPr bwMode="auto">
            <a:xfrm>
              <a:off x="6075090" y="2280668"/>
              <a:ext cx="0" cy="2833533"/>
            </a:xfrm>
            <a:prstGeom prst="line">
              <a:avLst/>
            </a:prstGeom>
            <a:solidFill>
              <a:srgbClr val="FFCC99"/>
            </a:solidFill>
            <a:ln w="9525" cap="flat" cmpd="sng" algn="ctr">
              <a:solidFill>
                <a:srgbClr val="FFFFFF">
                  <a:lumMod val="65000"/>
                </a:srgbClr>
              </a:solidFill>
              <a:prstDash val="solid"/>
              <a:round/>
              <a:headEnd type="none" w="med" len="med"/>
              <a:tailEnd type="none" w="med" len="med"/>
            </a:ln>
            <a:effectLst/>
          </p:spPr>
        </p:cxnSp>
        <p:sp>
          <p:nvSpPr>
            <p:cNvPr id="12" name="TextBox 10">
              <a:extLst>
                <a:ext uri="{FF2B5EF4-FFF2-40B4-BE49-F238E27FC236}">
                  <a16:creationId xmlns:a16="http://schemas.microsoft.com/office/drawing/2014/main" id="{14C939FD-A0BC-42F5-B63B-E67AC2C588F4}"/>
                </a:ext>
              </a:extLst>
            </p:cNvPr>
            <p:cNvSpPr txBox="1"/>
            <p:nvPr/>
          </p:nvSpPr>
          <p:spPr>
            <a:xfrm>
              <a:off x="4641820" y="1040327"/>
              <a:ext cx="1152075" cy="369188"/>
            </a:xfrm>
            <a:prstGeom prst="rect">
              <a:avLst/>
            </a:prstGeom>
            <a:noFill/>
          </p:spPr>
          <p:txBody>
            <a:bodyPr wrap="square" rtlCol="0">
              <a:spAutoFit/>
            </a:bodyPr>
            <a:lstStyle/>
            <a:p>
              <a:pPr defTabSz="914112">
                <a:defRPr/>
              </a:pPr>
              <a:r>
                <a:rPr lang="en-US" sz="1600" b="1" kern="0" dirty="0">
                  <a:solidFill>
                    <a:srgbClr val="000000"/>
                  </a:solidFill>
                  <a:latin typeface="微软雅黑" panose="020B0503020204020204" pitchFamily="34" charset="-122"/>
                  <a:ea typeface="微软雅黑" panose="020B0503020204020204" pitchFamily="34" charset="-122"/>
                </a:rPr>
                <a:t>x86</a:t>
              </a:r>
              <a:r>
                <a:rPr lang="zh-CN" altLang="en-US" sz="1600" b="1" kern="0" dirty="0">
                  <a:solidFill>
                    <a:srgbClr val="000000"/>
                  </a:solidFill>
                  <a:latin typeface="微软雅黑" panose="020B0503020204020204" pitchFamily="34" charset="-122"/>
                  <a:ea typeface="微软雅黑" panose="020B0503020204020204" pitchFamily="34" charset="-122"/>
                </a:rPr>
                <a:t>阵营</a:t>
              </a:r>
              <a:endParaRPr lang="en-US" sz="1600" b="1" kern="0" dirty="0">
                <a:solidFill>
                  <a:srgbClr val="000000"/>
                </a:solidFill>
                <a:latin typeface="微软雅黑" panose="020B0503020204020204" pitchFamily="34" charset="-122"/>
                <a:ea typeface="微软雅黑" panose="020B0503020204020204" pitchFamily="34" charset="-122"/>
              </a:endParaRPr>
            </a:p>
          </p:txBody>
        </p:sp>
        <p:sp>
          <p:nvSpPr>
            <p:cNvPr id="13" name="TextBox 11">
              <a:extLst>
                <a:ext uri="{FF2B5EF4-FFF2-40B4-BE49-F238E27FC236}">
                  <a16:creationId xmlns:a16="http://schemas.microsoft.com/office/drawing/2014/main" id="{3DE5AAAC-8CCD-450B-9EAD-4B3642C13419}"/>
                </a:ext>
              </a:extLst>
            </p:cNvPr>
            <p:cNvSpPr txBox="1"/>
            <p:nvPr/>
          </p:nvSpPr>
          <p:spPr>
            <a:xfrm>
              <a:off x="6418879" y="1040327"/>
              <a:ext cx="1280963" cy="369188"/>
            </a:xfrm>
            <a:prstGeom prst="rect">
              <a:avLst/>
            </a:prstGeom>
            <a:noFill/>
          </p:spPr>
          <p:txBody>
            <a:bodyPr wrap="square" rtlCol="0">
              <a:spAutoFit/>
            </a:bodyPr>
            <a:lstStyle/>
            <a:p>
              <a:pPr defTabSz="914112">
                <a:defRPr/>
              </a:pPr>
              <a:r>
                <a:rPr lang="en-US" sz="1600" b="1" kern="0" dirty="0">
                  <a:solidFill>
                    <a:srgbClr val="000000"/>
                  </a:solidFill>
                  <a:latin typeface="微软雅黑" panose="020B0503020204020204" pitchFamily="34" charset="-122"/>
                  <a:ea typeface="微软雅黑" panose="020B0503020204020204" pitchFamily="34" charset="-122"/>
                </a:rPr>
                <a:t>ARM</a:t>
              </a:r>
              <a:r>
                <a:rPr lang="zh-CN" altLang="en-US" sz="1600" b="1" kern="0" dirty="0">
                  <a:solidFill>
                    <a:srgbClr val="000000"/>
                  </a:solidFill>
                  <a:latin typeface="微软雅黑" panose="020B0503020204020204" pitchFamily="34" charset="-122"/>
                  <a:ea typeface="微软雅黑" panose="020B0503020204020204" pitchFamily="34" charset="-122"/>
                </a:rPr>
                <a:t>阵营</a:t>
              </a:r>
              <a:endParaRPr lang="en-US" sz="1600" b="1" kern="0" dirty="0">
                <a:solidFill>
                  <a:srgbClr val="000000"/>
                </a:solidFill>
                <a:latin typeface="微软雅黑" panose="020B0503020204020204" pitchFamily="34" charset="-122"/>
                <a:ea typeface="微软雅黑" panose="020B0503020204020204" pitchFamily="34" charset="-122"/>
              </a:endParaRPr>
            </a:p>
          </p:txBody>
        </p:sp>
        <p:pic>
          <p:nvPicPr>
            <p:cNvPr id="14" name="Picture 12">
              <a:extLst>
                <a:ext uri="{FF2B5EF4-FFF2-40B4-BE49-F238E27FC236}">
                  <a16:creationId xmlns:a16="http://schemas.microsoft.com/office/drawing/2014/main" id="{610719EA-D44B-430F-84E4-E2144B9E03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27" t="12122" r="2486" b="23064"/>
            <a:stretch/>
          </p:blipFill>
          <p:spPr>
            <a:xfrm>
              <a:off x="1693323" y="2123937"/>
              <a:ext cx="572016" cy="219786"/>
            </a:xfrm>
            <a:prstGeom prst="rect">
              <a:avLst/>
            </a:prstGeom>
          </p:spPr>
        </p:pic>
        <p:pic>
          <p:nvPicPr>
            <p:cNvPr id="15" name="Picture 13">
              <a:extLst>
                <a:ext uri="{FF2B5EF4-FFF2-40B4-BE49-F238E27FC236}">
                  <a16:creationId xmlns:a16="http://schemas.microsoft.com/office/drawing/2014/main" id="{77DB56C3-A6DD-48E4-AFCF-DFA790F027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7248" y="2067550"/>
              <a:ext cx="990800" cy="381458"/>
            </a:xfrm>
            <a:prstGeom prst="rect">
              <a:avLst/>
            </a:prstGeom>
          </p:spPr>
        </p:pic>
        <p:pic>
          <p:nvPicPr>
            <p:cNvPr id="16" name="Picture 14">
              <a:extLst>
                <a:ext uri="{FF2B5EF4-FFF2-40B4-BE49-F238E27FC236}">
                  <a16:creationId xmlns:a16="http://schemas.microsoft.com/office/drawing/2014/main" id="{577B084D-03E8-49DC-97EF-E7A5CDAA3B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61" t="28025" r="4356" b="22684"/>
            <a:stretch/>
          </p:blipFill>
          <p:spPr>
            <a:xfrm>
              <a:off x="7211922" y="2122341"/>
              <a:ext cx="1020850" cy="271874"/>
            </a:xfrm>
            <a:prstGeom prst="rect">
              <a:avLst/>
            </a:prstGeom>
          </p:spPr>
        </p:pic>
        <p:sp>
          <p:nvSpPr>
            <p:cNvPr id="17" name="TextBox 15">
              <a:extLst>
                <a:ext uri="{FF2B5EF4-FFF2-40B4-BE49-F238E27FC236}">
                  <a16:creationId xmlns:a16="http://schemas.microsoft.com/office/drawing/2014/main" id="{A170CBC5-3FFA-48FA-94A0-BEE26847C588}"/>
                </a:ext>
              </a:extLst>
            </p:cNvPr>
            <p:cNvSpPr txBox="1"/>
            <p:nvPr/>
          </p:nvSpPr>
          <p:spPr>
            <a:xfrm>
              <a:off x="5810018" y="3534461"/>
              <a:ext cx="548426"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芯片</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18" name="TextBox 16">
              <a:extLst>
                <a:ext uri="{FF2B5EF4-FFF2-40B4-BE49-F238E27FC236}">
                  <a16:creationId xmlns:a16="http://schemas.microsoft.com/office/drawing/2014/main" id="{A0F36D01-D6F3-43B3-9A05-C7B5A651E726}"/>
                </a:ext>
              </a:extLst>
            </p:cNvPr>
            <p:cNvSpPr txBox="1"/>
            <p:nvPr/>
          </p:nvSpPr>
          <p:spPr>
            <a:xfrm>
              <a:off x="5810018" y="3012658"/>
              <a:ext cx="548426"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互联</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19" name="TextBox 17">
              <a:extLst>
                <a:ext uri="{FF2B5EF4-FFF2-40B4-BE49-F238E27FC236}">
                  <a16:creationId xmlns:a16="http://schemas.microsoft.com/office/drawing/2014/main" id="{CAD6470E-25C0-458E-ACEA-7D7D7489F457}"/>
                </a:ext>
              </a:extLst>
            </p:cNvPr>
            <p:cNvSpPr txBox="1"/>
            <p:nvPr/>
          </p:nvSpPr>
          <p:spPr>
            <a:xfrm>
              <a:off x="5810018" y="2490325"/>
              <a:ext cx="548426"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网络</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20" name="TextBox 18">
              <a:extLst>
                <a:ext uri="{FF2B5EF4-FFF2-40B4-BE49-F238E27FC236}">
                  <a16:creationId xmlns:a16="http://schemas.microsoft.com/office/drawing/2014/main" id="{D3B0FE04-E334-4B32-B3DF-364C19DAA1C4}"/>
                </a:ext>
              </a:extLst>
            </p:cNvPr>
            <p:cNvSpPr txBox="1"/>
            <p:nvPr/>
          </p:nvSpPr>
          <p:spPr>
            <a:xfrm>
              <a:off x="789356" y="3552498"/>
              <a:ext cx="2285107"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CPU + </a:t>
              </a:r>
              <a:r>
                <a:rPr lang="en-US" sz="1200" b="1" kern="0" dirty="0">
                  <a:solidFill>
                    <a:srgbClr val="0070C0"/>
                  </a:solidFill>
                  <a:latin typeface="微软雅黑" panose="020B0503020204020204" pitchFamily="34" charset="-122"/>
                  <a:ea typeface="微软雅黑" panose="020B0503020204020204" pitchFamily="34" charset="-122"/>
                </a:rPr>
                <a:t>GPU</a:t>
              </a:r>
              <a:r>
                <a:rPr lang="en-US" altLang="zh-CN" sz="1200" b="1" kern="0" dirty="0">
                  <a:solidFill>
                    <a:srgbClr val="0070C0"/>
                  </a:solidFill>
                  <a:latin typeface="微软雅黑" panose="020B0503020204020204" pitchFamily="34" charset="-122"/>
                  <a:ea typeface="微软雅黑" panose="020B0503020204020204" pitchFamily="34" charset="-122"/>
                </a:rPr>
                <a:t> + </a:t>
              </a:r>
              <a:r>
                <a:rPr lang="en-US" sz="1200" b="1" kern="0" dirty="0">
                  <a:solidFill>
                    <a:srgbClr val="0070C0"/>
                  </a:solidFill>
                  <a:latin typeface="微软雅黑" panose="020B0503020204020204" pitchFamily="34" charset="-122"/>
                  <a:ea typeface="微软雅黑" panose="020B0503020204020204" pitchFamily="34" charset="-122"/>
                </a:rPr>
                <a:t>AI </a:t>
              </a:r>
              <a:r>
                <a:rPr lang="en-US" sz="1200" b="1" kern="0" dirty="0">
                  <a:solidFill>
                    <a:srgbClr val="000000"/>
                  </a:solidFill>
                  <a:latin typeface="微软雅黑" panose="020B0503020204020204" pitchFamily="34" charset="-122"/>
                  <a:ea typeface="微软雅黑" panose="020B0503020204020204" pitchFamily="34" charset="-122"/>
                </a:rPr>
                <a:t>+ FPGA</a:t>
              </a:r>
            </a:p>
          </p:txBody>
        </p:sp>
        <p:sp>
          <p:nvSpPr>
            <p:cNvPr id="21" name="TextBox 19">
              <a:extLst>
                <a:ext uri="{FF2B5EF4-FFF2-40B4-BE49-F238E27FC236}">
                  <a16:creationId xmlns:a16="http://schemas.microsoft.com/office/drawing/2014/main" id="{47342665-A68A-4345-9CF4-7B53D0845640}"/>
                </a:ext>
              </a:extLst>
            </p:cNvPr>
            <p:cNvSpPr txBox="1"/>
            <p:nvPr/>
          </p:nvSpPr>
          <p:spPr>
            <a:xfrm>
              <a:off x="6585486" y="3552498"/>
              <a:ext cx="2266995" cy="304212"/>
            </a:xfrm>
            <a:prstGeom prst="rect">
              <a:avLst/>
            </a:prstGeom>
            <a:noFill/>
          </p:spPr>
          <p:txBody>
            <a:bodyPr wrap="square" rtlCol="0">
              <a:spAutoFit/>
            </a:bodyPr>
            <a:lstStyle/>
            <a:p>
              <a:pPr algn="ctr" defTabSz="914112">
                <a:defRPr/>
              </a:pPr>
              <a:r>
                <a:rPr lang="en-US" sz="1200" b="1" kern="0" dirty="0">
                  <a:solidFill>
                    <a:srgbClr val="0070C0"/>
                  </a:solidFill>
                  <a:latin typeface="微软雅黑" panose="020B0503020204020204" pitchFamily="34" charset="-122"/>
                  <a:ea typeface="微软雅黑" panose="020B0503020204020204" pitchFamily="34" charset="-122"/>
                </a:rPr>
                <a:t>CPU</a:t>
              </a:r>
              <a:r>
                <a:rPr lang="en-US" sz="1200" b="1" kern="0" dirty="0">
                  <a:solidFill>
                    <a:srgbClr val="000000"/>
                  </a:solidFill>
                  <a:latin typeface="微软雅黑" panose="020B0503020204020204" pitchFamily="34" charset="-122"/>
                  <a:ea typeface="微软雅黑" panose="020B0503020204020204" pitchFamily="34" charset="-122"/>
                </a:rPr>
                <a:t> </a:t>
              </a:r>
              <a:r>
                <a:rPr lang="en-US" altLang="zh-CN" sz="1200" b="1" kern="0" dirty="0">
                  <a:solidFill>
                    <a:srgbClr val="000000"/>
                  </a:solidFill>
                  <a:latin typeface="微软雅黑" panose="020B0503020204020204" pitchFamily="34" charset="-122"/>
                  <a:ea typeface="微软雅黑" panose="020B0503020204020204" pitchFamily="34" charset="-122"/>
                </a:rPr>
                <a:t>+ GPU + </a:t>
              </a:r>
              <a:r>
                <a:rPr lang="en-US" sz="1200" b="1" kern="0" dirty="0">
                  <a:solidFill>
                    <a:srgbClr val="000000"/>
                  </a:solidFill>
                  <a:latin typeface="微软雅黑" panose="020B0503020204020204" pitchFamily="34" charset="-122"/>
                  <a:ea typeface="微软雅黑" panose="020B0503020204020204" pitchFamily="34" charset="-122"/>
                </a:rPr>
                <a:t>AI + </a:t>
              </a:r>
              <a:r>
                <a:rPr lang="en-US" sz="1200" b="1" kern="0" dirty="0">
                  <a:solidFill>
                    <a:srgbClr val="0070C0"/>
                  </a:solidFill>
                  <a:latin typeface="微软雅黑" panose="020B0503020204020204" pitchFamily="34" charset="-122"/>
                  <a:ea typeface="微软雅黑" panose="020B0503020204020204" pitchFamily="34" charset="-122"/>
                </a:rPr>
                <a:t>DPU</a:t>
              </a:r>
            </a:p>
          </p:txBody>
        </p:sp>
        <p:sp>
          <p:nvSpPr>
            <p:cNvPr id="22" name="TextBox 20">
              <a:extLst>
                <a:ext uri="{FF2B5EF4-FFF2-40B4-BE49-F238E27FC236}">
                  <a16:creationId xmlns:a16="http://schemas.microsoft.com/office/drawing/2014/main" id="{B58A39D3-78E6-4BFA-B36B-63F404D0D79B}"/>
                </a:ext>
              </a:extLst>
            </p:cNvPr>
            <p:cNvSpPr txBox="1"/>
            <p:nvPr/>
          </p:nvSpPr>
          <p:spPr>
            <a:xfrm>
              <a:off x="3438904" y="3552498"/>
              <a:ext cx="2012342" cy="507020"/>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CPU + GPU + </a:t>
              </a:r>
              <a:r>
                <a:rPr lang="en-US" sz="1200" b="1" kern="0" dirty="0">
                  <a:solidFill>
                    <a:srgbClr val="0070C0"/>
                  </a:solidFill>
                  <a:latin typeface="微软雅黑" panose="020B0503020204020204" pitchFamily="34" charset="-122"/>
                  <a:ea typeface="微软雅黑" panose="020B0503020204020204" pitchFamily="34" charset="-122"/>
                </a:rPr>
                <a:t>FPGA/AI</a:t>
              </a:r>
            </a:p>
          </p:txBody>
        </p:sp>
        <p:sp>
          <p:nvSpPr>
            <p:cNvPr id="23" name="TextBox 21">
              <a:extLst>
                <a:ext uri="{FF2B5EF4-FFF2-40B4-BE49-F238E27FC236}">
                  <a16:creationId xmlns:a16="http://schemas.microsoft.com/office/drawing/2014/main" id="{2D6DCE89-6CC8-4A81-9702-4E0D9DAD6957}"/>
                </a:ext>
              </a:extLst>
            </p:cNvPr>
            <p:cNvSpPr txBox="1"/>
            <p:nvPr/>
          </p:nvSpPr>
          <p:spPr>
            <a:xfrm>
              <a:off x="9345609" y="3552498"/>
              <a:ext cx="1877152" cy="507020"/>
            </a:xfrm>
            <a:prstGeom prst="rect">
              <a:avLst/>
            </a:prstGeom>
            <a:noFill/>
          </p:spPr>
          <p:txBody>
            <a:bodyPr wrap="square" rtlCol="0">
              <a:spAutoFit/>
            </a:bodyPr>
            <a:lstStyle/>
            <a:p>
              <a:pPr algn="ctr" defTabSz="914112">
                <a:defRPr/>
              </a:pPr>
              <a:r>
                <a:rPr lang="en-US" sz="1200" b="1" kern="0" dirty="0">
                  <a:solidFill>
                    <a:srgbClr val="0070C0"/>
                  </a:solidFill>
                  <a:latin typeface="微软雅黑" panose="020B0503020204020204" pitchFamily="34" charset="-122"/>
                  <a:ea typeface="微软雅黑" panose="020B0503020204020204" pitchFamily="34" charset="-122"/>
                </a:rPr>
                <a:t>CPU </a:t>
              </a:r>
              <a:r>
                <a:rPr lang="en-US" altLang="zh-CN" sz="1200" b="1" kern="0" dirty="0">
                  <a:solidFill>
                    <a:srgbClr val="0070C0"/>
                  </a:solidFill>
                  <a:latin typeface="微软雅黑" panose="020B0503020204020204" pitchFamily="34" charset="-122"/>
                  <a:ea typeface="微软雅黑" panose="020B0503020204020204" pitchFamily="34" charset="-122"/>
                </a:rPr>
                <a:t>+ </a:t>
              </a:r>
              <a:r>
                <a:rPr lang="en-US" sz="1200" b="1" kern="0" dirty="0">
                  <a:solidFill>
                    <a:srgbClr val="0070C0"/>
                  </a:solidFill>
                  <a:latin typeface="微软雅黑" panose="020B0503020204020204" pitchFamily="34" charset="-122"/>
                  <a:ea typeface="微软雅黑" panose="020B0503020204020204" pitchFamily="34" charset="-122"/>
                </a:rPr>
                <a:t>AI/NPU + DPU</a:t>
              </a:r>
            </a:p>
          </p:txBody>
        </p:sp>
        <p:sp>
          <p:nvSpPr>
            <p:cNvPr id="24" name="TextBox 22">
              <a:extLst>
                <a:ext uri="{FF2B5EF4-FFF2-40B4-BE49-F238E27FC236}">
                  <a16:creationId xmlns:a16="http://schemas.microsoft.com/office/drawing/2014/main" id="{37915E63-F713-403E-AF98-873EBBA99CDB}"/>
                </a:ext>
              </a:extLst>
            </p:cNvPr>
            <p:cNvSpPr txBox="1"/>
            <p:nvPr/>
          </p:nvSpPr>
          <p:spPr>
            <a:xfrm>
              <a:off x="1556585" y="3051380"/>
              <a:ext cx="731234"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CXL</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5" name="TextBox 23">
              <a:extLst>
                <a:ext uri="{FF2B5EF4-FFF2-40B4-BE49-F238E27FC236}">
                  <a16:creationId xmlns:a16="http://schemas.microsoft.com/office/drawing/2014/main" id="{090E865C-B7CF-4774-9BA1-4538BCE38E14}"/>
                </a:ext>
              </a:extLst>
            </p:cNvPr>
            <p:cNvSpPr txBox="1"/>
            <p:nvPr/>
          </p:nvSpPr>
          <p:spPr>
            <a:xfrm>
              <a:off x="3438799" y="3051380"/>
              <a:ext cx="2012341"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CXL + Infinity Fabric</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6" name="TextBox 24">
              <a:extLst>
                <a:ext uri="{FF2B5EF4-FFF2-40B4-BE49-F238E27FC236}">
                  <a16:creationId xmlns:a16="http://schemas.microsoft.com/office/drawing/2014/main" id="{15882630-B3D4-46C4-8EAB-61C3F4E5E604}"/>
                </a:ext>
              </a:extLst>
            </p:cNvPr>
            <p:cNvSpPr txBox="1"/>
            <p:nvPr/>
          </p:nvSpPr>
          <p:spPr>
            <a:xfrm>
              <a:off x="7157492" y="3051380"/>
              <a:ext cx="987994" cy="304212"/>
            </a:xfrm>
            <a:prstGeom prst="rect">
              <a:avLst/>
            </a:prstGeom>
            <a:noFill/>
          </p:spPr>
          <p:txBody>
            <a:bodyPr wrap="square" rtlCol="0">
              <a:spAutoFit/>
            </a:bodyPr>
            <a:lstStyle/>
            <a:p>
              <a:pPr algn="ctr" defTabSz="914112">
                <a:defRPr/>
              </a:pPr>
              <a:r>
                <a:rPr lang="en-US" altLang="zh-CN" sz="1200" b="1" kern="0" dirty="0" err="1">
                  <a:solidFill>
                    <a:srgbClr val="000000"/>
                  </a:solidFill>
                  <a:latin typeface="微软雅黑" panose="020B0503020204020204" pitchFamily="34" charset="-122"/>
                  <a:ea typeface="微软雅黑" panose="020B0503020204020204" pitchFamily="34" charset="-122"/>
                </a:rPr>
                <a:t>NVLink</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7" name="TextBox 25">
              <a:extLst>
                <a:ext uri="{FF2B5EF4-FFF2-40B4-BE49-F238E27FC236}">
                  <a16:creationId xmlns:a16="http://schemas.microsoft.com/office/drawing/2014/main" id="{7F1B6444-A0A4-4225-8F5C-833E074DEF4F}"/>
                </a:ext>
              </a:extLst>
            </p:cNvPr>
            <p:cNvSpPr txBox="1"/>
            <p:nvPr/>
          </p:nvSpPr>
          <p:spPr>
            <a:xfrm>
              <a:off x="9316520" y="2518691"/>
              <a:ext cx="1969657" cy="861933"/>
            </a:xfrm>
            <a:prstGeom prst="rect">
              <a:avLst/>
            </a:prstGeom>
            <a:noFill/>
          </p:spPr>
          <p:txBody>
            <a:bodyPr wrap="square" rtlCol="0">
              <a:spAutoFit/>
            </a:bodyPr>
            <a:lstStyle/>
            <a:p>
              <a:pPr algn="ctr" defTabSz="914112">
                <a:defRPr/>
              </a:pPr>
              <a:r>
                <a:rPr lang="en-US" sz="1200" b="1" kern="0" dirty="0">
                  <a:solidFill>
                    <a:srgbClr val="0070C0"/>
                  </a:solidFill>
                  <a:latin typeface="微软雅黑" panose="020B0503020204020204" pitchFamily="34" charset="-122"/>
                  <a:ea typeface="微软雅黑" panose="020B0503020204020204" pitchFamily="34" charset="-122"/>
                </a:rPr>
                <a:t>UB</a:t>
              </a:r>
              <a:r>
                <a:rPr lang="zh-CN" altLang="en-US" sz="1200" b="1" kern="0" dirty="0">
                  <a:solidFill>
                    <a:srgbClr val="0070C0"/>
                  </a:solidFill>
                  <a:latin typeface="微软雅黑" panose="020B0503020204020204" pitchFamily="34" charset="-122"/>
                  <a:ea typeface="微软雅黑" panose="020B0503020204020204" pitchFamily="34" charset="-122"/>
                </a:rPr>
                <a:t>总线</a:t>
              </a:r>
              <a:endParaRPr lang="en-US" altLang="zh-CN" sz="1200" b="1" kern="0" dirty="0">
                <a:solidFill>
                  <a:srgbClr val="0070C0"/>
                </a:solidFill>
                <a:latin typeface="微软雅黑" panose="020B0503020204020204" pitchFamily="34" charset="-122"/>
                <a:ea typeface="微软雅黑" panose="020B0503020204020204" pitchFamily="34" charset="-122"/>
              </a:endParaRPr>
            </a:p>
            <a:p>
              <a:pPr algn="ctr" defTabSz="914112">
                <a:defRPr/>
              </a:pPr>
              <a:r>
                <a:rPr lang="zh-CN" altLang="en-US" sz="1100" kern="0" dirty="0">
                  <a:solidFill>
                    <a:srgbClr val="0070C0"/>
                  </a:solidFill>
                  <a:latin typeface="微软雅黑" panose="020B0503020204020204" pitchFamily="34" charset="-122"/>
                  <a:ea typeface="微软雅黑" panose="020B0503020204020204" pitchFamily="34" charset="-122"/>
                </a:rPr>
                <a:t>灵衢创新，独创</a:t>
              </a:r>
              <a:r>
                <a:rPr lang="en-US" altLang="zh-CN" sz="1100" kern="0" dirty="0">
                  <a:solidFill>
                    <a:srgbClr val="0070C0"/>
                  </a:solidFill>
                  <a:latin typeface="微软雅黑" panose="020B0503020204020204" pitchFamily="34" charset="-122"/>
                  <a:ea typeface="微软雅黑" panose="020B0503020204020204" pitchFamily="34" charset="-122"/>
                </a:rPr>
                <a:t>Unified Bus for</a:t>
              </a:r>
              <a:r>
                <a:rPr lang="zh-CN" altLang="en-US" sz="1100" kern="0" dirty="0">
                  <a:solidFill>
                    <a:srgbClr val="0070C0"/>
                  </a:solidFill>
                  <a:latin typeface="微软雅黑" panose="020B0503020204020204" pitchFamily="34" charset="-122"/>
                  <a:ea typeface="微软雅黑" panose="020B0503020204020204" pitchFamily="34" charset="-122"/>
                </a:rPr>
                <a:t> </a:t>
              </a:r>
              <a:r>
                <a:rPr lang="en-US" altLang="zh-CN" sz="1100" kern="0" dirty="0">
                  <a:solidFill>
                    <a:srgbClr val="0070C0"/>
                  </a:solidFill>
                  <a:latin typeface="微软雅黑" panose="020B0503020204020204" pitchFamily="34" charset="-122"/>
                  <a:ea typeface="微软雅黑" panose="020B0503020204020204" pitchFamily="34" charset="-122"/>
                </a:rPr>
                <a:t>all</a:t>
              </a:r>
              <a:r>
                <a:rPr lang="zh-CN" altLang="en-US" sz="1100" kern="0" dirty="0">
                  <a:solidFill>
                    <a:srgbClr val="0070C0"/>
                  </a:solidFill>
                  <a:latin typeface="微软雅黑" panose="020B0503020204020204" pitchFamily="34" charset="-122"/>
                  <a:ea typeface="微软雅黑" panose="020B0503020204020204" pitchFamily="34" charset="-122"/>
                </a:rPr>
                <a:t>统一、可扩展、高性能总线架构</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28" name="TextBox 26">
              <a:extLst>
                <a:ext uri="{FF2B5EF4-FFF2-40B4-BE49-F238E27FC236}">
                  <a16:creationId xmlns:a16="http://schemas.microsoft.com/office/drawing/2014/main" id="{A3987580-7626-43D4-951E-6106D2414598}"/>
                </a:ext>
              </a:extLst>
            </p:cNvPr>
            <p:cNvSpPr txBox="1"/>
            <p:nvPr/>
          </p:nvSpPr>
          <p:spPr>
            <a:xfrm>
              <a:off x="961249" y="2556468"/>
              <a:ext cx="2036716" cy="304212"/>
            </a:xfrm>
            <a:prstGeom prst="rect">
              <a:avLst/>
            </a:prstGeom>
            <a:noFill/>
          </p:spPr>
          <p:txBody>
            <a:bodyPr wrap="square" rtlCol="0">
              <a:spAutoFit/>
            </a:bodyPr>
            <a:lstStyle/>
            <a:p>
              <a:pPr algn="ctr" defTabSz="914112">
                <a:defRPr/>
              </a:pPr>
              <a:r>
                <a:rPr lang="zh-CN" altLang="en-US" sz="1200" b="1" kern="0" dirty="0">
                  <a:solidFill>
                    <a:srgbClr val="000000"/>
                  </a:solidFill>
                  <a:latin typeface="微软雅黑" panose="020B0503020204020204" pitchFamily="34" charset="-122"/>
                  <a:ea typeface="微软雅黑" panose="020B0503020204020204" pitchFamily="34" charset="-122"/>
                </a:rPr>
                <a:t>原</a:t>
              </a:r>
              <a:r>
                <a:rPr lang="en-US" altLang="zh-CN" sz="1200" b="1" kern="0" dirty="0">
                  <a:solidFill>
                    <a:srgbClr val="000000"/>
                  </a:solidFill>
                  <a:latin typeface="微软雅黑" panose="020B0503020204020204" pitchFamily="34" charset="-122"/>
                  <a:ea typeface="微软雅黑" panose="020B0503020204020204" pitchFamily="34" charset="-122"/>
                </a:rPr>
                <a:t>NPG + Barefoot</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9" name="TextBox 27">
              <a:extLst>
                <a:ext uri="{FF2B5EF4-FFF2-40B4-BE49-F238E27FC236}">
                  <a16:creationId xmlns:a16="http://schemas.microsoft.com/office/drawing/2014/main" id="{25DEA680-B555-4CA3-B278-5321F25F65F6}"/>
                </a:ext>
              </a:extLst>
            </p:cNvPr>
            <p:cNvSpPr txBox="1"/>
            <p:nvPr/>
          </p:nvSpPr>
          <p:spPr>
            <a:xfrm>
              <a:off x="3711702" y="2556468"/>
              <a:ext cx="1341893" cy="304212"/>
            </a:xfrm>
            <a:prstGeom prst="rect">
              <a:avLst/>
            </a:prstGeom>
            <a:noFill/>
          </p:spPr>
          <p:txBody>
            <a:bodyPr wrap="square" rtlCol="0">
              <a:spAutoFit/>
            </a:bodyPr>
            <a:lstStyle/>
            <a:p>
              <a:pPr algn="ctr" defTabSz="914112">
                <a:defRPr/>
              </a:pPr>
              <a:r>
                <a:rPr lang="en-US" sz="1200" b="1" kern="0" dirty="0">
                  <a:solidFill>
                    <a:srgbClr val="000000"/>
                  </a:solidFill>
                  <a:latin typeface="微软雅黑" panose="020B0503020204020204" pitchFamily="34" charset="-122"/>
                  <a:ea typeface="微软雅黑" panose="020B0503020204020204" pitchFamily="34" charset="-122"/>
                </a:rPr>
                <a:t>X</a:t>
              </a:r>
              <a:r>
                <a:rPr lang="en-US" altLang="zh-CN" sz="1200" b="1" kern="0" dirty="0">
                  <a:solidFill>
                    <a:srgbClr val="000000"/>
                  </a:solidFill>
                  <a:latin typeface="微软雅黑" panose="020B0503020204020204" pitchFamily="34" charset="-122"/>
                  <a:ea typeface="微软雅黑" panose="020B0503020204020204" pitchFamily="34" charset="-122"/>
                </a:rPr>
                <a:t>ilinx NIC</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30" name="TextBox 28">
              <a:extLst>
                <a:ext uri="{FF2B5EF4-FFF2-40B4-BE49-F238E27FC236}">
                  <a16:creationId xmlns:a16="http://schemas.microsoft.com/office/drawing/2014/main" id="{6F91A199-92AD-46D8-8A9A-0C008876615B}"/>
                </a:ext>
              </a:extLst>
            </p:cNvPr>
            <p:cNvSpPr txBox="1"/>
            <p:nvPr/>
          </p:nvSpPr>
          <p:spPr>
            <a:xfrm>
              <a:off x="6980544" y="2556468"/>
              <a:ext cx="1341893"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Mellanox</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32" name="TextBox 30">
              <a:extLst>
                <a:ext uri="{FF2B5EF4-FFF2-40B4-BE49-F238E27FC236}">
                  <a16:creationId xmlns:a16="http://schemas.microsoft.com/office/drawing/2014/main" id="{13E0179C-12C1-45E6-96DD-406687CED8FD}"/>
                </a:ext>
              </a:extLst>
            </p:cNvPr>
            <p:cNvSpPr txBox="1"/>
            <p:nvPr/>
          </p:nvSpPr>
          <p:spPr>
            <a:xfrm>
              <a:off x="862064" y="4862013"/>
              <a:ext cx="2193702" cy="968971"/>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zh-CN" altLang="en-US" sz="1200" kern="0" dirty="0">
                  <a:solidFill>
                    <a:srgbClr val="000000"/>
                  </a:solidFill>
                  <a:latin typeface="微软雅黑" panose="020B0503020204020204" pitchFamily="34" charset="-122"/>
                  <a:ea typeface="微软雅黑" panose="020B0503020204020204" pitchFamily="34" charset="-122"/>
                </a:rPr>
                <a:t>产品最全，格局和生态最好</a:t>
              </a: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zh-CN" altLang="en-US" sz="1200" kern="0" dirty="0">
                  <a:solidFill>
                    <a:srgbClr val="000000"/>
                  </a:solidFill>
                  <a:latin typeface="微软雅黑" panose="020B0503020204020204" pitchFamily="34" charset="-122"/>
                  <a:ea typeface="微软雅黑" panose="020B0503020204020204" pitchFamily="34" charset="-122"/>
                </a:rPr>
                <a:t>工艺问题导致</a:t>
              </a:r>
              <a:r>
                <a:rPr lang="en-US" altLang="zh-CN" sz="1200" kern="0" dirty="0" err="1">
                  <a:solidFill>
                    <a:srgbClr val="000000"/>
                  </a:solidFill>
                  <a:latin typeface="微软雅黑" panose="020B0503020204020204" pitchFamily="34" charset="-122"/>
                  <a:ea typeface="微软雅黑" panose="020B0503020204020204" pitchFamily="34" charset="-122"/>
                </a:rPr>
                <a:t>xPU</a:t>
              </a:r>
              <a:r>
                <a:rPr lang="zh-CN" altLang="en-US" sz="1200" kern="0" dirty="0">
                  <a:solidFill>
                    <a:srgbClr val="000000"/>
                  </a:solidFill>
                  <a:latin typeface="微软雅黑" panose="020B0503020204020204" pitchFamily="34" charset="-122"/>
                  <a:ea typeface="微软雅黑" panose="020B0503020204020204" pitchFamily="34" charset="-122"/>
                </a:rPr>
                <a:t>延迟上市</a:t>
              </a:r>
            </a:p>
          </p:txBody>
        </p:sp>
        <p:sp>
          <p:nvSpPr>
            <p:cNvPr id="33" name="TextBox 31">
              <a:extLst>
                <a:ext uri="{FF2B5EF4-FFF2-40B4-BE49-F238E27FC236}">
                  <a16:creationId xmlns:a16="http://schemas.microsoft.com/office/drawing/2014/main" id="{6C620EF0-C917-41C0-83F2-24D163F85060}"/>
                </a:ext>
              </a:extLst>
            </p:cNvPr>
            <p:cNvSpPr txBox="1"/>
            <p:nvPr/>
          </p:nvSpPr>
          <p:spPr>
            <a:xfrm>
              <a:off x="3365203" y="4862013"/>
              <a:ext cx="2193702" cy="968971"/>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en-US" altLang="zh-CN" sz="1200" kern="0" dirty="0">
                  <a:solidFill>
                    <a:srgbClr val="000000"/>
                  </a:solidFill>
                  <a:latin typeface="微软雅黑" panose="020B0503020204020204" pitchFamily="34" charset="-122"/>
                  <a:ea typeface="微软雅黑" panose="020B0503020204020204" pitchFamily="34" charset="-122"/>
                </a:rPr>
                <a:t>CPU</a:t>
              </a:r>
              <a:r>
                <a:rPr lang="zh-CN" altLang="en-US" sz="1200" kern="0" dirty="0">
                  <a:solidFill>
                    <a:srgbClr val="000000"/>
                  </a:solidFill>
                  <a:latin typeface="微软雅黑" panose="020B0503020204020204" pitchFamily="34" charset="-122"/>
                  <a:ea typeface="微软雅黑" panose="020B0503020204020204" pitchFamily="34" charset="-122"/>
                </a:rPr>
                <a:t>生态好，</a:t>
              </a:r>
              <a:r>
                <a:rPr lang="en-US" altLang="zh-CN" sz="1200" kern="0" dirty="0">
                  <a:solidFill>
                    <a:srgbClr val="000000"/>
                  </a:solidFill>
                  <a:latin typeface="微软雅黑" panose="020B0503020204020204" pitchFamily="34" charset="-122"/>
                  <a:ea typeface="微软雅黑" panose="020B0503020204020204" pitchFamily="34" charset="-122"/>
                </a:rPr>
                <a:t>GPU</a:t>
              </a:r>
              <a:r>
                <a:rPr lang="zh-CN" altLang="en-US" sz="1200" kern="0" dirty="0">
                  <a:solidFill>
                    <a:srgbClr val="000000"/>
                  </a:solidFill>
                  <a:latin typeface="微软雅黑" panose="020B0503020204020204" pitchFamily="34" charset="-122"/>
                  <a:ea typeface="微软雅黑" panose="020B0503020204020204" pitchFamily="34" charset="-122"/>
                </a:rPr>
                <a:t>有格局</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zh-CN" altLang="en-US" sz="1200" kern="0" dirty="0">
                  <a:solidFill>
                    <a:srgbClr val="000000"/>
                  </a:solidFill>
                  <a:latin typeface="微软雅黑" panose="020B0503020204020204" pitchFamily="34" charset="-122"/>
                  <a:ea typeface="微软雅黑" panose="020B0503020204020204" pitchFamily="34" charset="-122"/>
                </a:rPr>
                <a:t>在计算产业整体中的格局较差</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34" name="TextBox 32">
              <a:extLst>
                <a:ext uri="{FF2B5EF4-FFF2-40B4-BE49-F238E27FC236}">
                  <a16:creationId xmlns:a16="http://schemas.microsoft.com/office/drawing/2014/main" id="{67ACCAE0-2FED-46BD-BE26-8AB156949DEC}"/>
                </a:ext>
              </a:extLst>
            </p:cNvPr>
            <p:cNvSpPr txBox="1"/>
            <p:nvPr/>
          </p:nvSpPr>
          <p:spPr>
            <a:xfrm>
              <a:off x="6541026" y="4862013"/>
              <a:ext cx="2387271" cy="766163"/>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zh-CN" altLang="en-US" sz="1200" kern="0" dirty="0">
                  <a:solidFill>
                    <a:srgbClr val="000000"/>
                  </a:solidFill>
                  <a:latin typeface="微软雅黑" panose="020B0503020204020204" pitchFamily="34" charset="-122"/>
                  <a:ea typeface="微软雅黑" panose="020B0503020204020204" pitchFamily="34" charset="-122"/>
                </a:rPr>
                <a:t>异构计算生态和格局都是业界第一</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en-US" altLang="zh-CN" sz="1200" kern="0" dirty="0">
                  <a:solidFill>
                    <a:srgbClr val="000000"/>
                  </a:solidFill>
                  <a:latin typeface="微软雅黑" panose="020B0503020204020204" pitchFamily="34" charset="-122"/>
                  <a:ea typeface="微软雅黑" panose="020B0503020204020204" pitchFamily="34" charset="-122"/>
                </a:rPr>
                <a:t>CPU</a:t>
              </a:r>
              <a:r>
                <a:rPr lang="zh-CN" altLang="en-US" sz="1200" kern="0" dirty="0">
                  <a:solidFill>
                    <a:srgbClr val="000000"/>
                  </a:solidFill>
                  <a:latin typeface="微软雅黑" panose="020B0503020204020204" pitchFamily="34" charset="-122"/>
                  <a:ea typeface="微软雅黑" panose="020B0503020204020204" pitchFamily="34" charset="-122"/>
                </a:rPr>
                <a:t>生态尚未完全成熟</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35" name="TextBox 33">
              <a:extLst>
                <a:ext uri="{FF2B5EF4-FFF2-40B4-BE49-F238E27FC236}">
                  <a16:creationId xmlns:a16="http://schemas.microsoft.com/office/drawing/2014/main" id="{885296B5-19E9-4D80-ADC7-7A8FE6E8E50C}"/>
                </a:ext>
              </a:extLst>
            </p:cNvPr>
            <p:cNvSpPr txBox="1"/>
            <p:nvPr/>
          </p:nvSpPr>
          <p:spPr>
            <a:xfrm>
              <a:off x="9187332" y="4862013"/>
              <a:ext cx="2246628" cy="766163"/>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zh-CN" altLang="en-US" sz="1200" kern="0" dirty="0">
                  <a:solidFill>
                    <a:srgbClr val="0070C0"/>
                  </a:solidFill>
                  <a:latin typeface="微软雅黑" panose="020B0503020204020204" pitchFamily="34" charset="-122"/>
                  <a:ea typeface="微软雅黑" panose="020B0503020204020204" pitchFamily="34" charset="-122"/>
                </a:rPr>
                <a:t>产品齐全</a:t>
              </a:r>
              <a:r>
                <a:rPr lang="en-US" altLang="zh-CN" sz="1200" kern="0" dirty="0">
                  <a:solidFill>
                    <a:srgbClr val="0070C0"/>
                  </a:solidFill>
                  <a:latin typeface="微软雅黑" panose="020B0503020204020204" pitchFamily="34" charset="-122"/>
                  <a:ea typeface="微软雅黑" panose="020B0503020204020204" pitchFamily="34" charset="-122"/>
                </a:rPr>
                <a:t>,</a:t>
              </a:r>
              <a:r>
                <a:rPr lang="zh-CN" altLang="en-US" sz="1200" kern="0" dirty="0">
                  <a:solidFill>
                    <a:srgbClr val="0070C0"/>
                  </a:solidFill>
                  <a:latin typeface="微软雅黑" panose="020B0503020204020204" pitchFamily="34" charset="-122"/>
                  <a:ea typeface="微软雅黑" panose="020B0503020204020204" pitchFamily="34" charset="-122"/>
                </a:rPr>
                <a:t>可产生合力</a:t>
              </a:r>
              <a:endParaRPr lang="en-US" altLang="zh-CN" sz="1200" kern="0" dirty="0">
                <a:solidFill>
                  <a:srgbClr val="0070C0"/>
                </a:solidFill>
                <a:latin typeface="微软雅黑" panose="020B0503020204020204" pitchFamily="34" charset="-122"/>
                <a:ea typeface="微软雅黑" panose="020B0503020204020204" pitchFamily="34" charset="-122"/>
              </a:endParaRP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en-US" altLang="zh-CN" sz="1200" kern="0" dirty="0">
                  <a:solidFill>
                    <a:srgbClr val="000000"/>
                  </a:solidFill>
                  <a:latin typeface="微软雅黑" panose="020B0503020204020204" pitchFamily="34" charset="-122"/>
                  <a:ea typeface="微软雅黑" panose="020B0503020204020204" pitchFamily="34" charset="-122"/>
                </a:rPr>
                <a:t>CPU/NPU</a:t>
              </a:r>
              <a:r>
                <a:rPr lang="zh-CN" altLang="en-US" sz="1200" kern="0" dirty="0">
                  <a:solidFill>
                    <a:srgbClr val="000000"/>
                  </a:solidFill>
                  <a:latin typeface="微软雅黑" panose="020B0503020204020204" pitchFamily="34" charset="-122"/>
                  <a:ea typeface="微软雅黑" panose="020B0503020204020204" pitchFamily="34" charset="-122"/>
                </a:rPr>
                <a:t>生态未完全成熟</a:t>
              </a:r>
              <a:endParaRPr lang="en-US" sz="1200" kern="0" dirty="0">
                <a:solidFill>
                  <a:srgbClr val="000000"/>
                </a:solidFill>
                <a:latin typeface="微软雅黑" panose="020B0503020204020204" pitchFamily="34" charset="-122"/>
                <a:ea typeface="微软雅黑" panose="020B0503020204020204" pitchFamily="34" charset="-122"/>
              </a:endParaRPr>
            </a:p>
          </p:txBody>
        </p:sp>
        <p:pic>
          <p:nvPicPr>
            <p:cNvPr id="36" name="Picture 34">
              <a:extLst>
                <a:ext uri="{FF2B5EF4-FFF2-40B4-BE49-F238E27FC236}">
                  <a16:creationId xmlns:a16="http://schemas.microsoft.com/office/drawing/2014/main" id="{9964FED1-345D-4A0B-9C68-4216146F68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54663" y="1131952"/>
              <a:ext cx="627293" cy="185737"/>
            </a:xfrm>
            <a:prstGeom prst="rect">
              <a:avLst/>
            </a:prstGeom>
          </p:spPr>
        </p:pic>
        <p:pic>
          <p:nvPicPr>
            <p:cNvPr id="37" name="Picture 35">
              <a:extLst>
                <a:ext uri="{FF2B5EF4-FFF2-40B4-BE49-F238E27FC236}">
                  <a16:creationId xmlns:a16="http://schemas.microsoft.com/office/drawing/2014/main" id="{EB5FC341-E37A-41CE-BF64-18E40EB7F6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11788" y="970972"/>
              <a:ext cx="487494" cy="487494"/>
            </a:xfrm>
            <a:prstGeom prst="rect">
              <a:avLst/>
            </a:prstGeom>
          </p:spPr>
        </p:pic>
        <p:cxnSp>
          <p:nvCxnSpPr>
            <p:cNvPr id="38" name="Straight Connector 36">
              <a:extLst>
                <a:ext uri="{FF2B5EF4-FFF2-40B4-BE49-F238E27FC236}">
                  <a16:creationId xmlns:a16="http://schemas.microsoft.com/office/drawing/2014/main" id="{DC25FFF5-6956-4127-AEA2-786BEABB1019}"/>
                </a:ext>
              </a:extLst>
            </p:cNvPr>
            <p:cNvCxnSpPr/>
            <p:nvPr/>
          </p:nvCxnSpPr>
          <p:spPr bwMode="auto">
            <a:xfrm>
              <a:off x="1095549" y="2924942"/>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39" name="Straight Connector 37">
              <a:extLst>
                <a:ext uri="{FF2B5EF4-FFF2-40B4-BE49-F238E27FC236}">
                  <a16:creationId xmlns:a16="http://schemas.microsoft.com/office/drawing/2014/main" id="{CF9FCB25-ADE2-411A-89B4-000E9832BECA}"/>
                </a:ext>
              </a:extLst>
            </p:cNvPr>
            <p:cNvCxnSpPr/>
            <p:nvPr/>
          </p:nvCxnSpPr>
          <p:spPr bwMode="auto">
            <a:xfrm>
              <a:off x="1095549"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0" name="Straight Connector 38">
              <a:extLst>
                <a:ext uri="{FF2B5EF4-FFF2-40B4-BE49-F238E27FC236}">
                  <a16:creationId xmlns:a16="http://schemas.microsoft.com/office/drawing/2014/main" id="{C0ECA578-59E2-41E3-B21E-E54FE89969D5}"/>
                </a:ext>
              </a:extLst>
            </p:cNvPr>
            <p:cNvCxnSpPr/>
            <p:nvPr/>
          </p:nvCxnSpPr>
          <p:spPr bwMode="auto">
            <a:xfrm>
              <a:off x="916032"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cxnSp>
          <p:nvCxnSpPr>
            <p:cNvPr id="41" name="Straight Connector 39">
              <a:extLst>
                <a:ext uri="{FF2B5EF4-FFF2-40B4-BE49-F238E27FC236}">
                  <a16:creationId xmlns:a16="http://schemas.microsoft.com/office/drawing/2014/main" id="{41F94669-B071-42C8-971B-34E99FEDF4B7}"/>
                </a:ext>
              </a:extLst>
            </p:cNvPr>
            <p:cNvCxnSpPr/>
            <p:nvPr/>
          </p:nvCxnSpPr>
          <p:spPr bwMode="auto">
            <a:xfrm>
              <a:off x="3618422" y="2924942"/>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2" name="Straight Connector 40">
              <a:extLst>
                <a:ext uri="{FF2B5EF4-FFF2-40B4-BE49-F238E27FC236}">
                  <a16:creationId xmlns:a16="http://schemas.microsoft.com/office/drawing/2014/main" id="{748B08CC-9DE8-488F-8E10-CCDFBD8B734E}"/>
                </a:ext>
              </a:extLst>
            </p:cNvPr>
            <p:cNvCxnSpPr/>
            <p:nvPr/>
          </p:nvCxnSpPr>
          <p:spPr bwMode="auto">
            <a:xfrm>
              <a:off x="3618422"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3" name="Straight Connector 41">
              <a:extLst>
                <a:ext uri="{FF2B5EF4-FFF2-40B4-BE49-F238E27FC236}">
                  <a16:creationId xmlns:a16="http://schemas.microsoft.com/office/drawing/2014/main" id="{931951F4-F5FA-453D-B46F-9D6A55B0C11C}"/>
                </a:ext>
              </a:extLst>
            </p:cNvPr>
            <p:cNvCxnSpPr/>
            <p:nvPr/>
          </p:nvCxnSpPr>
          <p:spPr bwMode="auto">
            <a:xfrm>
              <a:off x="3438904"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cxnSp>
          <p:nvCxnSpPr>
            <p:cNvPr id="44" name="Straight Connector 42">
              <a:extLst>
                <a:ext uri="{FF2B5EF4-FFF2-40B4-BE49-F238E27FC236}">
                  <a16:creationId xmlns:a16="http://schemas.microsoft.com/office/drawing/2014/main" id="{238D7620-7492-415B-AB7C-C0E4881FA75E}"/>
                </a:ext>
              </a:extLst>
            </p:cNvPr>
            <p:cNvCxnSpPr/>
            <p:nvPr/>
          </p:nvCxnSpPr>
          <p:spPr bwMode="auto">
            <a:xfrm>
              <a:off x="6883209" y="2924942"/>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5" name="Straight Connector 43">
              <a:extLst>
                <a:ext uri="{FF2B5EF4-FFF2-40B4-BE49-F238E27FC236}">
                  <a16:creationId xmlns:a16="http://schemas.microsoft.com/office/drawing/2014/main" id="{E20AB4EA-6F3E-44CA-A805-E5CF20B76308}"/>
                </a:ext>
              </a:extLst>
            </p:cNvPr>
            <p:cNvCxnSpPr/>
            <p:nvPr/>
          </p:nvCxnSpPr>
          <p:spPr bwMode="auto">
            <a:xfrm>
              <a:off x="6883209"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6" name="Straight Connector 44">
              <a:extLst>
                <a:ext uri="{FF2B5EF4-FFF2-40B4-BE49-F238E27FC236}">
                  <a16:creationId xmlns:a16="http://schemas.microsoft.com/office/drawing/2014/main" id="{4241BD78-7F9F-4E0F-9DDB-25F24C9886CD}"/>
                </a:ext>
              </a:extLst>
            </p:cNvPr>
            <p:cNvCxnSpPr/>
            <p:nvPr/>
          </p:nvCxnSpPr>
          <p:spPr bwMode="auto">
            <a:xfrm>
              <a:off x="6703691"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cxnSp>
          <p:nvCxnSpPr>
            <p:cNvPr id="48" name="Straight Connector 46">
              <a:extLst>
                <a:ext uri="{FF2B5EF4-FFF2-40B4-BE49-F238E27FC236}">
                  <a16:creationId xmlns:a16="http://schemas.microsoft.com/office/drawing/2014/main" id="{D8E0499D-2019-4717-8FE8-DDBC6B1A38AC}"/>
                </a:ext>
              </a:extLst>
            </p:cNvPr>
            <p:cNvCxnSpPr/>
            <p:nvPr/>
          </p:nvCxnSpPr>
          <p:spPr bwMode="auto">
            <a:xfrm>
              <a:off x="9461545"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9" name="Straight Connector 47">
              <a:extLst>
                <a:ext uri="{FF2B5EF4-FFF2-40B4-BE49-F238E27FC236}">
                  <a16:creationId xmlns:a16="http://schemas.microsoft.com/office/drawing/2014/main" id="{FD49459A-0198-4FFC-8D90-45C00D9170D7}"/>
                </a:ext>
              </a:extLst>
            </p:cNvPr>
            <p:cNvCxnSpPr/>
            <p:nvPr/>
          </p:nvCxnSpPr>
          <p:spPr bwMode="auto">
            <a:xfrm>
              <a:off x="9279484"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sp>
          <p:nvSpPr>
            <p:cNvPr id="50" name="TextBox 48">
              <a:extLst>
                <a:ext uri="{FF2B5EF4-FFF2-40B4-BE49-F238E27FC236}">
                  <a16:creationId xmlns:a16="http://schemas.microsoft.com/office/drawing/2014/main" id="{E5A121EE-0B30-4D03-B8C5-11622AFEBDDA}"/>
                </a:ext>
              </a:extLst>
            </p:cNvPr>
            <p:cNvSpPr txBox="1"/>
            <p:nvPr/>
          </p:nvSpPr>
          <p:spPr>
            <a:xfrm>
              <a:off x="5713431" y="4991312"/>
              <a:ext cx="731234"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优劣势</a:t>
              </a:r>
              <a:endParaRPr lang="en-US" sz="1200" b="1" kern="0" dirty="0">
                <a:solidFill>
                  <a:srgbClr val="0070C0"/>
                </a:solidFill>
                <a:latin typeface="微软雅黑" panose="020B0503020204020204" pitchFamily="34" charset="-122"/>
                <a:ea typeface="微软雅黑" panose="020B0503020204020204" pitchFamily="34" charset="-122"/>
              </a:endParaRPr>
            </a:p>
          </p:txBody>
        </p:sp>
        <p:cxnSp>
          <p:nvCxnSpPr>
            <p:cNvPr id="51" name="Straight Connector 49">
              <a:extLst>
                <a:ext uri="{FF2B5EF4-FFF2-40B4-BE49-F238E27FC236}">
                  <a16:creationId xmlns:a16="http://schemas.microsoft.com/office/drawing/2014/main" id="{E212F470-AA54-4E3D-8F36-B7046ACA7950}"/>
                </a:ext>
              </a:extLst>
            </p:cNvPr>
            <p:cNvCxnSpPr/>
            <p:nvPr/>
          </p:nvCxnSpPr>
          <p:spPr bwMode="auto">
            <a:xfrm>
              <a:off x="6075090" y="943711"/>
              <a:ext cx="0" cy="457021"/>
            </a:xfrm>
            <a:prstGeom prst="line">
              <a:avLst/>
            </a:prstGeom>
            <a:solidFill>
              <a:srgbClr val="FFCC99"/>
            </a:solidFill>
            <a:ln w="9525" cap="flat" cmpd="sng" algn="ctr">
              <a:solidFill>
                <a:srgbClr val="FFFFFF">
                  <a:lumMod val="65000"/>
                </a:srgbClr>
              </a:solidFill>
              <a:prstDash val="solid"/>
              <a:round/>
              <a:headEnd type="none" w="med" len="med"/>
              <a:tailEnd type="none" w="med" len="med"/>
            </a:ln>
            <a:effectLst/>
          </p:spPr>
        </p:cxnSp>
        <p:cxnSp>
          <p:nvCxnSpPr>
            <p:cNvPr id="52" name="Straight Connector 50">
              <a:extLst>
                <a:ext uri="{FF2B5EF4-FFF2-40B4-BE49-F238E27FC236}">
                  <a16:creationId xmlns:a16="http://schemas.microsoft.com/office/drawing/2014/main" id="{CC24270B-F849-401C-B3F1-BBC62003BEF4}"/>
                </a:ext>
              </a:extLst>
            </p:cNvPr>
            <p:cNvCxnSpPr/>
            <p:nvPr/>
          </p:nvCxnSpPr>
          <p:spPr bwMode="auto">
            <a:xfrm>
              <a:off x="3875813" y="1473150"/>
              <a:ext cx="4661619" cy="0"/>
            </a:xfrm>
            <a:prstGeom prst="line">
              <a:avLst/>
            </a:prstGeom>
            <a:solidFill>
              <a:srgbClr val="FFCC99"/>
            </a:solidFill>
            <a:ln w="9525" cap="flat" cmpd="sng" algn="ctr">
              <a:solidFill>
                <a:srgbClr val="FFFFFF">
                  <a:lumMod val="65000"/>
                </a:srgbClr>
              </a:solidFill>
              <a:prstDash val="solid"/>
              <a:round/>
              <a:headEnd type="none" w="med" len="med"/>
              <a:tailEnd type="none" w="med" len="med"/>
            </a:ln>
            <a:effectLst/>
          </p:spPr>
        </p:cxnSp>
        <p:sp>
          <p:nvSpPr>
            <p:cNvPr id="53" name="TextBox 51">
              <a:extLst>
                <a:ext uri="{FF2B5EF4-FFF2-40B4-BE49-F238E27FC236}">
                  <a16:creationId xmlns:a16="http://schemas.microsoft.com/office/drawing/2014/main" id="{D7EC9736-0253-46A4-A478-B9E9EFFA32B5}"/>
                </a:ext>
              </a:extLst>
            </p:cNvPr>
            <p:cNvSpPr txBox="1"/>
            <p:nvPr/>
          </p:nvSpPr>
          <p:spPr>
            <a:xfrm>
              <a:off x="3038973" y="1548775"/>
              <a:ext cx="6091737" cy="369188"/>
            </a:xfrm>
            <a:prstGeom prst="rect">
              <a:avLst/>
            </a:prstGeom>
            <a:noFill/>
          </p:spPr>
          <p:txBody>
            <a:bodyPr wrap="square" rtlCol="0">
              <a:spAutoFit/>
            </a:bodyPr>
            <a:lstStyle/>
            <a:p>
              <a:pPr algn="ctr" defTabSz="914112">
                <a:defRPr/>
              </a:pPr>
              <a:r>
                <a:rPr lang="zh-CN" altLang="en-US" sz="1600" b="1" kern="0" dirty="0">
                  <a:solidFill>
                    <a:srgbClr val="0070C0"/>
                  </a:solidFill>
                  <a:latin typeface="微软雅黑" panose="020B0503020204020204" pitchFamily="34" charset="-122"/>
                  <a:ea typeface="微软雅黑" panose="020B0503020204020204" pitchFamily="34" charset="-122"/>
                </a:rPr>
                <a:t>围绕数据中心构筑</a:t>
              </a:r>
              <a:r>
                <a:rPr lang="en-US" altLang="zh-CN" sz="1600" b="1" kern="0" dirty="0">
                  <a:solidFill>
                    <a:srgbClr val="0070C0"/>
                  </a:solidFill>
                  <a:latin typeface="微软雅黑" panose="020B0503020204020204" pitchFamily="34" charset="-122"/>
                  <a:ea typeface="微软雅黑" panose="020B0503020204020204" pitchFamily="34" charset="-122"/>
                </a:rPr>
                <a:t>XPU</a:t>
              </a:r>
              <a:r>
                <a:rPr lang="zh-CN" altLang="en-US" sz="1600" b="1" kern="0" dirty="0">
                  <a:solidFill>
                    <a:srgbClr val="0070C0"/>
                  </a:solidFill>
                  <a:latin typeface="微软雅黑" panose="020B0503020204020204" pitchFamily="34" charset="-122"/>
                  <a:ea typeface="微软雅黑" panose="020B0503020204020204" pitchFamily="34" charset="-122"/>
                </a:rPr>
                <a:t>多样性计算竞争力和市场格局</a:t>
              </a:r>
              <a:endParaRPr lang="en-US" sz="1600" b="1" kern="0" dirty="0">
                <a:solidFill>
                  <a:srgbClr val="0070C0"/>
                </a:solidFill>
                <a:latin typeface="微软雅黑" panose="020B0503020204020204" pitchFamily="34" charset="-122"/>
                <a:ea typeface="微软雅黑" panose="020B0503020204020204" pitchFamily="34" charset="-122"/>
              </a:endParaRPr>
            </a:p>
          </p:txBody>
        </p:sp>
        <p:pic>
          <p:nvPicPr>
            <p:cNvPr id="54" name="Picture 52">
              <a:extLst>
                <a:ext uri="{FF2B5EF4-FFF2-40B4-BE49-F238E27FC236}">
                  <a16:creationId xmlns:a16="http://schemas.microsoft.com/office/drawing/2014/main" id="{667A23E0-FB94-4734-B6F0-CB0DAC00132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1066" t="36725" r="10939" b="36622"/>
            <a:stretch/>
          </p:blipFill>
          <p:spPr>
            <a:xfrm>
              <a:off x="9735758" y="2105305"/>
              <a:ext cx="1096852" cy="249879"/>
            </a:xfrm>
            <a:prstGeom prst="rect">
              <a:avLst/>
            </a:prstGeom>
          </p:spPr>
        </p:pic>
        <p:sp>
          <p:nvSpPr>
            <p:cNvPr id="55" name="Rectangle 53">
              <a:extLst>
                <a:ext uri="{FF2B5EF4-FFF2-40B4-BE49-F238E27FC236}">
                  <a16:creationId xmlns:a16="http://schemas.microsoft.com/office/drawing/2014/main" id="{9F52B0F7-E913-40C2-A1DA-191C3B0745CF}"/>
                </a:ext>
              </a:extLst>
            </p:cNvPr>
            <p:cNvSpPr/>
            <p:nvPr/>
          </p:nvSpPr>
          <p:spPr>
            <a:xfrm>
              <a:off x="1826977" y="3749155"/>
              <a:ext cx="672409"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Habana</a:t>
              </a:r>
            </a:p>
          </p:txBody>
        </p:sp>
        <p:sp>
          <p:nvSpPr>
            <p:cNvPr id="56" name="Rectangle 54">
              <a:extLst>
                <a:ext uri="{FF2B5EF4-FFF2-40B4-BE49-F238E27FC236}">
                  <a16:creationId xmlns:a16="http://schemas.microsoft.com/office/drawing/2014/main" id="{76CDF392-F00D-4EA2-AF61-04EBCAC6BCFE}"/>
                </a:ext>
              </a:extLst>
            </p:cNvPr>
            <p:cNvSpPr/>
            <p:nvPr/>
          </p:nvSpPr>
          <p:spPr>
            <a:xfrm>
              <a:off x="2386781" y="3749155"/>
              <a:ext cx="570322"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Altera</a:t>
              </a:r>
            </a:p>
          </p:txBody>
        </p:sp>
        <p:sp>
          <p:nvSpPr>
            <p:cNvPr id="57" name="Rectangle 55">
              <a:extLst>
                <a:ext uri="{FF2B5EF4-FFF2-40B4-BE49-F238E27FC236}">
                  <a16:creationId xmlns:a16="http://schemas.microsoft.com/office/drawing/2014/main" id="{82A7655B-8469-4EC4-ABB4-7090E3352D7B}"/>
                </a:ext>
              </a:extLst>
            </p:cNvPr>
            <p:cNvSpPr/>
            <p:nvPr/>
          </p:nvSpPr>
          <p:spPr>
            <a:xfrm>
              <a:off x="4723146" y="3749155"/>
              <a:ext cx="539697"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Xilinx</a:t>
              </a:r>
            </a:p>
          </p:txBody>
        </p:sp>
        <p:sp>
          <p:nvSpPr>
            <p:cNvPr id="58" name="Rectangle 56">
              <a:extLst>
                <a:ext uri="{FF2B5EF4-FFF2-40B4-BE49-F238E27FC236}">
                  <a16:creationId xmlns:a16="http://schemas.microsoft.com/office/drawing/2014/main" id="{186B36F9-2C97-44C7-9CF4-D4F8B1F6C1DD}"/>
                </a:ext>
              </a:extLst>
            </p:cNvPr>
            <p:cNvSpPr/>
            <p:nvPr/>
          </p:nvSpPr>
          <p:spPr>
            <a:xfrm>
              <a:off x="6781119" y="3749155"/>
              <a:ext cx="498861"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ARM</a:t>
              </a:r>
            </a:p>
          </p:txBody>
        </p:sp>
        <p:sp>
          <p:nvSpPr>
            <p:cNvPr id="59" name="Rectangle 57">
              <a:extLst>
                <a:ext uri="{FF2B5EF4-FFF2-40B4-BE49-F238E27FC236}">
                  <a16:creationId xmlns:a16="http://schemas.microsoft.com/office/drawing/2014/main" id="{40C67524-AC2A-40CC-88AF-2EFF1A7E164B}"/>
                </a:ext>
              </a:extLst>
            </p:cNvPr>
            <p:cNvSpPr/>
            <p:nvPr/>
          </p:nvSpPr>
          <p:spPr>
            <a:xfrm>
              <a:off x="8117863" y="3749155"/>
              <a:ext cx="767689"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Mellanox</a:t>
              </a:r>
            </a:p>
          </p:txBody>
        </p:sp>
        <p:cxnSp>
          <p:nvCxnSpPr>
            <p:cNvPr id="64" name="Straight Connector 37">
              <a:extLst>
                <a:ext uri="{FF2B5EF4-FFF2-40B4-BE49-F238E27FC236}">
                  <a16:creationId xmlns:a16="http://schemas.microsoft.com/office/drawing/2014/main" id="{CF9FCB25-ADE2-411A-89B4-000E9832BECA}"/>
                </a:ext>
              </a:extLst>
            </p:cNvPr>
            <p:cNvCxnSpPr/>
            <p:nvPr/>
          </p:nvCxnSpPr>
          <p:spPr bwMode="auto">
            <a:xfrm>
              <a:off x="1127179"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65" name="Straight Connector 37">
              <a:extLst>
                <a:ext uri="{FF2B5EF4-FFF2-40B4-BE49-F238E27FC236}">
                  <a16:creationId xmlns:a16="http://schemas.microsoft.com/office/drawing/2014/main" id="{CF9FCB25-ADE2-411A-89B4-000E9832BECA}"/>
                </a:ext>
              </a:extLst>
            </p:cNvPr>
            <p:cNvCxnSpPr/>
            <p:nvPr/>
          </p:nvCxnSpPr>
          <p:spPr bwMode="auto">
            <a:xfrm>
              <a:off x="3619638"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66" name="Straight Connector 37">
              <a:extLst>
                <a:ext uri="{FF2B5EF4-FFF2-40B4-BE49-F238E27FC236}">
                  <a16:creationId xmlns:a16="http://schemas.microsoft.com/office/drawing/2014/main" id="{CF9FCB25-ADE2-411A-89B4-000E9832BECA}"/>
                </a:ext>
              </a:extLst>
            </p:cNvPr>
            <p:cNvCxnSpPr/>
            <p:nvPr/>
          </p:nvCxnSpPr>
          <p:spPr bwMode="auto">
            <a:xfrm>
              <a:off x="6949434"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67" name="Straight Connector 37">
              <a:extLst>
                <a:ext uri="{FF2B5EF4-FFF2-40B4-BE49-F238E27FC236}">
                  <a16:creationId xmlns:a16="http://schemas.microsoft.com/office/drawing/2014/main" id="{CF9FCB25-ADE2-411A-89B4-000E9832BECA}"/>
                </a:ext>
              </a:extLst>
            </p:cNvPr>
            <p:cNvCxnSpPr/>
            <p:nvPr/>
          </p:nvCxnSpPr>
          <p:spPr bwMode="auto">
            <a:xfrm>
              <a:off x="9468348"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sp>
          <p:nvSpPr>
            <p:cNvPr id="69" name="矩形 68"/>
            <p:cNvSpPr/>
            <p:nvPr/>
          </p:nvSpPr>
          <p:spPr>
            <a:xfrm>
              <a:off x="828136" y="4219186"/>
              <a:ext cx="10554028" cy="388189"/>
            </a:xfrm>
            <a:prstGeom prst="rect">
              <a:avLst/>
            </a:prstGeom>
            <a:solidFill>
              <a:schemeClr val="accent1">
                <a:lumMod val="20000"/>
                <a:lumOff val="8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rgbClr val="666666"/>
                </a:solidFill>
                <a:latin typeface="微软雅黑" panose="020B0503020204020204" pitchFamily="34" charset="-122"/>
                <a:ea typeface="微软雅黑" panose="020B0503020204020204" pitchFamily="34" charset="-122"/>
              </a:endParaRPr>
            </a:p>
          </p:txBody>
        </p:sp>
        <p:sp>
          <p:nvSpPr>
            <p:cNvPr id="4" name="矩形 3"/>
            <p:cNvSpPr/>
            <p:nvPr/>
          </p:nvSpPr>
          <p:spPr>
            <a:xfrm>
              <a:off x="876600" y="4280372"/>
              <a:ext cx="2145853" cy="287311"/>
            </a:xfrm>
            <a:prstGeom prst="rect">
              <a:avLst/>
            </a:prstGeom>
          </p:spPr>
          <p:txBody>
            <a:bodyPr wrap="none">
              <a:spAutoFit/>
            </a:bodyPr>
            <a:lstStyle/>
            <a:p>
              <a:pPr>
                <a:defRPr/>
              </a:pPr>
              <a:r>
                <a:rPr lang="zh-CN" altLang="en-US" sz="1100" b="1" kern="0" dirty="0">
                  <a:solidFill>
                    <a:srgbClr val="0070C0"/>
                  </a:solidFill>
                  <a:latin typeface="微软雅黑" panose="020B0503020204020204" pitchFamily="34" charset="-122"/>
                  <a:ea typeface="微软雅黑" panose="020B0503020204020204" pitchFamily="34" charset="-122"/>
                </a:rPr>
                <a:t>极光超算 </a:t>
              </a:r>
              <a:r>
                <a:rPr lang="en-US" altLang="zh-CN" sz="1100" b="1" kern="0" dirty="0">
                  <a:latin typeface="微软雅黑" panose="020B0503020204020204" pitchFamily="34" charset="-122"/>
                  <a:ea typeface="微软雅黑" panose="020B0503020204020204" pitchFamily="34" charset="-122"/>
                </a:rPr>
                <a:t>-</a:t>
              </a:r>
              <a:r>
                <a:rPr lang="en-US" altLang="zh-CN" sz="1100" b="1" kern="0" dirty="0">
                  <a:solidFill>
                    <a:srgbClr val="C00000"/>
                  </a:solidFill>
                  <a:latin typeface="微软雅黑" panose="020B0503020204020204" pitchFamily="34" charset="-122"/>
                  <a:ea typeface="微软雅黑" panose="020B0503020204020204" pitchFamily="34" charset="-122"/>
                </a:rPr>
                <a:t> </a:t>
              </a:r>
              <a:r>
                <a:rPr lang="zh-CN" altLang="en-US" sz="1100" dirty="0">
                  <a:solidFill>
                    <a:srgbClr val="1D1D1A"/>
                  </a:solidFill>
                  <a:latin typeface="微软雅黑" panose="020B0503020204020204" pitchFamily="34" charset="-122"/>
                  <a:ea typeface="微软雅黑" panose="020B0503020204020204" pitchFamily="34" charset="-122"/>
                </a:rPr>
                <a:t>异构计算成功实践</a:t>
              </a:r>
              <a:endParaRPr lang="zh-CN" altLang="en-US" sz="1100" kern="0" dirty="0">
                <a:solidFill>
                  <a:srgbClr val="1D1D1A"/>
                </a:solidFill>
                <a:latin typeface="微软雅黑" panose="020B0503020204020204" pitchFamily="34" charset="-122"/>
                <a:ea typeface="微软雅黑" panose="020B0503020204020204" pitchFamily="34" charset="-122"/>
              </a:endParaRPr>
            </a:p>
          </p:txBody>
        </p:sp>
        <p:sp>
          <p:nvSpPr>
            <p:cNvPr id="63" name="矩形 62"/>
            <p:cNvSpPr/>
            <p:nvPr/>
          </p:nvSpPr>
          <p:spPr>
            <a:xfrm>
              <a:off x="3412926" y="4280374"/>
              <a:ext cx="2110124" cy="473218"/>
            </a:xfrm>
            <a:prstGeom prst="rect">
              <a:avLst/>
            </a:prstGeom>
          </p:spPr>
          <p:txBody>
            <a:bodyPr wrap="none">
              <a:spAutoFit/>
            </a:bodyPr>
            <a:lstStyle/>
            <a:p>
              <a:pPr>
                <a:defRPr/>
              </a:pPr>
              <a:r>
                <a:rPr lang="en-US" altLang="zh-CN" sz="1100" b="1" kern="0" dirty="0">
                  <a:solidFill>
                    <a:srgbClr val="0070C0"/>
                  </a:solidFill>
                  <a:latin typeface="微软雅黑" panose="020B0503020204020204" pitchFamily="34" charset="-122"/>
                  <a:ea typeface="微软雅黑" panose="020B0503020204020204" pitchFamily="34" charset="-122"/>
                </a:rPr>
                <a:t>Frontier </a:t>
              </a:r>
              <a:r>
                <a:rPr lang="en-US" altLang="zh-CN" sz="1100" b="1" kern="0" dirty="0">
                  <a:latin typeface="微软雅黑" panose="020B0503020204020204" pitchFamily="34" charset="-122"/>
                  <a:ea typeface="微软雅黑" panose="020B0503020204020204" pitchFamily="34" charset="-122"/>
                </a:rPr>
                <a:t>-</a:t>
              </a:r>
              <a:r>
                <a:rPr lang="en-US" altLang="zh-CN" sz="1100" b="1" kern="0" dirty="0">
                  <a:solidFill>
                    <a:srgbClr val="00B0F0"/>
                  </a:solidFill>
                  <a:latin typeface="微软雅黑" panose="020B0503020204020204" pitchFamily="34" charset="-122"/>
                  <a:ea typeface="微软雅黑" panose="020B0503020204020204" pitchFamily="34" charset="-122"/>
                </a:rPr>
                <a:t> </a:t>
              </a:r>
              <a:r>
                <a:rPr lang="zh-CN" altLang="en-US" sz="1100" kern="0" dirty="0">
                  <a:solidFill>
                    <a:srgbClr val="1D1D1A"/>
                  </a:solidFill>
                  <a:latin typeface="微软雅黑" panose="020B0503020204020204" pitchFamily="34" charset="-122"/>
                  <a:ea typeface="微软雅黑" panose="020B0503020204020204" pitchFamily="34" charset="-122"/>
                </a:rPr>
                <a:t>超算</a:t>
              </a:r>
              <a:r>
                <a:rPr lang="en-US" altLang="zh-CN" sz="1100" dirty="0">
                  <a:solidFill>
                    <a:srgbClr val="1D1D1A"/>
                  </a:solidFill>
                  <a:latin typeface="微软雅黑" panose="020B0503020204020204" pitchFamily="34" charset="-122"/>
                  <a:ea typeface="微软雅黑" panose="020B0503020204020204" pitchFamily="34" charset="-122"/>
                </a:rPr>
                <a:t>TOP500</a:t>
              </a:r>
              <a:r>
                <a:rPr lang="zh-CN" altLang="en-US" sz="1100" dirty="0">
                  <a:solidFill>
                    <a:srgbClr val="1D1D1A"/>
                  </a:solidFill>
                  <a:latin typeface="微软雅黑" panose="020B0503020204020204" pitchFamily="34" charset="-122"/>
                  <a:ea typeface="微软雅黑" panose="020B0503020204020204" pitchFamily="34" charset="-122"/>
                </a:rPr>
                <a:t>榜首</a:t>
              </a:r>
            </a:p>
            <a:p>
              <a:pPr>
                <a:defRPr/>
              </a:pPr>
              <a:endParaRPr lang="zh-CN" altLang="en-US" sz="11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6755177" y="4263119"/>
              <a:ext cx="1858311" cy="287311"/>
            </a:xfrm>
            <a:prstGeom prst="rect">
              <a:avLst/>
            </a:prstGeom>
          </p:spPr>
          <p:txBody>
            <a:bodyPr wrap="none">
              <a:spAutoFit/>
            </a:bodyPr>
            <a:lstStyle/>
            <a:p>
              <a:r>
                <a:rPr lang="en-US" altLang="zh-CN" sz="1100" b="1" kern="0" dirty="0">
                  <a:solidFill>
                    <a:srgbClr val="0070C0"/>
                  </a:solidFill>
                  <a:latin typeface="微软雅黑" panose="020B0503020204020204" pitchFamily="34" charset="-122"/>
                  <a:ea typeface="微软雅黑" panose="020B0503020204020204" pitchFamily="34" charset="-122"/>
                </a:rPr>
                <a:t>ALPS-AI </a:t>
              </a:r>
              <a:r>
                <a:rPr lang="en-US" altLang="zh-CN" sz="1100" b="1" kern="0" dirty="0">
                  <a:latin typeface="微软雅黑" panose="020B0503020204020204" pitchFamily="34" charset="-122"/>
                  <a:ea typeface="微软雅黑" panose="020B0503020204020204" pitchFamily="34" charset="-122"/>
                </a:rPr>
                <a:t>-</a:t>
              </a:r>
              <a:r>
                <a:rPr lang="en-US" altLang="zh-CN" sz="1100" b="1" kern="0" dirty="0">
                  <a:solidFill>
                    <a:srgbClr val="C00000"/>
                  </a:solidFill>
                  <a:latin typeface="微软雅黑" panose="020B0503020204020204" pitchFamily="34" charset="-122"/>
                  <a:ea typeface="微软雅黑" panose="020B0503020204020204" pitchFamily="34" charset="-122"/>
                </a:rPr>
                <a:t> </a:t>
              </a:r>
              <a:r>
                <a:rPr lang="en-US" altLang="zh-CN" sz="1100" kern="0" dirty="0">
                  <a:solidFill>
                    <a:srgbClr val="1D1D1A"/>
                  </a:solidFill>
                  <a:latin typeface="微软雅黑" panose="020B0503020204020204" pitchFamily="34" charset="-122"/>
                  <a:ea typeface="微软雅黑" panose="020B0503020204020204" pitchFamily="34" charset="-122"/>
                </a:rPr>
                <a:t>AI</a:t>
              </a:r>
              <a:r>
                <a:rPr lang="zh-CN" altLang="en-US" sz="1100" kern="0" dirty="0">
                  <a:solidFill>
                    <a:srgbClr val="1D1D1A"/>
                  </a:solidFill>
                  <a:latin typeface="微软雅黑" panose="020B0503020204020204" pitchFamily="34" charset="-122"/>
                  <a:ea typeface="微软雅黑" panose="020B0503020204020204" pitchFamily="34" charset="-122"/>
                </a:rPr>
                <a:t>超算新标杆</a:t>
              </a:r>
            </a:p>
          </p:txBody>
        </p:sp>
        <p:sp>
          <p:nvSpPr>
            <p:cNvPr id="68" name="矩形 67"/>
            <p:cNvSpPr/>
            <p:nvPr/>
          </p:nvSpPr>
          <p:spPr>
            <a:xfrm>
              <a:off x="9239128" y="4245868"/>
              <a:ext cx="2149256" cy="287311"/>
            </a:xfrm>
            <a:prstGeom prst="rect">
              <a:avLst/>
            </a:prstGeom>
          </p:spPr>
          <p:txBody>
            <a:bodyPr wrap="none">
              <a:spAutoFit/>
            </a:bodyPr>
            <a:lstStyle/>
            <a:p>
              <a:r>
                <a:rPr lang="zh-CN" altLang="en-US" sz="1100" b="1" dirty="0">
                  <a:solidFill>
                    <a:srgbClr val="0070C0"/>
                  </a:solidFill>
                  <a:latin typeface="微软雅黑" panose="020B0503020204020204" pitchFamily="34" charset="-122"/>
                  <a:ea typeface="微软雅黑" panose="020B0503020204020204" pitchFamily="34" charset="-122"/>
                  <a:cs typeface="Arial" pitchFamily="34" charset="0"/>
                </a:rPr>
                <a:t>天工</a:t>
              </a:r>
              <a:r>
                <a:rPr lang="zh-CN" altLang="en-US" sz="1100" b="1" dirty="0">
                  <a:solidFill>
                    <a:srgbClr val="C00000"/>
                  </a:solidFill>
                  <a:latin typeface="微软雅黑" panose="020B0503020204020204" pitchFamily="34" charset="-122"/>
                  <a:ea typeface="微软雅黑" panose="020B0503020204020204" pitchFamily="34" charset="-122"/>
                  <a:cs typeface="Arial" pitchFamily="34" charset="0"/>
                </a:rPr>
                <a:t>  </a:t>
              </a:r>
              <a:r>
                <a:rPr lang="en-US" altLang="zh-CN" sz="1100" b="1" dirty="0">
                  <a:latin typeface="微软雅黑" panose="020B0503020204020204" pitchFamily="34" charset="-122"/>
                  <a:ea typeface="微软雅黑" panose="020B0503020204020204" pitchFamily="34" charset="-122"/>
                  <a:cs typeface="Arial" pitchFamily="34" charset="0"/>
                </a:rPr>
                <a:t>-</a:t>
              </a:r>
              <a:r>
                <a:rPr lang="en-US" altLang="zh-CN" sz="1100" b="1" dirty="0">
                  <a:solidFill>
                    <a:srgbClr val="C00000"/>
                  </a:solidFill>
                  <a:latin typeface="微软雅黑" panose="020B0503020204020204" pitchFamily="34" charset="-122"/>
                  <a:ea typeface="微软雅黑" panose="020B0503020204020204" pitchFamily="34" charset="-122"/>
                  <a:cs typeface="Arial" pitchFamily="34" charset="0"/>
                </a:rPr>
                <a:t> </a:t>
              </a:r>
              <a:r>
                <a:rPr lang="zh-CN" altLang="en-US" sz="1100" dirty="0">
                  <a:solidFill>
                    <a:srgbClr val="1D1D1A"/>
                  </a:solidFill>
                  <a:latin typeface="微软雅黑" panose="020B0503020204020204" pitchFamily="34" charset="-122"/>
                  <a:ea typeface="微软雅黑" panose="020B0503020204020204" pitchFamily="34" charset="-122"/>
                  <a:cs typeface="Arial" pitchFamily="34" charset="0"/>
                </a:rPr>
                <a:t>主打</a:t>
              </a:r>
              <a:r>
                <a:rPr lang="en-US" altLang="zh-CN" sz="1100" dirty="0">
                  <a:solidFill>
                    <a:srgbClr val="1D1D1A"/>
                  </a:solidFill>
                  <a:latin typeface="微软雅黑" panose="020B0503020204020204" pitchFamily="34" charset="-122"/>
                  <a:ea typeface="微软雅黑" panose="020B0503020204020204" pitchFamily="34" charset="-122"/>
                  <a:cs typeface="Arial" pitchFamily="34" charset="0"/>
                </a:rPr>
                <a:t>10E</a:t>
              </a:r>
              <a:r>
                <a:rPr lang="zh-CN" altLang="en-US" sz="1100" dirty="0">
                  <a:solidFill>
                    <a:srgbClr val="1D1D1A"/>
                  </a:solidFill>
                  <a:latin typeface="微软雅黑" panose="020B0503020204020204" pitchFamily="34" charset="-122"/>
                  <a:ea typeface="微软雅黑" panose="020B0503020204020204" pitchFamily="34" charset="-122"/>
                  <a:cs typeface="Arial" pitchFamily="34" charset="0"/>
                </a:rPr>
                <a:t>级重算力场景</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40C77581-FEB1-4A22-A7F0-D0BD1A0E5C18}"/>
                </a:ext>
              </a:extLst>
            </p:cNvPr>
            <p:cNvSpPr/>
            <p:nvPr/>
          </p:nvSpPr>
          <p:spPr>
            <a:xfrm>
              <a:off x="1037720" y="6196872"/>
              <a:ext cx="1839595" cy="270410"/>
            </a:xfrm>
            <a:prstGeom prst="rect">
              <a:avLst/>
            </a:prstGeom>
          </p:spPr>
          <p:txBody>
            <a:bodyPr wrap="none">
              <a:spAutoFit/>
            </a:bodyPr>
            <a:lstStyle/>
            <a:p>
              <a:pPr defTabSz="914112">
                <a:defRPr/>
              </a:pPr>
              <a:r>
                <a:rPr lang="zh-CN" altLang="en-US" sz="1000" b="1" kern="0" dirty="0">
                  <a:solidFill>
                    <a:srgbClr val="9933FF"/>
                  </a:solidFill>
                  <a:latin typeface="微软雅黑" panose="020B0503020204020204" pitchFamily="34" charset="-122"/>
                  <a:ea typeface="微软雅黑" panose="020B0503020204020204" pitchFamily="34" charset="-122"/>
                </a:rPr>
                <a:t>图例：收购对象 </a:t>
              </a:r>
              <a:r>
                <a:rPr lang="en-US" altLang="zh-CN" sz="1000" b="1" kern="0" dirty="0">
                  <a:solidFill>
                    <a:srgbClr val="9933FF"/>
                  </a:solidFill>
                  <a:latin typeface="微软雅黑" panose="020B0503020204020204" pitchFamily="34" charset="-122"/>
                  <a:ea typeface="微软雅黑" panose="020B0503020204020204" pitchFamily="34" charset="-122"/>
                </a:rPr>
                <a:t>/ </a:t>
              </a:r>
              <a:r>
                <a:rPr lang="zh-CN" altLang="en-US" sz="1000" b="1" kern="0" dirty="0">
                  <a:solidFill>
                    <a:srgbClr val="9933FF"/>
                  </a:solidFill>
                  <a:latin typeface="微软雅黑" panose="020B0503020204020204" pitchFamily="34" charset="-122"/>
                  <a:ea typeface="微软雅黑" panose="020B0503020204020204" pitchFamily="34" charset="-122"/>
                </a:rPr>
                <a:t>技术来源</a:t>
              </a:r>
              <a:endParaRPr lang="en-US" altLang="zh-CN" sz="1000" b="1" kern="0" dirty="0">
                <a:solidFill>
                  <a:srgbClr val="9933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094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6856" y="215838"/>
            <a:ext cx="10560904" cy="523220"/>
          </a:xfrm>
          <a:prstGeom prst="rect">
            <a:avLst/>
          </a:prstGeom>
        </p:spPr>
        <p:txBody>
          <a:bodyPr wrap="none">
            <a:spAutoFit/>
          </a:bodyPr>
          <a:lstStyle/>
          <a:p>
            <a:pPr>
              <a:defRPr/>
            </a:pPr>
            <a:r>
              <a:rPr lang="en-US" altLang="zh-CN" sz="2800" b="1" dirty="0">
                <a:latin typeface="微软雅黑" panose="020B0503020204020204" pitchFamily="34" charset="-122"/>
                <a:ea typeface="微软雅黑" panose="020B0503020204020204" pitchFamily="34" charset="-122"/>
              </a:rPr>
              <a:t>Intel</a:t>
            </a:r>
            <a:r>
              <a:rPr lang="zh-CN" altLang="en-US" sz="2800" b="1" dirty="0">
                <a:latin typeface="微软雅黑" panose="020B0503020204020204" pitchFamily="34" charset="-122"/>
                <a:ea typeface="微软雅黑" panose="020B0503020204020204" pitchFamily="34" charset="-122"/>
              </a:rPr>
              <a:t>从“</a:t>
            </a:r>
            <a:r>
              <a:rPr lang="en-US" altLang="zh-CN" sz="2800" b="1" dirty="0">
                <a:latin typeface="微软雅黑" panose="020B0503020204020204" pitchFamily="34" charset="-122"/>
                <a:ea typeface="微软雅黑" panose="020B0503020204020204" pitchFamily="34" charset="-122"/>
              </a:rPr>
              <a:t>PC </a:t>
            </a:r>
            <a:r>
              <a:rPr lang="zh-CN" altLang="en-US" sz="2800" b="1" dirty="0">
                <a:latin typeface="微软雅黑" panose="020B0503020204020204" pitchFamily="34" charset="-122"/>
                <a:ea typeface="微软雅黑" panose="020B0503020204020204" pitchFamily="34" charset="-122"/>
              </a:rPr>
              <a:t>为中心”转向“数据中心”，翻覆打造新业务格局</a:t>
            </a:r>
          </a:p>
        </p:txBody>
      </p:sp>
      <p:sp>
        <p:nvSpPr>
          <p:cNvPr id="5" name="矩形 4">
            <a:extLst>
              <a:ext uri="{FF2B5EF4-FFF2-40B4-BE49-F238E27FC236}">
                <a16:creationId xmlns:a16="http://schemas.microsoft.com/office/drawing/2014/main" id="{5A3D0403-DB73-478A-8D43-7F29426C00F8}"/>
              </a:ext>
            </a:extLst>
          </p:cNvPr>
          <p:cNvSpPr/>
          <p:nvPr/>
        </p:nvSpPr>
        <p:spPr>
          <a:xfrm>
            <a:off x="5190373" y="1337805"/>
            <a:ext cx="6473607" cy="4524315"/>
          </a:xfrm>
          <a:prstGeom prst="rect">
            <a:avLst/>
          </a:prstGeom>
        </p:spPr>
        <p:txBody>
          <a:bodyPr wrap="square">
            <a:spAutoFit/>
          </a:bodyPr>
          <a:lstStyle/>
          <a:p>
            <a:pPr>
              <a:lnSpc>
                <a:spcPct val="150000"/>
              </a:lnSpc>
            </a:pPr>
            <a:r>
              <a:rPr lang="zh-CN" altLang="en-US" sz="1600" dirty="0">
                <a:solidFill>
                  <a:srgbClr val="404040"/>
                </a:solidFill>
                <a:latin typeface="微软雅黑" panose="020B0503020204020204" pitchFamily="34" charset="-122"/>
                <a:ea typeface="微软雅黑" panose="020B0503020204020204" pitchFamily="34" charset="-122"/>
              </a:rPr>
              <a:t>伴随</a:t>
            </a:r>
            <a:r>
              <a:rPr lang="en-US" altLang="zh-CN" sz="1600" dirty="0">
                <a:solidFill>
                  <a:srgbClr val="404040"/>
                </a:solidFill>
                <a:latin typeface="微软雅黑" panose="020B0503020204020204" pitchFamily="34" charset="-122"/>
                <a:ea typeface="微软雅黑" panose="020B0503020204020204" pitchFamily="34" charset="-122"/>
              </a:rPr>
              <a:t>PC</a:t>
            </a:r>
            <a:r>
              <a:rPr lang="zh-CN" altLang="en-US" sz="1600" dirty="0">
                <a:solidFill>
                  <a:srgbClr val="404040"/>
                </a:solidFill>
                <a:latin typeface="微软雅黑" panose="020B0503020204020204" pitchFamily="34" charset="-122"/>
                <a:ea typeface="微软雅黑" panose="020B0503020204020204" pitchFamily="34" charset="-122"/>
              </a:rPr>
              <a:t>市场渗透率登顶、移动互联网</a:t>
            </a:r>
            <a:r>
              <a:rPr lang="en-US" altLang="zh-CN" sz="1600" dirty="0">
                <a:solidFill>
                  <a:srgbClr val="404040"/>
                </a:solidFill>
                <a:latin typeface="微软雅黑" panose="020B0503020204020204" pitchFamily="34" charset="-122"/>
                <a:ea typeface="微软雅黑" panose="020B0503020204020204" pitchFamily="34" charset="-122"/>
              </a:rPr>
              <a:t>+</a:t>
            </a:r>
            <a:r>
              <a:rPr lang="zh-CN" altLang="en-US" sz="1600" dirty="0">
                <a:solidFill>
                  <a:srgbClr val="404040"/>
                </a:solidFill>
                <a:latin typeface="微软雅黑" panose="020B0503020204020204" pitchFamily="34" charset="-122"/>
                <a:ea typeface="微软雅黑" panose="020B0503020204020204" pitchFamily="34" charset="-122"/>
              </a:rPr>
              <a:t>云计算规模爆发，英特尔将业务布局更多的转向数据增长的主方向（围绕数据中心业务布局），这就是</a:t>
            </a:r>
            <a:r>
              <a:rPr lang="zh-CN" altLang="en-US" sz="1600" dirty="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数据中心</a:t>
            </a:r>
            <a:r>
              <a:rPr lang="zh-CN" altLang="en-US" sz="1600"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404040"/>
                </a:solidFill>
                <a:latin typeface="微软雅黑" panose="020B0503020204020204" pitchFamily="34" charset="-122"/>
                <a:ea typeface="微软雅黑" panose="020B0503020204020204" pitchFamily="34" charset="-122"/>
              </a:rPr>
              <a:t>的关键转型</a:t>
            </a:r>
            <a:endParaRPr lang="en-US" altLang="zh-CN" sz="1600" dirty="0">
              <a:solidFill>
                <a:srgbClr val="404040"/>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rgbClr val="404040"/>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rgbClr val="404040"/>
                </a:solidFill>
                <a:latin typeface="微软雅黑" panose="020B0503020204020204" pitchFamily="34" charset="-122"/>
                <a:ea typeface="微软雅黑" panose="020B0503020204020204" pitchFamily="34" charset="-122"/>
              </a:rPr>
              <a:t>英特尔拥有了完整的从软件到硬件、从通讯到计算到存储的计算架构、存储方案和连接方案。未来十年架构创新将基于六大支柱成为计算创新的关键驱动力：</a:t>
            </a:r>
            <a:r>
              <a:rPr lang="zh-CN" altLang="en-US" sz="1600" b="1" dirty="0">
                <a:solidFill>
                  <a:srgbClr val="0070C0"/>
                </a:solidFill>
                <a:latin typeface="微软雅黑" panose="020B0503020204020204" pitchFamily="34" charset="-122"/>
                <a:ea typeface="微软雅黑" panose="020B0503020204020204" pitchFamily="34" charset="-122"/>
              </a:rPr>
              <a:t>软件、安全、互连、内存</a:t>
            </a:r>
            <a:r>
              <a:rPr lang="en-US" altLang="zh-CN" sz="1600" b="1" dirty="0">
                <a:solidFill>
                  <a:srgbClr val="0070C0"/>
                </a:solidFill>
                <a:latin typeface="微软雅黑" panose="020B0503020204020204" pitchFamily="34" charset="-122"/>
                <a:ea typeface="微软雅黑" panose="020B0503020204020204" pitchFamily="34" charset="-122"/>
              </a:rPr>
              <a:t>&amp;</a:t>
            </a:r>
            <a:r>
              <a:rPr lang="zh-CN" altLang="en-US" sz="1600" b="1" dirty="0">
                <a:solidFill>
                  <a:srgbClr val="0070C0"/>
                </a:solidFill>
                <a:latin typeface="微软雅黑" panose="020B0503020204020204" pitchFamily="34" charset="-122"/>
                <a:ea typeface="微软雅黑" panose="020B0503020204020204" pitchFamily="34" charset="-122"/>
              </a:rPr>
              <a:t>存储、</a:t>
            </a:r>
            <a:r>
              <a:rPr lang="en-US" altLang="zh-CN" sz="1600" b="1" dirty="0">
                <a:solidFill>
                  <a:srgbClr val="0070C0"/>
                </a:solidFill>
                <a:latin typeface="微软雅黑" panose="020B0503020204020204" pitchFamily="34" charset="-122"/>
                <a:ea typeface="微软雅黑" panose="020B0503020204020204" pitchFamily="34" charset="-122"/>
              </a:rPr>
              <a:t>XPU</a:t>
            </a:r>
            <a:r>
              <a:rPr lang="zh-CN" altLang="en-US" sz="1600" b="1" dirty="0">
                <a:solidFill>
                  <a:srgbClr val="0070C0"/>
                </a:solidFill>
                <a:latin typeface="微软雅黑" panose="020B0503020204020204" pitchFamily="34" charset="-122"/>
                <a:ea typeface="微软雅黑" panose="020B0503020204020204" pitchFamily="34" charset="-122"/>
              </a:rPr>
              <a:t>架构、制程</a:t>
            </a:r>
            <a:r>
              <a:rPr lang="en-US" altLang="zh-CN" sz="1600" b="1" dirty="0">
                <a:solidFill>
                  <a:srgbClr val="0070C0"/>
                </a:solidFill>
                <a:latin typeface="微软雅黑" panose="020B0503020204020204" pitchFamily="34" charset="-122"/>
                <a:ea typeface="微软雅黑" panose="020B0503020204020204" pitchFamily="34" charset="-122"/>
              </a:rPr>
              <a:t>&amp;</a:t>
            </a:r>
            <a:r>
              <a:rPr lang="zh-CN" altLang="en-US" sz="1600" b="1" dirty="0">
                <a:solidFill>
                  <a:srgbClr val="0070C0"/>
                </a:solidFill>
                <a:latin typeface="微软雅黑" panose="020B0503020204020204" pitchFamily="34" charset="-122"/>
                <a:ea typeface="微软雅黑" panose="020B0503020204020204" pitchFamily="34" charset="-122"/>
              </a:rPr>
              <a:t>封装</a:t>
            </a:r>
            <a:endParaRPr lang="en-US" altLang="zh-CN" sz="1600" b="1" dirty="0">
              <a:solidFill>
                <a:srgbClr val="0070C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b="1" dirty="0">
                <a:solidFill>
                  <a:srgbClr val="0070C0"/>
                </a:solidFill>
                <a:latin typeface="微软雅黑" panose="020B0503020204020204" pitchFamily="34" charset="-122"/>
                <a:ea typeface="微软雅黑" panose="020B0503020204020204" pitchFamily="34" charset="-122"/>
              </a:rPr>
              <a:t>XPU</a:t>
            </a:r>
            <a:r>
              <a:rPr lang="zh-CN" altLang="en-US" sz="1600" b="1" dirty="0">
                <a:solidFill>
                  <a:srgbClr val="0070C0"/>
                </a:solidFill>
                <a:latin typeface="微软雅黑" panose="020B0503020204020204" pitchFamily="34" charset="-122"/>
                <a:ea typeface="微软雅黑" panose="020B0503020204020204" pitchFamily="34" charset="-122"/>
              </a:rPr>
              <a:t>和异构整合封装技术</a:t>
            </a:r>
            <a:r>
              <a:rPr lang="zh-CN" altLang="en-US" sz="1600" dirty="0">
                <a:latin typeface="微软雅黑" panose="020B0503020204020204" pitchFamily="34" charset="-122"/>
                <a:ea typeface="微软雅黑" panose="020B0503020204020204" pitchFamily="34" charset="-122"/>
              </a:rPr>
              <a:t>，针对不同类型负载提供创新计算架构</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b="1" dirty="0">
                <a:solidFill>
                  <a:srgbClr val="0070C0"/>
                </a:solidFill>
                <a:latin typeface="微软雅黑" panose="020B0503020204020204" pitchFamily="34" charset="-122"/>
                <a:ea typeface="微软雅黑" panose="020B0503020204020204" pitchFamily="34" charset="-122"/>
              </a:rPr>
              <a:t>oneAPI</a:t>
            </a:r>
            <a:r>
              <a:rPr lang="zh-CN" altLang="en-US" sz="1600" b="1" dirty="0">
                <a:solidFill>
                  <a:srgbClr val="0070C0"/>
                </a:solidFill>
                <a:latin typeface="微软雅黑" panose="020B0503020204020204" pitchFamily="34" charset="-122"/>
                <a:ea typeface="微软雅黑" panose="020B0503020204020204" pitchFamily="34" charset="-122"/>
              </a:rPr>
              <a:t>统一软件栈</a:t>
            </a:r>
            <a:r>
              <a:rPr lang="zh-CN" altLang="en-US" sz="1600" dirty="0">
                <a:latin typeface="微软雅黑" panose="020B0503020204020204" pitchFamily="34" charset="-122"/>
                <a:ea typeface="微软雅黑" panose="020B0503020204020204" pitchFamily="34" charset="-122"/>
              </a:rPr>
              <a:t>面向跨</a:t>
            </a:r>
            <a:r>
              <a:rPr lang="en-US" altLang="zh-CN" sz="1600" dirty="0">
                <a:latin typeface="微软雅黑" panose="020B0503020204020204" pitchFamily="34" charset="-122"/>
                <a:ea typeface="微软雅黑" panose="020B0503020204020204" pitchFamily="34" charset="-122"/>
              </a:rPr>
              <a:t>CPU/GPU/FPGA</a:t>
            </a:r>
            <a:r>
              <a:rPr lang="zh-CN" altLang="en-US" sz="1600" dirty="0">
                <a:latin typeface="微软雅黑" panose="020B0503020204020204" pitchFamily="34" charset="-122"/>
                <a:ea typeface="微软雅黑" panose="020B0503020204020204" pitchFamily="34" charset="-122"/>
              </a:rPr>
              <a:t>和其他加速器在内的异构计算，提供统一简化的应用开发编程模型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solidFill>
                  <a:srgbClr val="0070C0"/>
                </a:solidFill>
                <a:latin typeface="微软雅黑" panose="020B0503020204020204" pitchFamily="34" charset="-122"/>
                <a:ea typeface="微软雅黑" panose="020B0503020204020204" pitchFamily="34" charset="-122"/>
              </a:rPr>
              <a:t>前沿探索项目</a:t>
            </a:r>
            <a:r>
              <a:rPr lang="zh-CN" altLang="en-US" sz="1600" dirty="0">
                <a:latin typeface="微软雅黑" panose="020B0503020204020204" pitchFamily="34" charset="-122"/>
                <a:ea typeface="微软雅黑" panose="020B0503020204020204" pitchFamily="34" charset="-122"/>
              </a:rPr>
              <a:t>：神经拟态计算、量子计算</a:t>
            </a:r>
          </a:p>
        </p:txBody>
      </p:sp>
      <p:pic>
        <p:nvPicPr>
          <p:cNvPr id="15" name="图片 14"/>
          <p:cNvPicPr>
            <a:picLocks noChangeAspect="1"/>
          </p:cNvPicPr>
          <p:nvPr/>
        </p:nvPicPr>
        <p:blipFill rotWithShape="1">
          <a:blip r:embed="rId2"/>
          <a:srcRect l="4435" t="11276" r="29793" b="33214"/>
          <a:stretch/>
        </p:blipFill>
        <p:spPr>
          <a:xfrm>
            <a:off x="1238358" y="1847655"/>
            <a:ext cx="3044142" cy="2509813"/>
          </a:xfrm>
          <a:prstGeom prst="rect">
            <a:avLst/>
          </a:prstGeom>
        </p:spPr>
      </p:pic>
      <p:pic>
        <p:nvPicPr>
          <p:cNvPr id="6" name="图片 5"/>
          <p:cNvPicPr>
            <a:picLocks noChangeAspect="1"/>
          </p:cNvPicPr>
          <p:nvPr/>
        </p:nvPicPr>
        <p:blipFill rotWithShape="1">
          <a:blip r:embed="rId2"/>
          <a:srcRect l="2997" t="66292"/>
          <a:stretch/>
        </p:blipFill>
        <p:spPr>
          <a:xfrm>
            <a:off x="646856" y="4524316"/>
            <a:ext cx="4227146" cy="1259583"/>
          </a:xfrm>
          <a:prstGeom prst="rect">
            <a:avLst/>
          </a:prstGeom>
        </p:spPr>
      </p:pic>
      <p:sp>
        <p:nvSpPr>
          <p:cNvPr id="2" name="矩形 1">
            <a:extLst>
              <a:ext uri="{FF2B5EF4-FFF2-40B4-BE49-F238E27FC236}">
                <a16:creationId xmlns:a16="http://schemas.microsoft.com/office/drawing/2014/main" id="{4EE65AB5-FE5C-4CB4-A5E2-1DE80EE2F4FA}"/>
              </a:ext>
            </a:extLst>
          </p:cNvPr>
          <p:cNvSpPr/>
          <p:nvPr/>
        </p:nvSpPr>
        <p:spPr>
          <a:xfrm>
            <a:off x="1053472" y="1390454"/>
            <a:ext cx="3379510" cy="560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a:solidFill>
                  <a:srgbClr val="0070C0"/>
                </a:solidFill>
                <a:latin typeface="微软雅黑" panose="020B0503020204020204" pitchFamily="34" charset="-122"/>
                <a:ea typeface="微软雅黑" panose="020B0503020204020204" pitchFamily="34" charset="-122"/>
              </a:rPr>
              <a:t>Intel</a:t>
            </a:r>
            <a:r>
              <a:rPr lang="zh-CN" altLang="en-US" b="1" dirty="0">
                <a:solidFill>
                  <a:srgbClr val="0070C0"/>
                </a:solidFill>
                <a:latin typeface="微软雅黑" panose="020B0503020204020204" pitchFamily="34" charset="-122"/>
                <a:ea typeface="微软雅黑" panose="020B0503020204020204" pitchFamily="34" charset="-122"/>
              </a:rPr>
              <a:t>转型期各业务线收入结构</a:t>
            </a:r>
          </a:p>
        </p:txBody>
      </p:sp>
    </p:spTree>
    <p:extLst>
      <p:ext uri="{BB962C8B-B14F-4D97-AF65-F5344CB8AC3E}">
        <p14:creationId xmlns:p14="http://schemas.microsoft.com/office/powerpoint/2010/main" val="15311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F5EA0DB-1C57-44B7-BECE-9E97035747E5}"/>
              </a:ext>
            </a:extLst>
          </p:cNvPr>
          <p:cNvSpPr/>
          <p:nvPr/>
        </p:nvSpPr>
        <p:spPr>
          <a:xfrm>
            <a:off x="504688" y="243225"/>
            <a:ext cx="11507310" cy="523220"/>
          </a:xfrm>
          <a:prstGeom prst="rect">
            <a:avLst/>
          </a:prstGeom>
        </p:spPr>
        <p:txBody>
          <a:bodyPr wrap="square">
            <a:spAutoFit/>
          </a:bodyPr>
          <a:lstStyle/>
          <a:p>
            <a:pPr lvl="0">
              <a:defRPr/>
            </a:pPr>
            <a:r>
              <a:rPr lang="en-US" altLang="zh-CN" sz="2800" b="1" dirty="0">
                <a:latin typeface="微软雅黑" panose="020B0503020204020204" pitchFamily="34" charset="-122"/>
                <a:ea typeface="微软雅黑" panose="020B0503020204020204" pitchFamily="34" charset="-122"/>
              </a:rPr>
              <a:t>Intel</a:t>
            </a:r>
            <a:r>
              <a:rPr lang="zh-CN" altLang="en-US" sz="2800" b="1" dirty="0">
                <a:latin typeface="微软雅黑" panose="020B0503020204020204" pitchFamily="34" charset="-122"/>
                <a:ea typeface="微软雅黑" panose="020B0503020204020204" pitchFamily="34" charset="-122"/>
              </a:rPr>
              <a:t>面向计算、存储、网络全栈加速布局，欲在重算力时代重塑</a:t>
            </a:r>
            <a:r>
              <a:rPr lang="en-US" altLang="zh-CN" sz="2800" b="1" dirty="0">
                <a:latin typeface="微软雅黑" panose="020B0503020204020204" pitchFamily="34" charset="-122"/>
                <a:ea typeface="微软雅黑" panose="020B0503020204020204" pitchFamily="34" charset="-122"/>
              </a:rPr>
              <a:t>PC</a:t>
            </a:r>
            <a:r>
              <a:rPr lang="zh-CN" altLang="en-US" sz="2800" b="1" dirty="0">
                <a:latin typeface="微软雅黑" panose="020B0503020204020204" pitchFamily="34" charset="-122"/>
                <a:ea typeface="微软雅黑" panose="020B0503020204020204" pitchFamily="34" charset="-122"/>
              </a:rPr>
              <a:t>辉煌</a:t>
            </a:r>
          </a:p>
        </p:txBody>
      </p:sp>
      <p:grpSp>
        <p:nvGrpSpPr>
          <p:cNvPr id="4" name="组 3"/>
          <p:cNvGrpSpPr/>
          <p:nvPr/>
        </p:nvGrpSpPr>
        <p:grpSpPr>
          <a:xfrm>
            <a:off x="729457" y="1268414"/>
            <a:ext cx="10742613" cy="2738929"/>
            <a:chOff x="584037" y="876745"/>
            <a:chExt cx="11161578" cy="2845748"/>
          </a:xfrm>
        </p:grpSpPr>
        <p:pic>
          <p:nvPicPr>
            <p:cNvPr id="12" name="图片 11">
              <a:extLst>
                <a:ext uri="{FF2B5EF4-FFF2-40B4-BE49-F238E27FC236}">
                  <a16:creationId xmlns:a16="http://schemas.microsoft.com/office/drawing/2014/main" id="{6111D210-3E2D-4ACF-8230-3DF3D202FF67}"/>
                </a:ext>
              </a:extLst>
            </p:cNvPr>
            <p:cNvPicPr>
              <a:picLocks noChangeAspect="1"/>
            </p:cNvPicPr>
            <p:nvPr/>
          </p:nvPicPr>
          <p:blipFill>
            <a:blip r:embed="rId3"/>
            <a:stretch>
              <a:fillRect/>
            </a:stretch>
          </p:blipFill>
          <p:spPr>
            <a:xfrm>
              <a:off x="584037" y="876745"/>
              <a:ext cx="11161578" cy="2845748"/>
            </a:xfrm>
            <a:prstGeom prst="rect">
              <a:avLst/>
            </a:prstGeom>
          </p:spPr>
        </p:pic>
        <p:sp>
          <p:nvSpPr>
            <p:cNvPr id="14" name="矩形 13">
              <a:extLst>
                <a:ext uri="{FF2B5EF4-FFF2-40B4-BE49-F238E27FC236}">
                  <a16:creationId xmlns:a16="http://schemas.microsoft.com/office/drawing/2014/main" id="{7CF1DC57-4EBC-4290-AEAC-941AAB7EB4C1}"/>
                </a:ext>
              </a:extLst>
            </p:cNvPr>
            <p:cNvSpPr/>
            <p:nvPr/>
          </p:nvSpPr>
          <p:spPr bwMode="auto">
            <a:xfrm>
              <a:off x="1126776" y="1638366"/>
              <a:ext cx="2259453" cy="1790634"/>
            </a:xfrm>
            <a:prstGeom prst="rect">
              <a:avLst/>
            </a:prstGeom>
            <a:noFill/>
            <a:ln w="19050" cap="flat" cmpd="sng" algn="ctr">
              <a:solidFill>
                <a:srgbClr val="FFFF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3747AA6-F770-470C-BDAD-4F04E70E3EEA}"/>
                </a:ext>
              </a:extLst>
            </p:cNvPr>
            <p:cNvSpPr/>
            <p:nvPr/>
          </p:nvSpPr>
          <p:spPr>
            <a:xfrm>
              <a:off x="1230087" y="1599287"/>
              <a:ext cx="1987549" cy="351758"/>
            </a:xfrm>
            <a:prstGeom prst="rect">
              <a:avLst/>
            </a:prstGeom>
          </p:spPr>
          <p:txBody>
            <a:bodyPr wrap="square">
              <a:spAutoFit/>
            </a:bodyPr>
            <a:lstStyle/>
            <a:p>
              <a:r>
                <a:rPr lang="zh-CN" altLang="en-US" sz="1600" dirty="0">
                  <a:solidFill>
                    <a:srgbClr val="FFFF00"/>
                  </a:solidFill>
                  <a:latin typeface="微软雅黑" panose="020B0503020204020204" pitchFamily="34" charset="-122"/>
                  <a:ea typeface="微软雅黑" panose="020B0503020204020204" pitchFamily="34" charset="-122"/>
                </a:rPr>
                <a:t>优势：通用计算</a:t>
              </a:r>
            </a:p>
          </p:txBody>
        </p:sp>
        <p:sp>
          <p:nvSpPr>
            <p:cNvPr id="16" name="矩形 15">
              <a:extLst>
                <a:ext uri="{FF2B5EF4-FFF2-40B4-BE49-F238E27FC236}">
                  <a16:creationId xmlns:a16="http://schemas.microsoft.com/office/drawing/2014/main" id="{6A8D04F4-D0B0-462B-959C-996A62BC2410}"/>
                </a:ext>
              </a:extLst>
            </p:cNvPr>
            <p:cNvSpPr/>
            <p:nvPr/>
          </p:nvSpPr>
          <p:spPr bwMode="auto">
            <a:xfrm>
              <a:off x="3879863" y="1665287"/>
              <a:ext cx="7304033" cy="1731447"/>
            </a:xfrm>
            <a:prstGeom prst="rect">
              <a:avLst/>
            </a:prstGeom>
            <a:noFill/>
            <a:ln w="19050" cap="flat" cmpd="sng" algn="ctr">
              <a:solidFill>
                <a:srgbClr val="FFC0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solidFill>
                  <a:srgbClr val="FFC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D6683B06-810E-4B94-82D8-C397B8534112}"/>
                </a:ext>
              </a:extLst>
            </p:cNvPr>
            <p:cNvSpPr/>
            <p:nvPr/>
          </p:nvSpPr>
          <p:spPr>
            <a:xfrm>
              <a:off x="7033670" y="1610336"/>
              <a:ext cx="3253042" cy="351758"/>
            </a:xfrm>
            <a:prstGeom prst="rect">
              <a:avLst/>
            </a:prstGeom>
            <a:ln>
              <a:noFill/>
            </a:ln>
          </p:spPr>
          <p:txBody>
            <a:bodyPr wrap="square">
              <a:spAutoFit/>
            </a:bodyPr>
            <a:lstStyle/>
            <a:p>
              <a:r>
                <a:rPr lang="zh-CN" altLang="en-US" sz="1600" dirty="0">
                  <a:solidFill>
                    <a:srgbClr val="FFC000"/>
                  </a:solidFill>
                  <a:latin typeface="微软雅黑" panose="020B0503020204020204" pitchFamily="34" charset="-122"/>
                  <a:ea typeface="微软雅黑" panose="020B0503020204020204" pitchFamily="34" charset="-122"/>
                </a:rPr>
                <a:t>补齐</a:t>
              </a:r>
              <a:r>
                <a:rPr lang="en-US" altLang="zh-CN" sz="1600" dirty="0">
                  <a:solidFill>
                    <a:srgbClr val="FFC000"/>
                  </a:solidFill>
                  <a:latin typeface="微软雅黑" panose="020B0503020204020204" pitchFamily="34" charset="-122"/>
                  <a:ea typeface="微软雅黑" panose="020B0503020204020204" pitchFamily="34" charset="-122"/>
                </a:rPr>
                <a:t>/</a:t>
              </a:r>
              <a:r>
                <a:rPr lang="zh-CN" altLang="en-US" sz="1600" dirty="0">
                  <a:solidFill>
                    <a:srgbClr val="FFC000"/>
                  </a:solidFill>
                  <a:latin typeface="微软雅黑" panose="020B0503020204020204" pitchFamily="34" charset="-122"/>
                  <a:ea typeface="微软雅黑" panose="020B0503020204020204" pitchFamily="34" charset="-122"/>
                </a:rPr>
                <a:t>强化布局：异构加速</a:t>
              </a:r>
            </a:p>
          </p:txBody>
        </p:sp>
      </p:grpSp>
      <p:pic>
        <p:nvPicPr>
          <p:cNvPr id="2" name="图片 1">
            <a:extLst>
              <a:ext uri="{FF2B5EF4-FFF2-40B4-BE49-F238E27FC236}">
                <a16:creationId xmlns:a16="http://schemas.microsoft.com/office/drawing/2014/main" id="{4FC95746-32BD-4A50-88E4-559A104DD3BB}"/>
              </a:ext>
            </a:extLst>
          </p:cNvPr>
          <p:cNvPicPr>
            <a:picLocks noChangeAspect="1"/>
          </p:cNvPicPr>
          <p:nvPr/>
        </p:nvPicPr>
        <p:blipFill>
          <a:blip r:embed="rId4"/>
          <a:stretch>
            <a:fillRect/>
          </a:stretch>
        </p:blipFill>
        <p:spPr>
          <a:xfrm>
            <a:off x="729457" y="4060230"/>
            <a:ext cx="5154211" cy="2284040"/>
          </a:xfrm>
          <a:prstGeom prst="rect">
            <a:avLst/>
          </a:prstGeom>
        </p:spPr>
      </p:pic>
      <p:sp>
        <p:nvSpPr>
          <p:cNvPr id="3" name="矩形 2">
            <a:extLst>
              <a:ext uri="{FF2B5EF4-FFF2-40B4-BE49-F238E27FC236}">
                <a16:creationId xmlns:a16="http://schemas.microsoft.com/office/drawing/2014/main" id="{1E14BC1B-2917-43A2-B0DB-E487D3A30488}"/>
              </a:ext>
            </a:extLst>
          </p:cNvPr>
          <p:cNvSpPr/>
          <p:nvPr/>
        </p:nvSpPr>
        <p:spPr>
          <a:xfrm>
            <a:off x="6084619" y="4060231"/>
            <a:ext cx="5387451" cy="2031325"/>
          </a:xfrm>
          <a:prstGeom prst="rect">
            <a:avLst/>
          </a:prstGeom>
        </p:spPr>
        <p:txBody>
          <a:bodyPr wrap="square">
            <a:spAutoFit/>
          </a:bodyPr>
          <a:lstStyle/>
          <a:p>
            <a:pPr>
              <a:lnSpc>
                <a:spcPct val="150000"/>
              </a:lnSpc>
            </a:pPr>
            <a:r>
              <a:rPr lang="zh-CN" altLang="en-US" sz="1400" dirty="0">
                <a:solidFill>
                  <a:srgbClr val="404040"/>
                </a:solidFill>
                <a:latin typeface="微软雅黑" panose="020B0503020204020204" pitchFamily="34" charset="-122"/>
                <a:ea typeface="微软雅黑" panose="020B0503020204020204" pitchFamily="34" charset="-122"/>
              </a:rPr>
              <a:t>从</a:t>
            </a:r>
            <a:r>
              <a:rPr lang="en-US" altLang="zh-CN" sz="1400" dirty="0">
                <a:solidFill>
                  <a:srgbClr val="404040"/>
                </a:solidFill>
                <a:latin typeface="微软雅黑" panose="020B0503020204020204" pitchFamily="34" charset="-122"/>
                <a:ea typeface="微软雅黑" panose="020B0503020204020204" pitchFamily="34" charset="-122"/>
              </a:rPr>
              <a:t>PC</a:t>
            </a:r>
            <a:r>
              <a:rPr lang="zh-CN" altLang="en-US" sz="1400" dirty="0">
                <a:solidFill>
                  <a:srgbClr val="404040"/>
                </a:solidFill>
                <a:latin typeface="微软雅黑" panose="020B0503020204020204" pitchFamily="34" charset="-122"/>
                <a:ea typeface="微软雅黑" panose="020B0503020204020204" pitchFamily="34" charset="-122"/>
              </a:rPr>
              <a:t>时代春秋争霸，到数据中心时代战国争雄，再到以</a:t>
            </a:r>
            <a:r>
              <a:rPr lang="en-US" altLang="zh-CN" sz="1400" dirty="0">
                <a:solidFill>
                  <a:srgbClr val="404040"/>
                </a:solidFill>
                <a:latin typeface="微软雅黑" panose="020B0503020204020204" pitchFamily="34" charset="-122"/>
                <a:ea typeface="微软雅黑" panose="020B0503020204020204" pitchFamily="34" charset="-122"/>
              </a:rPr>
              <a:t>HPC</a:t>
            </a:r>
            <a:r>
              <a:rPr lang="zh-CN" altLang="en-US" sz="1400" dirty="0">
                <a:solidFill>
                  <a:srgbClr val="404040"/>
                </a:solidFill>
                <a:latin typeface="微软雅黑" panose="020B0503020204020204" pitchFamily="34" charset="-122"/>
                <a:ea typeface="微软雅黑" panose="020B0503020204020204" pitchFamily="34" charset="-122"/>
              </a:rPr>
              <a:t>为关键的多样性算力融合爆发时代，</a:t>
            </a:r>
            <a:r>
              <a:rPr lang="en-US" altLang="zh-CN" sz="1400" dirty="0">
                <a:solidFill>
                  <a:srgbClr val="404040"/>
                </a:solidFill>
                <a:latin typeface="微软雅黑" panose="020B0503020204020204" pitchFamily="34" charset="-122"/>
                <a:ea typeface="微软雅黑" panose="020B0503020204020204" pitchFamily="34" charset="-122"/>
              </a:rPr>
              <a:t>Intel</a:t>
            </a:r>
            <a:r>
              <a:rPr lang="zh-CN" altLang="en-US" sz="1400" dirty="0">
                <a:solidFill>
                  <a:srgbClr val="404040"/>
                </a:solidFill>
                <a:latin typeface="微软雅黑" panose="020B0503020204020204" pitchFamily="34" charset="-122"/>
                <a:ea typeface="微软雅黑" panose="020B0503020204020204" pitchFamily="34" charset="-122"/>
              </a:rPr>
              <a:t>在前两个时代竞争中脱颖而出，独霸天下；后来大爆发的移动互联网时代，</a:t>
            </a:r>
            <a:r>
              <a:rPr lang="en-US" altLang="zh-CN" sz="1400" dirty="0">
                <a:solidFill>
                  <a:srgbClr val="404040"/>
                </a:solidFill>
                <a:latin typeface="微软雅黑" panose="020B0503020204020204" pitchFamily="34" charset="-122"/>
                <a:ea typeface="微软雅黑" panose="020B0503020204020204" pitchFamily="34" charset="-122"/>
              </a:rPr>
              <a:t>Intel</a:t>
            </a:r>
            <a:r>
              <a:rPr lang="zh-CN" altLang="en-US" sz="1400" dirty="0">
                <a:solidFill>
                  <a:srgbClr val="404040"/>
                </a:solidFill>
                <a:latin typeface="微软雅黑" panose="020B0503020204020204" pitchFamily="34" charset="-122"/>
                <a:ea typeface="微软雅黑" panose="020B0503020204020204" pitchFamily="34" charset="-122"/>
              </a:rPr>
              <a:t>的</a:t>
            </a:r>
            <a:r>
              <a:rPr lang="en-US" altLang="zh-CN" sz="1400" dirty="0">
                <a:solidFill>
                  <a:srgbClr val="404040"/>
                </a:solidFill>
                <a:latin typeface="微软雅黑" panose="020B0503020204020204" pitchFamily="34" charset="-122"/>
                <a:ea typeface="微软雅黑" panose="020B0503020204020204" pitchFamily="34" charset="-122"/>
              </a:rPr>
              <a:t>Atom</a:t>
            </a:r>
            <a:r>
              <a:rPr lang="zh-CN" altLang="en-US" sz="1400" dirty="0">
                <a:solidFill>
                  <a:srgbClr val="404040"/>
                </a:solidFill>
                <a:latin typeface="微软雅黑" panose="020B0503020204020204" pitchFamily="34" charset="-122"/>
                <a:ea typeface="微软雅黑" panose="020B0503020204020204" pitchFamily="34" charset="-122"/>
              </a:rPr>
              <a:t>移动处理器在与</a:t>
            </a:r>
            <a:r>
              <a:rPr lang="en-US" altLang="zh-CN" sz="1400" dirty="0">
                <a:solidFill>
                  <a:srgbClr val="404040"/>
                </a:solidFill>
                <a:latin typeface="微软雅黑" panose="020B0503020204020204" pitchFamily="34" charset="-122"/>
                <a:ea typeface="微软雅黑" panose="020B0503020204020204" pitchFamily="34" charset="-122"/>
              </a:rPr>
              <a:t>ARM</a:t>
            </a:r>
            <a:r>
              <a:rPr lang="zh-CN" altLang="en-US" sz="1400" dirty="0">
                <a:solidFill>
                  <a:srgbClr val="404040"/>
                </a:solidFill>
                <a:latin typeface="微软雅黑" panose="020B0503020204020204" pitchFamily="34" charset="-122"/>
                <a:ea typeface="微软雅黑" panose="020B0503020204020204" pitchFamily="34" charset="-122"/>
              </a:rPr>
              <a:t>架构市场竞争中败北。未来重算力时代</a:t>
            </a:r>
            <a:r>
              <a:rPr lang="en-US" altLang="zh-CN" sz="1400" dirty="0">
                <a:solidFill>
                  <a:srgbClr val="404040"/>
                </a:solidFill>
                <a:latin typeface="微软雅黑" panose="020B0503020204020204" pitchFamily="34" charset="-122"/>
                <a:ea typeface="微软雅黑" panose="020B0503020204020204" pitchFamily="34" charset="-122"/>
              </a:rPr>
              <a:t>Intel</a:t>
            </a:r>
            <a:r>
              <a:rPr lang="zh-CN" altLang="en-US" sz="1400" dirty="0">
                <a:solidFill>
                  <a:srgbClr val="404040"/>
                </a:solidFill>
                <a:latin typeface="微软雅黑" panose="020B0503020204020204" pitchFamily="34" charset="-122"/>
                <a:ea typeface="微软雅黑" panose="020B0503020204020204" pitchFamily="34" charset="-122"/>
              </a:rPr>
              <a:t>增速持续下滑，</a:t>
            </a:r>
            <a:r>
              <a:rPr lang="en-US" altLang="zh-CN" sz="1400" dirty="0">
                <a:solidFill>
                  <a:srgbClr val="404040"/>
                </a:solidFill>
                <a:latin typeface="微软雅黑" panose="020B0503020204020204" pitchFamily="34" charset="-122"/>
                <a:ea typeface="微软雅黑" panose="020B0503020204020204" pitchFamily="34" charset="-122"/>
              </a:rPr>
              <a:t>ARM</a:t>
            </a:r>
            <a:r>
              <a:rPr lang="zh-CN" altLang="en-US" sz="1400" dirty="0">
                <a:solidFill>
                  <a:srgbClr val="404040"/>
                </a:solidFill>
                <a:latin typeface="微软雅黑" panose="020B0503020204020204" pitchFamily="34" charset="-122"/>
                <a:ea typeface="微软雅黑" panose="020B0503020204020204" pitchFamily="34" charset="-122"/>
              </a:rPr>
              <a:t>和</a:t>
            </a:r>
            <a:r>
              <a:rPr lang="en-US" altLang="zh-CN" sz="1400" dirty="0">
                <a:solidFill>
                  <a:srgbClr val="404040"/>
                </a:solidFill>
                <a:latin typeface="微软雅黑" panose="020B0503020204020204" pitchFamily="34" charset="-122"/>
                <a:ea typeface="微软雅黑" panose="020B0503020204020204" pitchFamily="34" charset="-122"/>
              </a:rPr>
              <a:t>RISC-V</a:t>
            </a:r>
            <a:r>
              <a:rPr lang="zh-CN" altLang="en-US" sz="1400" dirty="0">
                <a:solidFill>
                  <a:srgbClr val="404040"/>
                </a:solidFill>
                <a:latin typeface="微软雅黑" panose="020B0503020204020204" pitchFamily="34" charset="-122"/>
                <a:ea typeface="微软雅黑" panose="020B0503020204020204" pitchFamily="34" charset="-122"/>
              </a:rPr>
              <a:t>等新势力将构成越来越大的挑战，因此尽快补齐短板、强化异构加速技术布局就变得至关重要</a:t>
            </a:r>
            <a:r>
              <a:rPr lang="en-US" altLang="zh-CN" sz="1400" dirty="0">
                <a:solidFill>
                  <a:srgbClr val="40404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0878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F5EA0DB-1C57-44B7-BECE-9E97035747E5}"/>
              </a:ext>
            </a:extLst>
          </p:cNvPr>
          <p:cNvSpPr/>
          <p:nvPr/>
        </p:nvSpPr>
        <p:spPr>
          <a:xfrm>
            <a:off x="644513" y="201346"/>
            <a:ext cx="12263238" cy="523220"/>
          </a:xfrm>
          <a:prstGeom prst="rect">
            <a:avLst/>
          </a:prstGeom>
        </p:spPr>
        <p:txBody>
          <a:bodyPr wrap="square">
            <a:spAutoFit/>
          </a:bodyPr>
          <a:lstStyle/>
          <a:p>
            <a:pPr lvl="0">
              <a:defRPr/>
            </a:pPr>
            <a:r>
              <a:rPr lang="en-US" altLang="zh-CN" sz="2800" b="1" dirty="0">
                <a:latin typeface="微软雅黑" panose="020B0503020204020204" pitchFamily="34" charset="-122"/>
                <a:ea typeface="微软雅黑" panose="020B0503020204020204" pitchFamily="34" charset="-122"/>
              </a:rPr>
              <a:t>Intel</a:t>
            </a:r>
            <a:r>
              <a:rPr lang="zh-CN" altLang="en-US" sz="2800" b="1" dirty="0">
                <a:latin typeface="微软雅黑" panose="020B0503020204020204" pitchFamily="34" charset="-122"/>
                <a:ea typeface="微软雅黑" panose="020B0503020204020204" pitchFamily="34" charset="-122"/>
              </a:rPr>
              <a:t>异构计算成就极光超算</a:t>
            </a:r>
            <a:r>
              <a:rPr lang="zh-CN" altLang="en-US" sz="2400" b="1" dirty="0">
                <a:latin typeface="微软雅黑" panose="020B0503020204020204" pitchFamily="34" charset="-122"/>
                <a:ea typeface="微软雅黑" panose="020B0503020204020204" pitchFamily="34" charset="-122"/>
              </a:rPr>
              <a:t>（延期中）</a:t>
            </a:r>
            <a:r>
              <a:rPr lang="zh-CN" altLang="en-US" sz="2800" b="1" dirty="0">
                <a:latin typeface="微软雅黑" panose="020B0503020204020204" pitchFamily="34" charset="-122"/>
                <a:ea typeface="微软雅黑" panose="020B0503020204020204" pitchFamily="34" charset="-122"/>
              </a:rPr>
              <a:t>，峰值算力将突破</a:t>
            </a:r>
            <a:r>
              <a:rPr lang="en-US" altLang="zh-CN" sz="2800" b="1" dirty="0">
                <a:latin typeface="微软雅黑" panose="020B0503020204020204" pitchFamily="34" charset="-122"/>
                <a:ea typeface="微软雅黑" panose="020B0503020204020204" pitchFamily="34" charset="-122"/>
              </a:rPr>
              <a:t>2E FLOPS</a:t>
            </a:r>
            <a:endParaRPr lang="zh-CN" altLang="en-US" sz="2800" b="1"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A513629-A210-471E-B17B-9BCF7F10266E}"/>
              </a:ext>
            </a:extLst>
          </p:cNvPr>
          <p:cNvSpPr/>
          <p:nvPr/>
        </p:nvSpPr>
        <p:spPr>
          <a:xfrm>
            <a:off x="7224005" y="4165247"/>
            <a:ext cx="4114841" cy="1422954"/>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CPU+GPU+oneAPI</a:t>
            </a:r>
            <a:r>
              <a:rPr lang="zh-CN" altLang="en-US" sz="2000" b="1" dirty="0">
                <a:solidFill>
                  <a:srgbClr val="0070C0"/>
                </a:solidFill>
                <a:latin typeface="微软雅黑" panose="020B0503020204020204" pitchFamily="34" charset="-122"/>
                <a:ea typeface="微软雅黑" panose="020B0503020204020204" pitchFamily="34" charset="-122"/>
              </a:rPr>
              <a:t>异构计算架构的成功实践，将使能极光超算峰值算力突破</a:t>
            </a:r>
            <a:r>
              <a:rPr lang="en-US" altLang="zh-CN" sz="2000" b="1" dirty="0">
                <a:solidFill>
                  <a:srgbClr val="0070C0"/>
                </a:solidFill>
                <a:latin typeface="微软雅黑" panose="020B0503020204020204" pitchFamily="34" charset="-122"/>
                <a:ea typeface="微软雅黑" panose="020B0503020204020204" pitchFamily="34" charset="-122"/>
              </a:rPr>
              <a:t>2E FLOPS</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D3E0692E-DFAE-40D1-9840-A68F8AC8D272}"/>
              </a:ext>
            </a:extLst>
          </p:cNvPr>
          <p:cNvGrpSpPr/>
          <p:nvPr/>
        </p:nvGrpSpPr>
        <p:grpSpPr>
          <a:xfrm>
            <a:off x="729456" y="1011000"/>
            <a:ext cx="6090414" cy="5058426"/>
            <a:chOff x="504019" y="766465"/>
            <a:chExt cx="6482102" cy="5383745"/>
          </a:xfrm>
        </p:grpSpPr>
        <p:pic>
          <p:nvPicPr>
            <p:cNvPr id="2" name="图片 1">
              <a:extLst>
                <a:ext uri="{FF2B5EF4-FFF2-40B4-BE49-F238E27FC236}">
                  <a16:creationId xmlns:a16="http://schemas.microsoft.com/office/drawing/2014/main" id="{F659D3B3-BEDB-4134-9BDF-E9C00405F1B9}"/>
                </a:ext>
              </a:extLst>
            </p:cNvPr>
            <p:cNvPicPr>
              <a:picLocks noChangeAspect="1"/>
            </p:cNvPicPr>
            <p:nvPr/>
          </p:nvPicPr>
          <p:blipFill>
            <a:blip r:embed="rId3"/>
            <a:stretch>
              <a:fillRect/>
            </a:stretch>
          </p:blipFill>
          <p:spPr>
            <a:xfrm>
              <a:off x="504019" y="3008015"/>
              <a:ext cx="6482102" cy="3142195"/>
            </a:xfrm>
            <a:prstGeom prst="rect">
              <a:avLst/>
            </a:prstGeom>
          </p:spPr>
        </p:pic>
        <p:pic>
          <p:nvPicPr>
            <p:cNvPr id="3" name="图片 2">
              <a:extLst>
                <a:ext uri="{FF2B5EF4-FFF2-40B4-BE49-F238E27FC236}">
                  <a16:creationId xmlns:a16="http://schemas.microsoft.com/office/drawing/2014/main" id="{5C949498-28E7-4A71-9FFE-2E22995EC93F}"/>
                </a:ext>
              </a:extLst>
            </p:cNvPr>
            <p:cNvPicPr>
              <a:picLocks noChangeAspect="1"/>
            </p:cNvPicPr>
            <p:nvPr/>
          </p:nvPicPr>
          <p:blipFill>
            <a:blip r:embed="rId4"/>
            <a:stretch>
              <a:fillRect/>
            </a:stretch>
          </p:blipFill>
          <p:spPr>
            <a:xfrm>
              <a:off x="504019" y="766465"/>
              <a:ext cx="6482102" cy="2731852"/>
            </a:xfrm>
            <a:prstGeom prst="rect">
              <a:avLst/>
            </a:prstGeom>
          </p:spPr>
        </p:pic>
      </p:grpSp>
      <p:pic>
        <p:nvPicPr>
          <p:cNvPr id="6" name="图片 5">
            <a:extLst>
              <a:ext uri="{FF2B5EF4-FFF2-40B4-BE49-F238E27FC236}">
                <a16:creationId xmlns:a16="http://schemas.microsoft.com/office/drawing/2014/main" id="{46E8BBE8-D0D5-4CE0-BDE6-4DE311513A86}"/>
              </a:ext>
            </a:extLst>
          </p:cNvPr>
          <p:cNvPicPr>
            <a:picLocks noChangeAspect="1"/>
          </p:cNvPicPr>
          <p:nvPr/>
        </p:nvPicPr>
        <p:blipFill>
          <a:blip r:embed="rId5"/>
          <a:stretch>
            <a:fillRect/>
          </a:stretch>
        </p:blipFill>
        <p:spPr>
          <a:xfrm>
            <a:off x="7106834" y="1011001"/>
            <a:ext cx="4349185" cy="2731851"/>
          </a:xfrm>
          <a:prstGeom prst="rect">
            <a:avLst/>
          </a:prstGeom>
        </p:spPr>
      </p:pic>
    </p:spTree>
    <p:extLst>
      <p:ext uri="{BB962C8B-B14F-4D97-AF65-F5344CB8AC3E}">
        <p14:creationId xmlns:p14="http://schemas.microsoft.com/office/powerpoint/2010/main" val="703061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文本框 194"/>
          <p:cNvSpPr txBox="1"/>
          <p:nvPr/>
        </p:nvSpPr>
        <p:spPr>
          <a:xfrm>
            <a:off x="274340" y="63213"/>
            <a:ext cx="11931448" cy="766520"/>
          </a:xfrm>
          <a:prstGeom prst="rect">
            <a:avLst/>
          </a:prstGeom>
          <a:noFill/>
          <a:ln w="9525">
            <a:noFill/>
            <a:miter lim="800000"/>
            <a:headEnd/>
            <a:tailEnd/>
          </a:ln>
        </p:spPr>
        <p:txBody>
          <a:bodyPr vert="horz" wrap="square" lIns="78017" tIns="39009" rIns="78017" bIns="39009" numCol="1" anchor="ctr" anchorCtr="0" compatLnSpc="1">
            <a:prstTxWarp prst="textNoShape">
              <a:avLst/>
            </a:prstTxWarp>
            <a:noAutofit/>
          </a:bodyPr>
          <a:lstStyle>
            <a:lvl1pPr eaLnBrk="0" hangingPunct="0">
              <a:buClr>
                <a:srgbClr val="808080"/>
              </a:buClr>
              <a:buSzPct val="60000"/>
              <a:buFont typeface="Wingdings" pitchFamily="2" charset="2"/>
              <a:buNone/>
              <a:defRPr sz="2099" b="1">
                <a:solidFill>
                  <a:srgbClr val="C00000"/>
                </a:solidFill>
                <a:latin typeface="微软雅黑" pitchFamily="34" charset="-122"/>
                <a:ea typeface="微软雅黑" pitchFamily="34" charset="-122"/>
                <a:cs typeface="+mj-cs"/>
              </a:defRPr>
            </a:lvl1pPr>
            <a:lvl2pPr eaLnBrk="0" hangingPunct="0">
              <a:defRPr sz="2400" b="1">
                <a:solidFill>
                  <a:srgbClr val="990000"/>
                </a:solidFill>
                <a:latin typeface="FrutigerNext LT Medium" pitchFamily="34" charset="0"/>
                <a:ea typeface="黑体" pitchFamily="49" charset="-122"/>
                <a:cs typeface="宋体" charset="-122"/>
              </a:defRPr>
            </a:lvl2pPr>
            <a:lvl3pPr eaLnBrk="0" hangingPunct="0">
              <a:defRPr sz="2400" b="1">
                <a:solidFill>
                  <a:srgbClr val="990000"/>
                </a:solidFill>
                <a:latin typeface="FrutigerNext LT Medium" pitchFamily="34" charset="0"/>
                <a:ea typeface="黑体" pitchFamily="49" charset="-122"/>
                <a:cs typeface="宋体" charset="-122"/>
              </a:defRPr>
            </a:lvl3pPr>
            <a:lvl4pPr eaLnBrk="0" hangingPunct="0">
              <a:defRPr sz="2400" b="1">
                <a:solidFill>
                  <a:srgbClr val="990000"/>
                </a:solidFill>
                <a:latin typeface="FrutigerNext LT Medium" pitchFamily="34" charset="0"/>
                <a:ea typeface="黑体" pitchFamily="49" charset="-122"/>
                <a:cs typeface="宋体" charset="-122"/>
              </a:defRPr>
            </a:lvl4pPr>
            <a:lvl5pPr eaLnBrk="0" hangingPunct="0">
              <a:defRPr sz="2400" b="1">
                <a:solidFill>
                  <a:srgbClr val="990000"/>
                </a:solidFill>
                <a:latin typeface="FrutigerNext LT Medium" pitchFamily="34" charset="0"/>
                <a:ea typeface="黑体" pitchFamily="49" charset="-122"/>
                <a:cs typeface="宋体" charset="-122"/>
              </a:defRPr>
            </a:lvl5pPr>
            <a:lvl6pPr marL="456483"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2971"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69454"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5936"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fontAlgn="base">
              <a:lnSpc>
                <a:spcPts val="3428"/>
              </a:lnSpc>
              <a:spcAft>
                <a:spcPct val="0"/>
              </a:spcAft>
              <a:defRPr/>
            </a:pPr>
            <a:r>
              <a:rPr lang="en-US" altLang="zh-CN" sz="2800" dirty="0">
                <a:solidFill>
                  <a:schemeClr val="tx1"/>
                </a:solidFill>
                <a:cs typeface="+mn-cs"/>
              </a:rPr>
              <a:t>AMD</a:t>
            </a:r>
            <a:r>
              <a:rPr lang="zh-CN" altLang="en-US" sz="2800" dirty="0">
                <a:solidFill>
                  <a:schemeClr val="tx1"/>
                </a:solidFill>
                <a:cs typeface="+mn-cs"/>
              </a:rPr>
              <a:t>霄龙服务器</a:t>
            </a:r>
            <a:r>
              <a:rPr lang="en-US" altLang="zh-CN" sz="2800" dirty="0">
                <a:solidFill>
                  <a:schemeClr val="tx1"/>
                </a:solidFill>
                <a:cs typeface="+mn-cs"/>
              </a:rPr>
              <a:t>CPU</a:t>
            </a:r>
            <a:r>
              <a:rPr lang="zh-CN" altLang="en-US" sz="2800" dirty="0">
                <a:solidFill>
                  <a:schemeClr val="tx1"/>
                </a:solidFill>
                <a:cs typeface="+mn-cs"/>
              </a:rPr>
              <a:t>制程和进度优势明显，迅猛增长威胁</a:t>
            </a:r>
            <a:r>
              <a:rPr lang="en-US" altLang="zh-CN" sz="2800" dirty="0">
                <a:solidFill>
                  <a:schemeClr val="tx1"/>
                </a:solidFill>
                <a:cs typeface="+mn-cs"/>
              </a:rPr>
              <a:t>Intel</a:t>
            </a:r>
            <a:r>
              <a:rPr lang="zh-CN" altLang="en-US" sz="2800" dirty="0">
                <a:solidFill>
                  <a:schemeClr val="tx1"/>
                </a:solidFill>
                <a:cs typeface="+mn-cs"/>
              </a:rPr>
              <a:t>垄断地位</a:t>
            </a:r>
          </a:p>
        </p:txBody>
      </p:sp>
      <p:pic>
        <p:nvPicPr>
          <p:cNvPr id="11" name="图片 10">
            <a:extLst>
              <a:ext uri="{FF2B5EF4-FFF2-40B4-BE49-F238E27FC236}">
                <a16:creationId xmlns:a16="http://schemas.microsoft.com/office/drawing/2014/main" id="{E15478CF-0E72-4481-A0A3-089D06814047}"/>
              </a:ext>
            </a:extLst>
          </p:cNvPr>
          <p:cNvPicPr>
            <a:picLocks noChangeAspect="1"/>
          </p:cNvPicPr>
          <p:nvPr/>
        </p:nvPicPr>
        <p:blipFill>
          <a:blip r:embed="rId3"/>
          <a:stretch>
            <a:fillRect/>
          </a:stretch>
        </p:blipFill>
        <p:spPr>
          <a:xfrm>
            <a:off x="404868" y="1363748"/>
            <a:ext cx="7203732" cy="2922067"/>
          </a:xfrm>
          <a:prstGeom prst="rect">
            <a:avLst/>
          </a:prstGeom>
        </p:spPr>
      </p:pic>
      <p:sp>
        <p:nvSpPr>
          <p:cNvPr id="20" name="矩形 19">
            <a:extLst>
              <a:ext uri="{FF2B5EF4-FFF2-40B4-BE49-F238E27FC236}">
                <a16:creationId xmlns:a16="http://schemas.microsoft.com/office/drawing/2014/main" id="{1FABC434-3769-4EAA-BA14-ECAE57F6EA98}"/>
              </a:ext>
            </a:extLst>
          </p:cNvPr>
          <p:cNvSpPr/>
          <p:nvPr/>
        </p:nvSpPr>
        <p:spPr>
          <a:xfrm>
            <a:off x="7896964" y="5095738"/>
            <a:ext cx="3875674" cy="336695"/>
          </a:xfrm>
          <a:prstGeom prst="rect">
            <a:avLst/>
          </a:prstGeom>
        </p:spPr>
        <p:txBody>
          <a:bodyPr wrap="square">
            <a:spAutoFit/>
          </a:bodyPr>
          <a:lstStyle/>
          <a:p>
            <a:pPr algn="ctr" defTabSz="914400">
              <a:lnSpc>
                <a:spcPct val="150000"/>
              </a:lnSpc>
              <a:defRPr/>
            </a:pPr>
            <a:r>
              <a:rPr lang="zh-CN" altLang="en-US" sz="1200" b="1" dirty="0">
                <a:latin typeface="微软雅黑" panose="020B0503020204020204" pitchFamily="34" charset="-122"/>
                <a:ea typeface="微软雅黑" panose="020B0503020204020204" pitchFamily="34" charset="-122"/>
              </a:rPr>
              <a:t>近两年</a:t>
            </a:r>
            <a:r>
              <a:rPr lang="en-US" altLang="zh-CN" sz="1200" b="1" dirty="0">
                <a:latin typeface="微软雅黑" panose="020B0503020204020204" pitchFamily="34" charset="-122"/>
                <a:ea typeface="微软雅黑" panose="020B0503020204020204" pitchFamily="34" charset="-122"/>
              </a:rPr>
              <a:t>Intel</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DCG</a:t>
            </a:r>
            <a:r>
              <a:rPr lang="zh-CN" altLang="en-US" sz="1200" b="1" dirty="0">
                <a:latin typeface="微软雅黑" panose="020B0503020204020204" pitchFamily="34" charset="-122"/>
                <a:ea typeface="微软雅黑" panose="020B0503020204020204" pitchFamily="34" charset="-122"/>
              </a:rPr>
              <a:t>收入持续下滑，</a:t>
            </a:r>
            <a:r>
              <a:rPr lang="en-US" altLang="zh-CN" sz="1200" b="1" dirty="0">
                <a:latin typeface="微软雅黑" panose="020B0503020204020204" pitchFamily="34" charset="-122"/>
                <a:ea typeface="微软雅黑" panose="020B0503020204020204" pitchFamily="34" charset="-122"/>
              </a:rPr>
              <a:t>AMD</a:t>
            </a:r>
            <a:r>
              <a:rPr lang="zh-CN" altLang="en-US" sz="1200" b="1" dirty="0">
                <a:latin typeface="微软雅黑" panose="020B0503020204020204" pitchFamily="34" charset="-122"/>
                <a:ea typeface="微软雅黑" panose="020B0503020204020204" pitchFamily="34" charset="-122"/>
              </a:rPr>
              <a:t>高歌猛进</a:t>
            </a:r>
          </a:p>
        </p:txBody>
      </p:sp>
      <p:sp>
        <p:nvSpPr>
          <p:cNvPr id="21" name="矩形 20">
            <a:extLst>
              <a:ext uri="{FF2B5EF4-FFF2-40B4-BE49-F238E27FC236}">
                <a16:creationId xmlns:a16="http://schemas.microsoft.com/office/drawing/2014/main" id="{29FA1941-4208-4AE4-9490-B19ABA14F2A3}"/>
              </a:ext>
            </a:extLst>
          </p:cNvPr>
          <p:cNvSpPr/>
          <p:nvPr/>
        </p:nvSpPr>
        <p:spPr>
          <a:xfrm>
            <a:off x="471731" y="4429466"/>
            <a:ext cx="7294992" cy="1002967"/>
          </a:xfrm>
          <a:prstGeom prst="rect">
            <a:avLst/>
          </a:prstGeom>
        </p:spPr>
        <p:txBody>
          <a:bodyPr wrap="square">
            <a:spAutoFit/>
          </a:bodyPr>
          <a:lstStyle/>
          <a:p>
            <a:pPr defTabSz="914400">
              <a:lnSpc>
                <a:spcPct val="200000"/>
              </a:lnSpc>
              <a:defRPr/>
            </a:pPr>
            <a:r>
              <a:rPr lang="en-US" altLang="zh-CN" sz="1600" dirty="0">
                <a:latin typeface="微软雅黑" panose="020B0503020204020204" pitchFamily="34" charset="-122"/>
                <a:ea typeface="微软雅黑" panose="020B0503020204020204" pitchFamily="34" charset="-122"/>
              </a:rPr>
              <a:t>AMD</a:t>
            </a:r>
            <a:r>
              <a:rPr lang="zh-CN" altLang="en-US" sz="1600" dirty="0">
                <a:latin typeface="微软雅黑" panose="020B0503020204020204" pitchFamily="34" charset="-122"/>
                <a:ea typeface="微软雅黑" panose="020B0503020204020204" pitchFamily="34" charset="-122"/>
              </a:rPr>
              <a:t>服务器演进路线落地顺利，</a:t>
            </a:r>
            <a:r>
              <a:rPr lang="en-US" altLang="zh-CN" sz="1600" dirty="0">
                <a:latin typeface="微软雅黑" panose="020B0503020204020204" pitchFamily="34" charset="-122"/>
                <a:ea typeface="微软雅黑" panose="020B0503020204020204" pitchFamily="34" charset="-122"/>
              </a:rPr>
              <a:t>Fabless</a:t>
            </a:r>
            <a:r>
              <a:rPr lang="zh-CN" altLang="en-US" sz="1600" dirty="0">
                <a:latin typeface="微软雅黑" panose="020B0503020204020204" pitchFamily="34" charset="-122"/>
                <a:ea typeface="微软雅黑" panose="020B0503020204020204" pitchFamily="34" charset="-122"/>
              </a:rPr>
              <a:t>制程优势和交付进度持续领先</a:t>
            </a:r>
            <a:r>
              <a:rPr lang="en-US" altLang="zh-CN" sz="1600" dirty="0">
                <a:latin typeface="微软雅黑" panose="020B0503020204020204" pitchFamily="34" charset="-122"/>
                <a:ea typeface="微软雅黑" panose="020B0503020204020204" pitchFamily="34" charset="-122"/>
              </a:rPr>
              <a:t>Intel</a:t>
            </a:r>
          </a:p>
          <a:p>
            <a:pPr defTabSz="914400">
              <a:lnSpc>
                <a:spcPct val="200000"/>
              </a:lnSpc>
              <a:defRPr/>
            </a:pPr>
            <a:r>
              <a:rPr lang="zh-CN" altLang="en-US" sz="1600" dirty="0">
                <a:latin typeface="微软雅黑" panose="020B0503020204020204" pitchFamily="34" charset="-122"/>
                <a:ea typeface="微软雅黑" panose="020B0503020204020204" pitchFamily="34" charset="-122"/>
              </a:rPr>
              <a:t>伴随市场捷报频传，逐步开始威胁</a:t>
            </a:r>
            <a:r>
              <a:rPr lang="en-US" altLang="zh-CN" sz="1600" dirty="0">
                <a:latin typeface="微软雅黑" panose="020B0503020204020204" pitchFamily="34" charset="-122"/>
                <a:ea typeface="微软雅黑" panose="020B0503020204020204" pitchFamily="34" charset="-122"/>
              </a:rPr>
              <a:t>Intel</a:t>
            </a:r>
            <a:r>
              <a:rPr lang="zh-CN" altLang="en-US" sz="1600" dirty="0">
                <a:latin typeface="微软雅黑" panose="020B0503020204020204" pitchFamily="34" charset="-122"/>
                <a:ea typeface="微软雅黑" panose="020B0503020204020204" pitchFamily="34" charset="-122"/>
              </a:rPr>
              <a:t>在数据中心市场的统治地位</a:t>
            </a:r>
            <a:endParaRPr lang="en-US" altLang="zh-CN" sz="16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005C52F-94D1-4B47-861F-35EAA4938C09}"/>
              </a:ext>
            </a:extLst>
          </p:cNvPr>
          <p:cNvPicPr>
            <a:picLocks noChangeAspect="1"/>
          </p:cNvPicPr>
          <p:nvPr/>
        </p:nvPicPr>
        <p:blipFill>
          <a:blip r:embed="rId4"/>
          <a:stretch>
            <a:fillRect/>
          </a:stretch>
        </p:blipFill>
        <p:spPr>
          <a:xfrm>
            <a:off x="7949045" y="1363748"/>
            <a:ext cx="3553702" cy="2119349"/>
          </a:xfrm>
          <a:prstGeom prst="rect">
            <a:avLst/>
          </a:prstGeom>
          <a:effectLst/>
        </p:spPr>
      </p:pic>
      <p:sp>
        <p:nvSpPr>
          <p:cNvPr id="13" name="矩形 12">
            <a:extLst>
              <a:ext uri="{FF2B5EF4-FFF2-40B4-BE49-F238E27FC236}">
                <a16:creationId xmlns:a16="http://schemas.microsoft.com/office/drawing/2014/main" id="{37DB8B14-91A2-421C-ACDB-3297D29F0118}"/>
              </a:ext>
            </a:extLst>
          </p:cNvPr>
          <p:cNvSpPr/>
          <p:nvPr/>
        </p:nvSpPr>
        <p:spPr>
          <a:xfrm>
            <a:off x="7896965" y="3483097"/>
            <a:ext cx="3605783" cy="890693"/>
          </a:xfrm>
          <a:prstGeom prst="rect">
            <a:avLst/>
          </a:prstGeom>
        </p:spPr>
        <p:txBody>
          <a:bodyPr wrap="square">
            <a:spAutoFit/>
          </a:bodyPr>
          <a:lstStyle/>
          <a:p>
            <a:pPr>
              <a:lnSpc>
                <a:spcPct val="150000"/>
              </a:lnSpc>
              <a:defRPr/>
            </a:pPr>
            <a:r>
              <a:rPr lang="en-US" altLang="zh-CN" sz="1200" dirty="0">
                <a:solidFill>
                  <a:prstClr val="black"/>
                </a:solidFill>
                <a:latin typeface="微软雅黑" panose="020B0503020204020204" pitchFamily="34" charset="-122"/>
                <a:ea typeface="微软雅黑" panose="020B0503020204020204" pitchFamily="34" charset="-122"/>
              </a:rPr>
              <a:t>x86</a:t>
            </a:r>
            <a:r>
              <a:rPr lang="zh-CN" altLang="en-US" sz="1200" dirty="0">
                <a:solidFill>
                  <a:prstClr val="black"/>
                </a:solidFill>
                <a:latin typeface="微软雅黑" panose="020B0503020204020204" pitchFamily="34" charset="-122"/>
                <a:ea typeface="微软雅黑" panose="020B0503020204020204" pitchFamily="34" charset="-122"/>
              </a:rPr>
              <a:t>总体市场</a:t>
            </a:r>
            <a:r>
              <a:rPr lang="en-US" altLang="zh-CN" sz="1200" dirty="0">
                <a:solidFill>
                  <a:prstClr val="black"/>
                </a:solidFill>
                <a:latin typeface="微软雅黑" panose="020B0503020204020204" pitchFamily="34" charset="-122"/>
                <a:ea typeface="微软雅黑" panose="020B0503020204020204" pitchFamily="34" charset="-122"/>
              </a:rPr>
              <a:t>AMD</a:t>
            </a:r>
            <a:r>
              <a:rPr lang="zh-CN" altLang="en-US" sz="1200" dirty="0">
                <a:solidFill>
                  <a:prstClr val="black"/>
                </a:solidFill>
                <a:latin typeface="微软雅黑" panose="020B0503020204020204" pitchFamily="34" charset="-122"/>
                <a:ea typeface="微软雅黑" panose="020B0503020204020204" pitchFamily="34" charset="-122"/>
              </a:rPr>
              <a:t>的市场份额涨势相当迅速，从</a:t>
            </a:r>
            <a:r>
              <a:rPr lang="en-US" altLang="zh-CN" sz="1200" dirty="0">
                <a:solidFill>
                  <a:prstClr val="black"/>
                </a:solidFill>
                <a:latin typeface="微软雅黑" panose="020B0503020204020204" pitchFamily="34" charset="-122"/>
                <a:ea typeface="微软雅黑" panose="020B0503020204020204" pitchFamily="34" charset="-122"/>
              </a:rPr>
              <a:t>2018</a:t>
            </a:r>
            <a:r>
              <a:rPr lang="zh-CN" altLang="en-US" sz="1200" dirty="0">
                <a:solidFill>
                  <a:prstClr val="black"/>
                </a:solidFill>
                <a:latin typeface="微软雅黑" panose="020B0503020204020204" pitchFamily="34" charset="-122"/>
                <a:ea typeface="微软雅黑" panose="020B0503020204020204" pitchFamily="34" charset="-122"/>
              </a:rPr>
              <a:t>年仅有</a:t>
            </a:r>
            <a:r>
              <a:rPr lang="en-US" altLang="zh-CN" sz="1200" dirty="0">
                <a:solidFill>
                  <a:prstClr val="black"/>
                </a:solidFill>
                <a:latin typeface="微软雅黑" panose="020B0503020204020204" pitchFamily="34" charset="-122"/>
                <a:ea typeface="微软雅黑" panose="020B0503020204020204" pitchFamily="34" charset="-122"/>
              </a:rPr>
              <a:t>10%</a:t>
            </a:r>
            <a:r>
              <a:rPr lang="zh-CN" altLang="en-US" sz="1200" dirty="0">
                <a:solidFill>
                  <a:prstClr val="black"/>
                </a:solidFill>
                <a:latin typeface="微软雅黑" panose="020B0503020204020204" pitchFamily="34" charset="-122"/>
                <a:ea typeface="微软雅黑" panose="020B0503020204020204" pitchFamily="34" charset="-122"/>
              </a:rPr>
              <a:t>左右的市场到如今达成</a:t>
            </a:r>
            <a:r>
              <a:rPr lang="en-US" altLang="zh-CN" sz="1200" b="1" dirty="0">
                <a:solidFill>
                  <a:srgbClr val="0070C0"/>
                </a:solidFill>
                <a:latin typeface="微软雅黑" panose="020B0503020204020204" pitchFamily="34" charset="-122"/>
                <a:ea typeface="微软雅黑" panose="020B0503020204020204" pitchFamily="34" charset="-122"/>
              </a:rPr>
              <a:t>25.6%</a:t>
            </a:r>
            <a:r>
              <a:rPr lang="zh-CN" altLang="en-US" sz="1200" dirty="0">
                <a:solidFill>
                  <a:prstClr val="black"/>
                </a:solidFill>
                <a:latin typeface="微软雅黑" panose="020B0503020204020204" pitchFamily="34" charset="-122"/>
                <a:ea typeface="微软雅黑" panose="020B0503020204020204" pitchFamily="34" charset="-122"/>
              </a:rPr>
              <a:t>，尤其这两年更有加速上涨趋势</a:t>
            </a:r>
          </a:p>
        </p:txBody>
      </p:sp>
    </p:spTree>
    <p:extLst>
      <p:ext uri="{BB962C8B-B14F-4D97-AF65-F5344CB8AC3E}">
        <p14:creationId xmlns:p14="http://schemas.microsoft.com/office/powerpoint/2010/main" val="358837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78AB5A-97F0-484D-8FC9-049CECC9C3C0}"/>
              </a:ext>
            </a:extLst>
          </p:cNvPr>
          <p:cNvPicPr>
            <a:picLocks noChangeAspect="1"/>
          </p:cNvPicPr>
          <p:nvPr/>
        </p:nvPicPr>
        <p:blipFill>
          <a:blip r:embed="rId3"/>
          <a:stretch>
            <a:fillRect/>
          </a:stretch>
        </p:blipFill>
        <p:spPr>
          <a:xfrm>
            <a:off x="3449178" y="882429"/>
            <a:ext cx="5298409" cy="2795472"/>
          </a:xfrm>
          <a:prstGeom prst="rect">
            <a:avLst/>
          </a:prstGeom>
        </p:spPr>
      </p:pic>
      <p:sp>
        <p:nvSpPr>
          <p:cNvPr id="17" name="对话气泡: 矩形 16">
            <a:extLst>
              <a:ext uri="{FF2B5EF4-FFF2-40B4-BE49-F238E27FC236}">
                <a16:creationId xmlns:a16="http://schemas.microsoft.com/office/drawing/2014/main" id="{F7819628-5C31-4563-A273-16EEDD4B7336}"/>
              </a:ext>
            </a:extLst>
          </p:cNvPr>
          <p:cNvSpPr/>
          <p:nvPr/>
        </p:nvSpPr>
        <p:spPr>
          <a:xfrm rot="10800000">
            <a:off x="6296885" y="4046643"/>
            <a:ext cx="5266185" cy="2154651"/>
          </a:xfrm>
          <a:prstGeom prst="wedgeRectCallout">
            <a:avLst>
              <a:gd name="adj1" fmla="val 49437"/>
              <a:gd name="adj2" fmla="val 80052"/>
            </a:avLst>
          </a:prstGeom>
          <a:solidFill>
            <a:schemeClr val="tx2">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 name="对话气泡: 矩形 3">
            <a:extLst>
              <a:ext uri="{FF2B5EF4-FFF2-40B4-BE49-F238E27FC236}">
                <a16:creationId xmlns:a16="http://schemas.microsoft.com/office/drawing/2014/main" id="{CBB46848-CFBD-4A57-AA45-322A89A2204C}"/>
              </a:ext>
            </a:extLst>
          </p:cNvPr>
          <p:cNvSpPr/>
          <p:nvPr/>
        </p:nvSpPr>
        <p:spPr>
          <a:xfrm rot="10800000">
            <a:off x="1054617" y="4046644"/>
            <a:ext cx="4002806" cy="2154651"/>
          </a:xfrm>
          <a:prstGeom prst="wedgeRectCallout">
            <a:avLst>
              <a:gd name="adj1" fmla="val -46920"/>
              <a:gd name="adj2" fmla="val 77432"/>
            </a:avLst>
          </a:prstGeom>
          <a:solidFill>
            <a:schemeClr val="tx2">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95" name="文本框 194"/>
          <p:cNvSpPr txBox="1"/>
          <p:nvPr/>
        </p:nvSpPr>
        <p:spPr>
          <a:xfrm>
            <a:off x="303911" y="221937"/>
            <a:ext cx="10594620" cy="553827"/>
          </a:xfrm>
          <a:prstGeom prst="rect">
            <a:avLst/>
          </a:prstGeom>
          <a:noFill/>
          <a:ln w="9525">
            <a:noFill/>
            <a:miter lim="800000"/>
            <a:headEnd/>
            <a:tailEnd/>
          </a:ln>
        </p:spPr>
        <p:txBody>
          <a:bodyPr vert="horz" wrap="square" lIns="78017" tIns="39009" rIns="78017" bIns="39009" numCol="1" anchor="ctr" anchorCtr="0" compatLnSpc="1">
            <a:prstTxWarp prst="textNoShape">
              <a:avLst/>
            </a:prstTxWarp>
            <a:normAutofit/>
          </a:bodyPr>
          <a:lstStyle>
            <a:lvl1pPr eaLnBrk="0" hangingPunct="0">
              <a:buClr>
                <a:srgbClr val="808080"/>
              </a:buClr>
              <a:buSzPct val="60000"/>
              <a:buFont typeface="Wingdings" pitchFamily="2" charset="2"/>
              <a:buNone/>
              <a:defRPr sz="2099" b="1">
                <a:solidFill>
                  <a:srgbClr val="C00000"/>
                </a:solidFill>
                <a:latin typeface="微软雅黑" pitchFamily="34" charset="-122"/>
                <a:ea typeface="微软雅黑" pitchFamily="34" charset="-122"/>
                <a:cs typeface="+mj-cs"/>
              </a:defRPr>
            </a:lvl1pPr>
            <a:lvl2pPr eaLnBrk="0" hangingPunct="0">
              <a:defRPr sz="2400" b="1">
                <a:solidFill>
                  <a:srgbClr val="990000"/>
                </a:solidFill>
                <a:latin typeface="FrutigerNext LT Medium" pitchFamily="34" charset="0"/>
                <a:ea typeface="黑体" pitchFamily="49" charset="-122"/>
                <a:cs typeface="宋体" charset="-122"/>
              </a:defRPr>
            </a:lvl2pPr>
            <a:lvl3pPr eaLnBrk="0" hangingPunct="0">
              <a:defRPr sz="2400" b="1">
                <a:solidFill>
                  <a:srgbClr val="990000"/>
                </a:solidFill>
                <a:latin typeface="FrutigerNext LT Medium" pitchFamily="34" charset="0"/>
                <a:ea typeface="黑体" pitchFamily="49" charset="-122"/>
                <a:cs typeface="宋体" charset="-122"/>
              </a:defRPr>
            </a:lvl3pPr>
            <a:lvl4pPr eaLnBrk="0" hangingPunct="0">
              <a:defRPr sz="2400" b="1">
                <a:solidFill>
                  <a:srgbClr val="990000"/>
                </a:solidFill>
                <a:latin typeface="FrutigerNext LT Medium" pitchFamily="34" charset="0"/>
                <a:ea typeface="黑体" pitchFamily="49" charset="-122"/>
                <a:cs typeface="宋体" charset="-122"/>
              </a:defRPr>
            </a:lvl4pPr>
            <a:lvl5pPr eaLnBrk="0" hangingPunct="0">
              <a:defRPr sz="2400" b="1">
                <a:solidFill>
                  <a:srgbClr val="990000"/>
                </a:solidFill>
                <a:latin typeface="FrutigerNext LT Medium" pitchFamily="34" charset="0"/>
                <a:ea typeface="黑体" pitchFamily="49" charset="-122"/>
                <a:cs typeface="宋体" charset="-122"/>
              </a:defRPr>
            </a:lvl5pPr>
            <a:lvl6pPr marL="456483"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2971"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69454"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5936"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fontAlgn="base">
              <a:lnSpc>
                <a:spcPts val="3428"/>
              </a:lnSpc>
              <a:spcAft>
                <a:spcPct val="0"/>
              </a:spcAft>
              <a:defRPr/>
            </a:pPr>
            <a:r>
              <a:rPr lang="en-US" altLang="zh-CN" sz="2800" dirty="0">
                <a:solidFill>
                  <a:schemeClr val="tx1"/>
                </a:solidFill>
                <a:cs typeface="Microsoft YaHei" charset="-122"/>
              </a:rPr>
              <a:t>AMD</a:t>
            </a:r>
            <a:r>
              <a:rPr lang="zh-CN" altLang="en-US" sz="2800" dirty="0">
                <a:solidFill>
                  <a:schemeClr val="tx1"/>
                </a:solidFill>
                <a:cs typeface="Microsoft YaHei" charset="-122"/>
              </a:rPr>
              <a:t>基于霄龙</a:t>
            </a:r>
            <a:r>
              <a:rPr lang="en-US" altLang="zh-CN" sz="2800" dirty="0">
                <a:solidFill>
                  <a:schemeClr val="tx1"/>
                </a:solidFill>
                <a:cs typeface="Microsoft YaHei" charset="-122"/>
              </a:rPr>
              <a:t>CPU</a:t>
            </a:r>
            <a:r>
              <a:rPr lang="zh-CN" altLang="en-US" sz="2800" dirty="0">
                <a:solidFill>
                  <a:schemeClr val="tx1"/>
                </a:solidFill>
                <a:cs typeface="Microsoft YaHei" charset="-122"/>
              </a:rPr>
              <a:t>和镭龙</a:t>
            </a:r>
            <a:r>
              <a:rPr lang="en-US" altLang="zh-CN" sz="2800" dirty="0">
                <a:solidFill>
                  <a:schemeClr val="tx1"/>
                </a:solidFill>
                <a:cs typeface="Microsoft YaHei" charset="-122"/>
              </a:rPr>
              <a:t>GPU</a:t>
            </a:r>
            <a:r>
              <a:rPr lang="zh-CN" altLang="en-US" sz="2800" dirty="0">
                <a:solidFill>
                  <a:schemeClr val="tx1"/>
                </a:solidFill>
                <a:cs typeface="Microsoft YaHei" charset="-122"/>
              </a:rPr>
              <a:t>优势，增强发力异构加速</a:t>
            </a:r>
          </a:p>
        </p:txBody>
      </p:sp>
      <p:pic>
        <p:nvPicPr>
          <p:cNvPr id="2050" name="Picture 2" descr="https://wximg.eefocus.com/forward?url=https%3A%2F%2Fmmbiz.qpic.cn%2Fmmbiz_png%2FyzPtt1Owovowt9TV0Dx4WgibcHnsqJBZn7Gqvl0V6agiaCmwVyBx6NDqvwhwACVe9ic5Y3vocGwcqh2NVKslHWunA%2F640%3Fwx_fmt%3Dpng&amp;s=888415">
            <a:extLst>
              <a:ext uri="{FF2B5EF4-FFF2-40B4-BE49-F238E27FC236}">
                <a16:creationId xmlns:a16="http://schemas.microsoft.com/office/drawing/2014/main" id="{F81BECF7-AACB-43E6-BD5C-73DBF6DAD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291" y="4163032"/>
            <a:ext cx="3497485" cy="16861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ximg.eefocus.com/forward?url=https%3A%2F%2Fmmbiz.qpic.cn%2Fmmbiz_png%2FyzPtt1Owovowt9TV0Dx4WgibcHnsqJBZndtSoGPictvkjia0jwt9nfTvUPCyu0ldMhM1OX6nM42txSFfRPz1Ivjmg%2F640%3Fwx_fmt%3Dpng&amp;s=78af08">
            <a:extLst>
              <a:ext uri="{FF2B5EF4-FFF2-40B4-BE49-F238E27FC236}">
                <a16:creationId xmlns:a16="http://schemas.microsoft.com/office/drawing/2014/main" id="{9D6DE1F5-B3B4-49BA-9D94-99391772E1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8708" y="4139069"/>
            <a:ext cx="3819823" cy="168612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994145-5743-4EE9-AD60-4BA801B9DB8B}"/>
              </a:ext>
            </a:extLst>
          </p:cNvPr>
          <p:cNvSpPr/>
          <p:nvPr/>
        </p:nvSpPr>
        <p:spPr>
          <a:xfrm>
            <a:off x="1221433" y="5865642"/>
            <a:ext cx="3671198" cy="307777"/>
          </a:xfrm>
          <a:prstGeom prst="rect">
            <a:avLst/>
          </a:prstGeom>
        </p:spPr>
        <p:txBody>
          <a:bodyPr wrap="none">
            <a:spAutoFit/>
          </a:bodyPr>
          <a:lstStyle/>
          <a:p>
            <a:pPr>
              <a:defRPr/>
            </a:pPr>
            <a:r>
              <a:rPr lang="zh-CN" altLang="en-US" sz="1400" dirty="0">
                <a:solidFill>
                  <a:srgbClr val="0070C0"/>
                </a:solidFill>
                <a:latin typeface="微软雅黑" panose="020B0503020204020204" pitchFamily="34" charset="-122"/>
                <a:ea typeface="微软雅黑" panose="020B0503020204020204" pitchFamily="34" charset="-122"/>
              </a:rPr>
              <a:t>带有</a:t>
            </a:r>
            <a:r>
              <a:rPr lang="en-US" altLang="zh-CN" sz="1400" dirty="0">
                <a:solidFill>
                  <a:srgbClr val="0070C0"/>
                </a:solidFill>
                <a:latin typeface="微软雅黑" panose="020B0503020204020204" pitchFamily="34" charset="-122"/>
                <a:ea typeface="微软雅黑" panose="020B0503020204020204" pitchFamily="34" charset="-122"/>
              </a:rPr>
              <a:t>5nm GPU</a:t>
            </a:r>
            <a:r>
              <a:rPr lang="zh-CN" altLang="en-US" sz="1400" dirty="0">
                <a:solidFill>
                  <a:srgbClr val="0070C0"/>
                </a:solidFill>
                <a:latin typeface="微软雅黑" panose="020B0503020204020204" pitchFamily="34" charset="-122"/>
                <a:ea typeface="微软雅黑" panose="020B0503020204020204" pitchFamily="34" charset="-122"/>
              </a:rPr>
              <a:t>芯片的</a:t>
            </a:r>
            <a:r>
              <a:rPr lang="en-US" altLang="zh-CN" sz="1400" dirty="0">
                <a:solidFill>
                  <a:srgbClr val="0070C0"/>
                </a:solidFill>
                <a:latin typeface="微软雅黑" panose="020B0503020204020204" pitchFamily="34" charset="-122"/>
                <a:ea typeface="微软雅黑" panose="020B0503020204020204" pitchFamily="34" charset="-122"/>
              </a:rPr>
              <a:t>RDNA3</a:t>
            </a:r>
            <a:r>
              <a:rPr lang="zh-CN" altLang="en-US" sz="1400" dirty="0">
                <a:solidFill>
                  <a:srgbClr val="0070C0"/>
                </a:solidFill>
                <a:latin typeface="微软雅黑" panose="020B0503020204020204" pitchFamily="34" charset="-122"/>
                <a:ea typeface="微软雅黑" panose="020B0503020204020204" pitchFamily="34" charset="-122"/>
              </a:rPr>
              <a:t>将于</a:t>
            </a:r>
            <a:r>
              <a:rPr lang="en-US" altLang="zh-CN" sz="1400" dirty="0">
                <a:solidFill>
                  <a:srgbClr val="0070C0"/>
                </a:solidFill>
                <a:latin typeface="微软雅黑" panose="020B0503020204020204" pitchFamily="34" charset="-122"/>
                <a:ea typeface="微软雅黑" panose="020B0503020204020204" pitchFamily="34" charset="-122"/>
              </a:rPr>
              <a:t>2022</a:t>
            </a:r>
            <a:r>
              <a:rPr lang="zh-CN" altLang="en-US" sz="1400" dirty="0">
                <a:solidFill>
                  <a:srgbClr val="0070C0"/>
                </a:solidFill>
                <a:latin typeface="微软雅黑" panose="020B0503020204020204" pitchFamily="34" charset="-122"/>
                <a:ea typeface="微软雅黑" panose="020B0503020204020204" pitchFamily="34" charset="-122"/>
              </a:rPr>
              <a:t>推出</a:t>
            </a:r>
          </a:p>
        </p:txBody>
      </p:sp>
      <p:sp>
        <p:nvSpPr>
          <p:cNvPr id="8" name="矩形 7">
            <a:extLst>
              <a:ext uri="{FF2B5EF4-FFF2-40B4-BE49-F238E27FC236}">
                <a16:creationId xmlns:a16="http://schemas.microsoft.com/office/drawing/2014/main" id="{C6D99B0D-918F-441B-90FC-063D23D88341}"/>
              </a:ext>
            </a:extLst>
          </p:cNvPr>
          <p:cNvSpPr/>
          <p:nvPr/>
        </p:nvSpPr>
        <p:spPr>
          <a:xfrm>
            <a:off x="6296886" y="5843066"/>
            <a:ext cx="5266185" cy="307777"/>
          </a:xfrm>
          <a:prstGeom prst="rect">
            <a:avLst/>
          </a:prstGeom>
        </p:spPr>
        <p:txBody>
          <a:bodyPr wrap="none">
            <a:spAutoFit/>
          </a:bodyPr>
          <a:lstStyle/>
          <a:p>
            <a:pPr>
              <a:defRPr/>
            </a:pPr>
            <a:r>
              <a:rPr lang="zh-CN" altLang="en-US" sz="1400" dirty="0">
                <a:solidFill>
                  <a:srgbClr val="0070C0"/>
                </a:solidFill>
                <a:latin typeface="微软雅黑" panose="020B0503020204020204" pitchFamily="34" charset="-122"/>
                <a:ea typeface="微软雅黑" panose="020B0503020204020204" pitchFamily="34" charset="-122"/>
              </a:rPr>
              <a:t>具有</a:t>
            </a:r>
            <a:r>
              <a:rPr lang="en-US" altLang="zh-CN" sz="1400" dirty="0">
                <a:solidFill>
                  <a:srgbClr val="0070C0"/>
                </a:solidFill>
                <a:latin typeface="微软雅黑" panose="020B0503020204020204" pitchFamily="34" charset="-122"/>
                <a:ea typeface="微软雅黑" panose="020B0503020204020204" pitchFamily="34" charset="-122"/>
              </a:rPr>
              <a:t>5</a:t>
            </a:r>
            <a:r>
              <a:rPr lang="zh-CN" altLang="en-US" sz="1400" dirty="0">
                <a:solidFill>
                  <a:srgbClr val="0070C0"/>
                </a:solidFill>
                <a:latin typeface="微软雅黑" panose="020B0503020204020204" pitchFamily="34" charset="-122"/>
                <a:ea typeface="微软雅黑" panose="020B0503020204020204" pitchFamily="34" charset="-122"/>
              </a:rPr>
              <a:t>倍性能</a:t>
            </a:r>
            <a:r>
              <a:rPr lang="en-US" altLang="zh-CN" sz="1400" dirty="0">
                <a:solidFill>
                  <a:srgbClr val="0070C0"/>
                </a:solidFill>
                <a:latin typeface="微软雅黑" panose="020B0503020204020204" pitchFamily="34" charset="-122"/>
                <a:ea typeface="微软雅黑" panose="020B0503020204020204" pitchFamily="34" charset="-122"/>
              </a:rPr>
              <a:t>/</a:t>
            </a:r>
            <a:r>
              <a:rPr lang="zh-CN" altLang="en-US" sz="1400" dirty="0">
                <a:solidFill>
                  <a:srgbClr val="0070C0"/>
                </a:solidFill>
                <a:latin typeface="微软雅黑" panose="020B0503020204020204" pitchFamily="34" charset="-122"/>
                <a:ea typeface="微软雅黑" panose="020B0503020204020204" pitchFamily="34" charset="-122"/>
              </a:rPr>
              <a:t>瓦特提升的</a:t>
            </a:r>
            <a:r>
              <a:rPr lang="en-US" altLang="zh-CN" sz="1400" dirty="0">
                <a:solidFill>
                  <a:srgbClr val="0070C0"/>
                </a:solidFill>
                <a:latin typeface="微软雅黑" panose="020B0503020204020204" pitchFamily="34" charset="-122"/>
                <a:ea typeface="微软雅黑" panose="020B0503020204020204" pitchFamily="34" charset="-122"/>
              </a:rPr>
              <a:t>MI300 APU</a:t>
            </a:r>
            <a:r>
              <a:rPr lang="zh-CN" altLang="en-US" sz="1400" dirty="0">
                <a:solidFill>
                  <a:srgbClr val="0070C0"/>
                </a:solidFill>
                <a:latin typeface="微软雅黑" panose="020B0503020204020204" pitchFamily="34" charset="-122"/>
                <a:ea typeface="微软雅黑" panose="020B0503020204020204" pitchFamily="34" charset="-122"/>
              </a:rPr>
              <a:t>（</a:t>
            </a:r>
            <a:r>
              <a:rPr lang="en-US" altLang="zh-CN" sz="1400" dirty="0">
                <a:solidFill>
                  <a:srgbClr val="0070C0"/>
                </a:solidFill>
                <a:latin typeface="微软雅黑" panose="020B0503020204020204" pitchFamily="34" charset="-122"/>
                <a:ea typeface="微软雅黑" panose="020B0503020204020204" pitchFamily="34" charset="-122"/>
              </a:rPr>
              <a:t>CPU+GPU</a:t>
            </a:r>
            <a:r>
              <a:rPr lang="zh-CN" altLang="en-US" sz="1400" dirty="0">
                <a:solidFill>
                  <a:srgbClr val="0070C0"/>
                </a:solidFill>
                <a:latin typeface="微软雅黑" panose="020B0503020204020204" pitchFamily="34" charset="-122"/>
                <a:ea typeface="微软雅黑" panose="020B0503020204020204" pitchFamily="34" charset="-122"/>
              </a:rPr>
              <a:t>组合封装）</a:t>
            </a:r>
            <a:endParaRPr lang="en-US" altLang="zh-CN" sz="1400" dirty="0">
              <a:solidFill>
                <a:srgbClr val="0070C0"/>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E27D3CE0-8708-4D9C-B144-834A22397F7E}"/>
              </a:ext>
            </a:extLst>
          </p:cNvPr>
          <p:cNvSpPr/>
          <p:nvPr/>
        </p:nvSpPr>
        <p:spPr bwMode="auto">
          <a:xfrm>
            <a:off x="3532168" y="1916550"/>
            <a:ext cx="2041280" cy="1653822"/>
          </a:xfrm>
          <a:prstGeom prst="rect">
            <a:avLst/>
          </a:prstGeom>
          <a:noFill/>
          <a:ln w="19050" cap="flat" cmpd="sng" algn="ctr">
            <a:solidFill>
              <a:srgbClr val="FFFF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129A0DE-9BE5-4526-A931-C4530F2D104E}"/>
              </a:ext>
            </a:extLst>
          </p:cNvPr>
          <p:cNvSpPr/>
          <p:nvPr/>
        </p:nvSpPr>
        <p:spPr>
          <a:xfrm>
            <a:off x="3532169" y="3144222"/>
            <a:ext cx="1912944" cy="338554"/>
          </a:xfrm>
          <a:prstGeom prst="rect">
            <a:avLst/>
          </a:prstGeom>
        </p:spPr>
        <p:txBody>
          <a:bodyPr wrap="square">
            <a:spAutoFit/>
          </a:bodyPr>
          <a:lstStyle/>
          <a:p>
            <a:r>
              <a:rPr lang="zh-CN" altLang="en-US" sz="1600" dirty="0">
                <a:solidFill>
                  <a:srgbClr val="FFFF00"/>
                </a:solidFill>
                <a:latin typeface="微软雅黑" panose="020B0503020204020204" pitchFamily="34" charset="-122"/>
                <a:ea typeface="微软雅黑" panose="020B0503020204020204" pitchFamily="34" charset="-122"/>
              </a:rPr>
              <a:t>优势：</a:t>
            </a:r>
            <a:r>
              <a:rPr lang="en-US" altLang="zh-CN" sz="1600" dirty="0">
                <a:solidFill>
                  <a:srgbClr val="FFFF00"/>
                </a:solidFill>
                <a:latin typeface="微软雅黑" panose="020B0503020204020204" pitchFamily="34" charset="-122"/>
                <a:ea typeface="微软雅黑" panose="020B0503020204020204" pitchFamily="34" charset="-122"/>
              </a:rPr>
              <a:t>CPU+GPU</a:t>
            </a:r>
            <a:endParaRPr lang="zh-CN" altLang="en-US" sz="1600" dirty="0">
              <a:solidFill>
                <a:srgbClr val="FFFF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E055781-B772-4C49-9330-B7F00127CE75}"/>
              </a:ext>
            </a:extLst>
          </p:cNvPr>
          <p:cNvSpPr/>
          <p:nvPr/>
        </p:nvSpPr>
        <p:spPr bwMode="auto">
          <a:xfrm>
            <a:off x="4647760" y="1991725"/>
            <a:ext cx="3973688" cy="1503475"/>
          </a:xfrm>
          <a:prstGeom prst="rect">
            <a:avLst/>
          </a:prstGeom>
          <a:noFill/>
          <a:ln w="19050" cap="flat" cmpd="sng" algn="ctr">
            <a:solidFill>
              <a:srgbClr val="FFC0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24396850-FB8A-41EC-A626-B3FFA0F4F5B1}"/>
              </a:ext>
            </a:extLst>
          </p:cNvPr>
          <p:cNvSpPr/>
          <p:nvPr/>
        </p:nvSpPr>
        <p:spPr>
          <a:xfrm>
            <a:off x="5754062" y="3144222"/>
            <a:ext cx="2314229" cy="338554"/>
          </a:xfrm>
          <a:prstGeom prst="rect">
            <a:avLst/>
          </a:prstGeom>
        </p:spPr>
        <p:txBody>
          <a:bodyPr wrap="square">
            <a:spAutoFit/>
          </a:bodyPr>
          <a:lstStyle/>
          <a:p>
            <a:r>
              <a:rPr lang="zh-CN" altLang="en-US" sz="1600" dirty="0">
                <a:solidFill>
                  <a:srgbClr val="FFC000"/>
                </a:solidFill>
                <a:latin typeface="微软雅黑" panose="020B0503020204020204" pitchFamily="34" charset="-122"/>
                <a:ea typeface="微软雅黑" panose="020B0503020204020204" pitchFamily="34" charset="-122"/>
              </a:rPr>
              <a:t>补齐</a:t>
            </a:r>
            <a:r>
              <a:rPr lang="en-US" altLang="zh-CN" sz="1600" dirty="0">
                <a:solidFill>
                  <a:srgbClr val="FFC000"/>
                </a:solidFill>
                <a:latin typeface="微软雅黑" panose="020B0503020204020204" pitchFamily="34" charset="-122"/>
                <a:ea typeface="微软雅黑" panose="020B0503020204020204" pitchFamily="34" charset="-122"/>
              </a:rPr>
              <a:t>/</a:t>
            </a:r>
            <a:r>
              <a:rPr lang="zh-CN" altLang="en-US" sz="1600" dirty="0">
                <a:solidFill>
                  <a:srgbClr val="FFC000"/>
                </a:solidFill>
                <a:latin typeface="微软雅黑" panose="020B0503020204020204" pitchFamily="34" charset="-122"/>
                <a:ea typeface="微软雅黑" panose="020B0503020204020204" pitchFamily="34" charset="-122"/>
              </a:rPr>
              <a:t>增强：异构加速</a:t>
            </a:r>
          </a:p>
        </p:txBody>
      </p:sp>
      <p:sp>
        <p:nvSpPr>
          <p:cNvPr id="16" name="矩形 15">
            <a:extLst>
              <a:ext uri="{FF2B5EF4-FFF2-40B4-BE49-F238E27FC236}">
                <a16:creationId xmlns:a16="http://schemas.microsoft.com/office/drawing/2014/main" id="{01D5B9FF-79B0-47E6-9CE9-2E548C4838A0}"/>
              </a:ext>
            </a:extLst>
          </p:cNvPr>
          <p:cNvSpPr/>
          <p:nvPr/>
        </p:nvSpPr>
        <p:spPr>
          <a:xfrm>
            <a:off x="3718440" y="2589459"/>
            <a:ext cx="785255" cy="276999"/>
          </a:xfrm>
          <a:prstGeom prst="rect">
            <a:avLst/>
          </a:prstGeom>
        </p:spPr>
        <p:txBody>
          <a:bodyPr wrap="square">
            <a:spAutoFit/>
          </a:bodyPr>
          <a:lstStyle/>
          <a:p>
            <a:pPr algn="ctr"/>
            <a:r>
              <a:rPr lang="en-US" altLang="zh-CN" sz="1200" dirty="0">
                <a:solidFill>
                  <a:srgbClr val="FFFF00"/>
                </a:solidFill>
                <a:latin typeface="微软雅黑" panose="020B0503020204020204" pitchFamily="34" charset="-122"/>
                <a:ea typeface="微软雅黑" panose="020B0503020204020204" pitchFamily="34" charset="-122"/>
              </a:rPr>
              <a:t>EPYC</a:t>
            </a:r>
            <a:endParaRPr lang="zh-CN" altLang="en-US" sz="1200" dirty="0">
              <a:solidFill>
                <a:srgbClr val="FFFF00"/>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07F34D46-9E79-4016-85BF-C0D9BBA02B15}"/>
              </a:ext>
            </a:extLst>
          </p:cNvPr>
          <p:cNvSpPr/>
          <p:nvPr/>
        </p:nvSpPr>
        <p:spPr>
          <a:xfrm>
            <a:off x="4700075" y="2589459"/>
            <a:ext cx="785255" cy="276999"/>
          </a:xfrm>
          <a:prstGeom prst="rect">
            <a:avLst/>
          </a:prstGeom>
        </p:spPr>
        <p:txBody>
          <a:bodyPr wrap="square">
            <a:spAutoFit/>
          </a:bodyPr>
          <a:lstStyle/>
          <a:p>
            <a:pPr algn="ctr"/>
            <a:r>
              <a:rPr lang="en-US" altLang="zh-CN" sz="1200" dirty="0">
                <a:solidFill>
                  <a:srgbClr val="FFFF00"/>
                </a:solidFill>
                <a:latin typeface="微软雅黑" panose="020B0503020204020204" pitchFamily="34" charset="-122"/>
                <a:ea typeface="微软雅黑" panose="020B0503020204020204" pitchFamily="34" charset="-122"/>
              </a:rPr>
              <a:t>Radeon</a:t>
            </a:r>
            <a:endParaRPr lang="zh-CN" altLang="en-US" sz="1200"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325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5CB579-B60D-4A47-8B03-606A38B03FBD}"/>
              </a:ext>
            </a:extLst>
          </p:cNvPr>
          <p:cNvSpPr/>
          <p:nvPr/>
        </p:nvSpPr>
        <p:spPr>
          <a:xfrm>
            <a:off x="6118488" y="1946661"/>
            <a:ext cx="5748515" cy="3028842"/>
          </a:xfrm>
          <a:prstGeom prst="rect">
            <a:avLst/>
          </a:prstGeom>
        </p:spPr>
        <p:txBody>
          <a:bodyPr wrap="square">
            <a:spAutoFit/>
          </a:bodyPr>
          <a:lstStyle/>
          <a:p>
            <a:pPr>
              <a:lnSpc>
                <a:spcPct val="150000"/>
              </a:lnSpc>
              <a:spcAft>
                <a:spcPts val="600"/>
              </a:spcAft>
              <a:defRPr/>
            </a:pPr>
            <a:r>
              <a:rPr lang="en-US" altLang="zh-CN" dirty="0">
                <a:solidFill>
                  <a:srgbClr val="4D4D4D"/>
                </a:solidFill>
                <a:latin typeface="Microsoft YaHei" charset="-122"/>
                <a:ea typeface="Microsoft YaHei" charset="-122"/>
                <a:cs typeface="Microsoft YaHei" charset="-122"/>
              </a:rPr>
              <a:t>AMD </a:t>
            </a:r>
            <a:r>
              <a:rPr lang="zh-CN" altLang="en-US" dirty="0">
                <a:solidFill>
                  <a:srgbClr val="4D4D4D"/>
                </a:solidFill>
                <a:latin typeface="Microsoft YaHei" charset="-122"/>
                <a:ea typeface="Microsoft YaHei" charset="-122"/>
                <a:cs typeface="Microsoft YaHei" charset="-122"/>
              </a:rPr>
              <a:t>与美国能源部、橡树岭国家实验室和 </a:t>
            </a:r>
            <a:r>
              <a:rPr lang="en-US" altLang="zh-CN" dirty="0">
                <a:solidFill>
                  <a:srgbClr val="4D4D4D"/>
                </a:solidFill>
                <a:latin typeface="Microsoft YaHei" charset="-122"/>
                <a:ea typeface="Microsoft YaHei" charset="-122"/>
                <a:cs typeface="Microsoft YaHei" charset="-122"/>
              </a:rPr>
              <a:t>Cray Inc. </a:t>
            </a:r>
            <a:r>
              <a:rPr lang="zh-CN" altLang="en-US" dirty="0">
                <a:solidFill>
                  <a:srgbClr val="4D4D4D"/>
                </a:solidFill>
                <a:latin typeface="Microsoft YaHei" charset="-122"/>
                <a:ea typeface="Microsoft YaHei" charset="-122"/>
                <a:cs typeface="Microsoft YaHei" charset="-122"/>
              </a:rPr>
              <a:t>公司通力合作，打造新一代超级计算机 </a:t>
            </a:r>
            <a:r>
              <a:rPr lang="en-US" altLang="zh-CN" dirty="0">
                <a:solidFill>
                  <a:srgbClr val="4D4D4D"/>
                </a:solidFill>
                <a:latin typeface="Microsoft YaHei" charset="-122"/>
                <a:ea typeface="Microsoft YaHei" charset="-122"/>
                <a:cs typeface="Microsoft YaHei" charset="-122"/>
              </a:rPr>
              <a:t>Frontier</a:t>
            </a:r>
            <a:r>
              <a:rPr lang="zh-CN" altLang="en-US" dirty="0">
                <a:solidFill>
                  <a:srgbClr val="4D4D4D"/>
                </a:solidFill>
                <a:latin typeface="Microsoft YaHei" charset="-122"/>
                <a:ea typeface="Microsoft YaHei" charset="-122"/>
                <a:cs typeface="Microsoft YaHei" charset="-122"/>
              </a:rPr>
              <a:t>，</a:t>
            </a:r>
            <a:r>
              <a:rPr lang="zh-CN" altLang="en-US" dirty="0">
                <a:solidFill>
                  <a:srgbClr val="0070C0"/>
                </a:solidFill>
                <a:latin typeface="Microsoft YaHei" charset="-122"/>
                <a:ea typeface="Microsoft YaHei" charset="-122"/>
                <a:cs typeface="Microsoft YaHei" charset="-122"/>
              </a:rPr>
              <a:t>峰值处理能力为 </a:t>
            </a:r>
            <a:r>
              <a:rPr lang="en-US" altLang="zh-CN" dirty="0">
                <a:solidFill>
                  <a:srgbClr val="0070C0"/>
                </a:solidFill>
                <a:latin typeface="Microsoft YaHei" charset="-122"/>
                <a:ea typeface="Microsoft YaHei" charset="-122"/>
                <a:cs typeface="Microsoft YaHei" charset="-122"/>
              </a:rPr>
              <a:t>1.685EFLOPS</a:t>
            </a:r>
            <a:r>
              <a:rPr lang="zh-CN" altLang="en-US" dirty="0">
                <a:solidFill>
                  <a:srgbClr val="0070C0"/>
                </a:solidFill>
                <a:latin typeface="Microsoft YaHei" charset="-122"/>
                <a:ea typeface="Microsoft YaHei" charset="-122"/>
                <a:cs typeface="Microsoft YaHei" charset="-122"/>
              </a:rPr>
              <a:t>，成功拿下超级计算机</a:t>
            </a:r>
            <a:r>
              <a:rPr lang="en-US" altLang="zh-CN" dirty="0">
                <a:solidFill>
                  <a:srgbClr val="0070C0"/>
                </a:solidFill>
                <a:latin typeface="Microsoft YaHei" charset="-122"/>
                <a:ea typeface="Microsoft YaHei" charset="-122"/>
                <a:cs typeface="Microsoft YaHei" charset="-122"/>
              </a:rPr>
              <a:t>TOP500</a:t>
            </a:r>
            <a:r>
              <a:rPr lang="zh-CN" altLang="en-US" dirty="0">
                <a:solidFill>
                  <a:srgbClr val="0070C0"/>
                </a:solidFill>
                <a:latin typeface="Microsoft YaHei" charset="-122"/>
                <a:ea typeface="Microsoft YaHei" charset="-122"/>
                <a:cs typeface="Microsoft YaHei" charset="-122"/>
              </a:rPr>
              <a:t>排行榜</a:t>
            </a:r>
            <a:r>
              <a:rPr lang="en-US" altLang="zh-CN" dirty="0">
                <a:solidFill>
                  <a:srgbClr val="0070C0"/>
                </a:solidFill>
                <a:latin typeface="Microsoft YaHei" charset="-122"/>
                <a:ea typeface="Microsoft YaHei" charset="-122"/>
                <a:cs typeface="Microsoft YaHei" charset="-122"/>
              </a:rPr>
              <a:t>2022</a:t>
            </a:r>
            <a:r>
              <a:rPr lang="zh-CN" altLang="en-US" dirty="0">
                <a:solidFill>
                  <a:srgbClr val="0070C0"/>
                </a:solidFill>
                <a:latin typeface="Microsoft YaHei" charset="-122"/>
                <a:ea typeface="Microsoft YaHei" charset="-122"/>
                <a:cs typeface="Microsoft YaHei" charset="-122"/>
              </a:rPr>
              <a:t>年上半年榜单第一名</a:t>
            </a:r>
            <a:endParaRPr lang="en-US" altLang="zh-CN" dirty="0">
              <a:solidFill>
                <a:srgbClr val="0070C0"/>
              </a:solidFill>
              <a:latin typeface="Microsoft YaHei" charset="-122"/>
              <a:ea typeface="Microsoft YaHei" charset="-122"/>
              <a:cs typeface="Microsoft YaHei" charset="-122"/>
            </a:endParaRPr>
          </a:p>
          <a:p>
            <a:pPr>
              <a:lnSpc>
                <a:spcPct val="150000"/>
              </a:lnSpc>
              <a:spcAft>
                <a:spcPts val="600"/>
              </a:spcAft>
              <a:defRPr/>
            </a:pPr>
            <a:r>
              <a:rPr lang="zh-CN" altLang="en-US" dirty="0">
                <a:solidFill>
                  <a:srgbClr val="4D4D4D"/>
                </a:solidFill>
                <a:latin typeface="Microsoft YaHei" charset="-122"/>
                <a:ea typeface="Microsoft YaHei" charset="-122"/>
                <a:cs typeface="Microsoft YaHei" charset="-122"/>
              </a:rPr>
              <a:t>该系统具有 </a:t>
            </a:r>
            <a:r>
              <a:rPr lang="en-US" altLang="zh-CN" dirty="0">
                <a:solidFill>
                  <a:srgbClr val="4D4D4D"/>
                </a:solidFill>
                <a:latin typeface="Microsoft YaHei" charset="-122"/>
                <a:ea typeface="Microsoft YaHei" charset="-122"/>
                <a:cs typeface="Microsoft YaHei" charset="-122"/>
              </a:rPr>
              <a:t>9408 </a:t>
            </a:r>
            <a:r>
              <a:rPr lang="zh-CN" altLang="en-US" dirty="0">
                <a:solidFill>
                  <a:srgbClr val="4D4D4D"/>
                </a:solidFill>
                <a:latin typeface="Microsoft YaHei" charset="-122"/>
                <a:ea typeface="Microsoft YaHei" charset="-122"/>
                <a:cs typeface="Microsoft YaHei" charset="-122"/>
              </a:rPr>
              <a:t>个</a:t>
            </a:r>
            <a:r>
              <a:rPr lang="en-US" altLang="zh-CN" dirty="0">
                <a:solidFill>
                  <a:srgbClr val="4D4D4D"/>
                </a:solidFill>
                <a:latin typeface="Microsoft YaHei" charset="-122"/>
                <a:ea typeface="Microsoft YaHei" charset="-122"/>
                <a:cs typeface="Microsoft YaHei" charset="-122"/>
              </a:rPr>
              <a:t>CPU+GPU</a:t>
            </a:r>
            <a:r>
              <a:rPr lang="zh-CN" altLang="en-US" dirty="0">
                <a:solidFill>
                  <a:srgbClr val="4D4D4D"/>
                </a:solidFill>
                <a:latin typeface="Microsoft YaHei" charset="-122"/>
                <a:ea typeface="Microsoft YaHei" charset="-122"/>
                <a:cs typeface="Microsoft YaHei" charset="-122"/>
              </a:rPr>
              <a:t>融合的计算节点，每个节点配备一个 </a:t>
            </a:r>
            <a:r>
              <a:rPr lang="en-US" altLang="zh-CN" dirty="0">
                <a:solidFill>
                  <a:srgbClr val="4D4D4D"/>
                </a:solidFill>
                <a:latin typeface="Microsoft YaHei" charset="-122"/>
                <a:ea typeface="Microsoft YaHei" charset="-122"/>
                <a:cs typeface="Microsoft YaHei" charset="-122"/>
              </a:rPr>
              <a:t>64 </a:t>
            </a:r>
            <a:r>
              <a:rPr lang="zh-CN" altLang="en-US" dirty="0">
                <a:solidFill>
                  <a:srgbClr val="4D4D4D"/>
                </a:solidFill>
                <a:latin typeface="Microsoft YaHei" charset="-122"/>
                <a:ea typeface="Microsoft YaHei" charset="-122"/>
                <a:cs typeface="Microsoft YaHei" charset="-122"/>
              </a:rPr>
              <a:t>核 </a:t>
            </a:r>
            <a:r>
              <a:rPr lang="en-US" altLang="zh-CN" dirty="0">
                <a:solidFill>
                  <a:srgbClr val="4D4D4D"/>
                </a:solidFill>
                <a:latin typeface="Microsoft YaHei" charset="-122"/>
                <a:ea typeface="Microsoft YaHei" charset="-122"/>
                <a:cs typeface="Microsoft YaHei" charset="-122"/>
              </a:rPr>
              <a:t>AMD “Trento” CPU</a:t>
            </a:r>
            <a:r>
              <a:rPr lang="zh-CN" altLang="en-US" dirty="0">
                <a:solidFill>
                  <a:srgbClr val="4D4D4D"/>
                </a:solidFill>
                <a:latin typeface="Microsoft YaHei" charset="-122"/>
                <a:ea typeface="Microsoft YaHei" charset="-122"/>
                <a:cs typeface="Microsoft YaHei" charset="-122"/>
              </a:rPr>
              <a:t>和四个</a:t>
            </a:r>
            <a:r>
              <a:rPr lang="en-US" altLang="zh-CN" dirty="0">
                <a:solidFill>
                  <a:srgbClr val="4D4D4D"/>
                </a:solidFill>
                <a:latin typeface="Microsoft YaHei" charset="-122"/>
                <a:ea typeface="Microsoft YaHei" charset="-122"/>
                <a:cs typeface="Microsoft YaHei" charset="-122"/>
              </a:rPr>
              <a:t>AMD Radeon InstinctMI250X GPU</a:t>
            </a:r>
          </a:p>
        </p:txBody>
      </p:sp>
      <p:sp>
        <p:nvSpPr>
          <p:cNvPr id="5" name="矩形 4">
            <a:extLst>
              <a:ext uri="{FF2B5EF4-FFF2-40B4-BE49-F238E27FC236}">
                <a16:creationId xmlns:a16="http://schemas.microsoft.com/office/drawing/2014/main" id="{0F35E88B-6911-4976-98DE-CD3C33197968}"/>
              </a:ext>
            </a:extLst>
          </p:cNvPr>
          <p:cNvSpPr/>
          <p:nvPr/>
        </p:nvSpPr>
        <p:spPr>
          <a:xfrm>
            <a:off x="580472" y="354739"/>
            <a:ext cx="10234486" cy="661463"/>
          </a:xfrm>
          <a:prstGeom prst="rect">
            <a:avLst/>
          </a:prstGeom>
          <a:noFill/>
        </p:spPr>
        <p:txBody>
          <a:bodyPr lIns="91372" tIns="45686" rIns="91372" bIns="45686" anchor="ctr">
            <a:noAutofit/>
          </a:bodyPr>
          <a:lstStyle/>
          <a:p>
            <a:pPr eaLnBrk="0" fontAlgn="base" hangingPunct="0">
              <a:lnSpc>
                <a:spcPct val="150000"/>
              </a:lnSpc>
              <a:spcBef>
                <a:spcPct val="0"/>
              </a:spcBef>
              <a:spcAft>
                <a:spcPct val="0"/>
              </a:spcAft>
              <a:buClr>
                <a:srgbClr val="808080"/>
              </a:buClr>
              <a:buSzPct val="60000"/>
              <a:defRPr/>
            </a:pPr>
            <a:r>
              <a:rPr lang="en-US" altLang="zh-CN" sz="2800" b="1" dirty="0">
                <a:latin typeface="Microsoft YaHei" charset="-122"/>
                <a:ea typeface="Microsoft YaHei" charset="-122"/>
                <a:cs typeface="Microsoft YaHei" charset="-122"/>
              </a:rPr>
              <a:t>AMD</a:t>
            </a:r>
            <a:r>
              <a:rPr lang="zh-CN" altLang="en-US" sz="2800" b="1" dirty="0">
                <a:latin typeface="Microsoft YaHei" charset="-122"/>
                <a:ea typeface="Microsoft YaHei" charset="-122"/>
                <a:cs typeface="Microsoft YaHei" charset="-122"/>
              </a:rPr>
              <a:t>融合计算架构助力</a:t>
            </a:r>
            <a:r>
              <a:rPr lang="en-US" altLang="zh-CN" sz="2800" b="1" dirty="0">
                <a:latin typeface="Microsoft YaHei" charset="-122"/>
                <a:ea typeface="Microsoft YaHei" charset="-122"/>
                <a:cs typeface="Microsoft YaHei" charset="-122"/>
              </a:rPr>
              <a:t>Frontier</a:t>
            </a:r>
            <a:r>
              <a:rPr lang="zh-CN" altLang="en-US" sz="2800" b="1" dirty="0">
                <a:latin typeface="Microsoft YaHei" charset="-122"/>
                <a:ea typeface="Microsoft YaHei" charset="-122"/>
                <a:cs typeface="Microsoft YaHei" charset="-122"/>
              </a:rPr>
              <a:t>超算实现“</a:t>
            </a:r>
            <a:r>
              <a:rPr lang="en-US" altLang="zh-CN" sz="2800" b="1" dirty="0">
                <a:latin typeface="Microsoft YaHei" charset="-122"/>
                <a:ea typeface="Microsoft YaHei" charset="-122"/>
                <a:cs typeface="Microsoft YaHei" charset="-122"/>
              </a:rPr>
              <a:t>E</a:t>
            </a:r>
            <a:r>
              <a:rPr lang="zh-CN" altLang="en-US" sz="2800" b="1" dirty="0">
                <a:latin typeface="Microsoft YaHei" charset="-122"/>
                <a:ea typeface="Microsoft YaHei" charset="-122"/>
                <a:cs typeface="Microsoft YaHei" charset="-122"/>
              </a:rPr>
              <a:t>级算力”</a:t>
            </a:r>
            <a:endParaRPr lang="en-US" altLang="zh-CN" sz="2800" b="1" dirty="0">
              <a:latin typeface="Microsoft YaHei" charset="-122"/>
              <a:ea typeface="Microsoft YaHei" charset="-122"/>
              <a:cs typeface="Microsoft YaHei" charset="-122"/>
            </a:endParaRPr>
          </a:p>
          <a:p>
            <a:pPr eaLnBrk="0" fontAlgn="base" hangingPunct="0">
              <a:lnSpc>
                <a:spcPct val="150000"/>
              </a:lnSpc>
              <a:spcBef>
                <a:spcPct val="0"/>
              </a:spcBef>
              <a:spcAft>
                <a:spcPct val="0"/>
              </a:spcAft>
              <a:buClr>
                <a:srgbClr val="808080"/>
              </a:buClr>
              <a:buSzPct val="60000"/>
              <a:defRPr/>
            </a:pPr>
            <a:r>
              <a:rPr lang="en-US" altLang="zh-CN" sz="2800" b="1" dirty="0">
                <a:solidFill>
                  <a:srgbClr val="C00000"/>
                </a:solidFill>
                <a:latin typeface="Microsoft YaHei" charset="-122"/>
                <a:ea typeface="Microsoft YaHei" charset="-122"/>
                <a:cs typeface="Microsoft YaHei" charset="-122"/>
              </a:rPr>
              <a:t>2022H1</a:t>
            </a:r>
            <a:r>
              <a:rPr lang="zh-CN" altLang="en-US" sz="2800" b="1" dirty="0">
                <a:solidFill>
                  <a:srgbClr val="C00000"/>
                </a:solidFill>
                <a:latin typeface="Microsoft YaHei" charset="-122"/>
                <a:ea typeface="Microsoft YaHei" charset="-122"/>
                <a:cs typeface="Microsoft YaHei" charset="-122"/>
              </a:rPr>
              <a:t>拿下</a:t>
            </a:r>
            <a:r>
              <a:rPr lang="en-US" altLang="zh-CN" sz="2800" b="1" dirty="0">
                <a:solidFill>
                  <a:srgbClr val="C00000"/>
                </a:solidFill>
                <a:latin typeface="Microsoft YaHei" charset="-122"/>
                <a:ea typeface="Microsoft YaHei" charset="-122"/>
                <a:cs typeface="Microsoft YaHei" charset="-122"/>
              </a:rPr>
              <a:t>TOP500</a:t>
            </a:r>
            <a:r>
              <a:rPr lang="zh-CN" altLang="en-US" sz="2800" b="1" dirty="0">
                <a:solidFill>
                  <a:srgbClr val="C00000"/>
                </a:solidFill>
                <a:latin typeface="Microsoft YaHei" charset="-122"/>
                <a:ea typeface="Microsoft YaHei" charset="-122"/>
                <a:cs typeface="Microsoft YaHei" charset="-122"/>
              </a:rPr>
              <a:t>超算榜首</a:t>
            </a:r>
          </a:p>
        </p:txBody>
      </p:sp>
      <p:pic>
        <p:nvPicPr>
          <p:cNvPr id="2" name="图片 1">
            <a:extLst>
              <a:ext uri="{FF2B5EF4-FFF2-40B4-BE49-F238E27FC236}">
                <a16:creationId xmlns:a16="http://schemas.microsoft.com/office/drawing/2014/main" id="{3519EA0E-DFB9-4655-965E-1477904873BF}"/>
              </a:ext>
            </a:extLst>
          </p:cNvPr>
          <p:cNvPicPr>
            <a:picLocks noChangeAspect="1"/>
          </p:cNvPicPr>
          <p:nvPr/>
        </p:nvPicPr>
        <p:blipFill>
          <a:blip r:embed="rId3"/>
          <a:stretch>
            <a:fillRect/>
          </a:stretch>
        </p:blipFill>
        <p:spPr>
          <a:xfrm>
            <a:off x="729457" y="1891257"/>
            <a:ext cx="5263817" cy="3139653"/>
          </a:xfrm>
          <a:prstGeom prst="rect">
            <a:avLst/>
          </a:prstGeom>
        </p:spPr>
      </p:pic>
    </p:spTree>
    <p:extLst>
      <p:ext uri="{BB962C8B-B14F-4D97-AF65-F5344CB8AC3E}">
        <p14:creationId xmlns:p14="http://schemas.microsoft.com/office/powerpoint/2010/main" val="47204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sz="9600" b="1" dirty="0">
                <a:latin typeface="微软雅黑" panose="020B0503020204020204" pitchFamily="34" charset="-122"/>
                <a:ea typeface="微软雅黑" panose="020B0503020204020204" pitchFamily="34" charset="-122"/>
              </a:rPr>
              <a:t>计算产业</a:t>
            </a:r>
            <a:endParaRPr lang="en-US" altLang="zh-CN" sz="9600" b="1" dirty="0">
              <a:latin typeface="微软雅黑" panose="020B0503020204020204" pitchFamily="34" charset="-122"/>
              <a:ea typeface="微软雅黑" panose="020B0503020204020204" pitchFamily="34" charset="-122"/>
            </a:endParaRPr>
          </a:p>
          <a:p>
            <a:r>
              <a:rPr lang="zh-CN" altLang="en-US" sz="9600" b="1" dirty="0">
                <a:latin typeface="微软雅黑" panose="020B0503020204020204" pitchFamily="34" charset="-122"/>
                <a:ea typeface="微软雅黑" panose="020B0503020204020204" pitchFamily="34" charset="-122"/>
              </a:rPr>
              <a:t>发展历程</a:t>
            </a:r>
            <a:endParaRPr lang="en-US" altLang="zh-CN" dirty="0">
              <a:latin typeface="+mj-ea"/>
              <a:ea typeface="+mj-ea"/>
            </a:endParaRPr>
          </a:p>
        </p:txBody>
      </p:sp>
    </p:spTree>
    <p:extLst>
      <p:ext uri="{BB962C8B-B14F-4D97-AF65-F5344CB8AC3E}">
        <p14:creationId xmlns:p14="http://schemas.microsoft.com/office/powerpoint/2010/main" val="4119366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00520F1-42AB-471E-876F-B060F66E7519}"/>
              </a:ext>
            </a:extLst>
          </p:cNvPr>
          <p:cNvSpPr/>
          <p:nvPr/>
        </p:nvSpPr>
        <p:spPr>
          <a:xfrm>
            <a:off x="729457" y="1007500"/>
            <a:ext cx="10764728" cy="1200329"/>
          </a:xfrm>
          <a:prstGeom prst="rect">
            <a:avLst/>
          </a:prstGeom>
        </p:spPr>
        <p:txBody>
          <a:bodyPr wrap="square">
            <a:spAutoFit/>
          </a:bodyPr>
          <a:lstStyle/>
          <a:p>
            <a:pPr>
              <a:lnSpc>
                <a:spcPct val="150000"/>
              </a:lnSpc>
            </a:pPr>
            <a:r>
              <a:rPr lang="zh-CN" altLang="en-US" sz="1600" dirty="0">
                <a:solidFill>
                  <a:srgbClr val="1D1D1A"/>
                </a:solidFill>
                <a:latin typeface="Microsoft YaHei" charset="-122"/>
                <a:ea typeface="Microsoft YaHei" charset="-122"/>
                <a:cs typeface="Microsoft YaHei" charset="-122"/>
              </a:rPr>
              <a:t>英伟达成立于</a:t>
            </a:r>
            <a:r>
              <a:rPr lang="en-US" altLang="zh-CN" sz="1600" dirty="0">
                <a:solidFill>
                  <a:srgbClr val="1D1D1A"/>
                </a:solidFill>
                <a:latin typeface="Microsoft YaHei" charset="-122"/>
                <a:ea typeface="Microsoft YaHei" charset="-122"/>
                <a:cs typeface="Microsoft YaHei" charset="-122"/>
              </a:rPr>
              <a:t>1993</a:t>
            </a:r>
            <a:r>
              <a:rPr lang="zh-CN" altLang="en-US" sz="1600" dirty="0">
                <a:solidFill>
                  <a:srgbClr val="1D1D1A"/>
                </a:solidFill>
                <a:latin typeface="Microsoft YaHei" charset="-122"/>
                <a:ea typeface="Microsoft YaHei" charset="-122"/>
                <a:cs typeface="Microsoft YaHei" charset="-122"/>
              </a:rPr>
              <a:t>年，是以游戏独立显卡业务起家的，于</a:t>
            </a:r>
            <a:r>
              <a:rPr lang="en-US" altLang="zh-CN" sz="1600" dirty="0">
                <a:solidFill>
                  <a:srgbClr val="1D1D1A"/>
                </a:solidFill>
                <a:latin typeface="Microsoft YaHei" charset="-122"/>
                <a:ea typeface="Microsoft YaHei" charset="-122"/>
                <a:cs typeface="Microsoft YaHei" charset="-122"/>
              </a:rPr>
              <a:t>1999 </a:t>
            </a:r>
            <a:r>
              <a:rPr lang="zh-CN" altLang="en-US" sz="1600" dirty="0">
                <a:solidFill>
                  <a:srgbClr val="1D1D1A"/>
                </a:solidFill>
                <a:latin typeface="Microsoft YaHei" charset="-122"/>
                <a:ea typeface="Microsoft YaHei" charset="-122"/>
                <a:cs typeface="Microsoft YaHei" charset="-122"/>
              </a:rPr>
              <a:t>年推出的世界上第一款功能齐全、可从真正意义上替代 </a:t>
            </a:r>
            <a:r>
              <a:rPr lang="en-US" altLang="zh-CN" sz="1600" dirty="0">
                <a:solidFill>
                  <a:srgbClr val="1D1D1A"/>
                </a:solidFill>
                <a:latin typeface="Microsoft YaHei" charset="-122"/>
                <a:ea typeface="Microsoft YaHei" charset="-122"/>
                <a:cs typeface="Microsoft YaHei" charset="-122"/>
              </a:rPr>
              <a:t>CPU </a:t>
            </a:r>
            <a:r>
              <a:rPr lang="zh-CN" altLang="en-US" sz="1600" dirty="0">
                <a:solidFill>
                  <a:srgbClr val="1D1D1A"/>
                </a:solidFill>
                <a:latin typeface="Microsoft YaHei" charset="-122"/>
                <a:ea typeface="Microsoft YaHei" charset="-122"/>
                <a:cs typeface="Microsoft YaHei" charset="-122"/>
              </a:rPr>
              <a:t>渲染的图形处理单元（</a:t>
            </a:r>
            <a:r>
              <a:rPr lang="en-US" altLang="zh-CN" sz="1600" dirty="0">
                <a:solidFill>
                  <a:srgbClr val="1D1D1A"/>
                </a:solidFill>
                <a:latin typeface="Microsoft YaHei" charset="-122"/>
                <a:ea typeface="Microsoft YaHei" charset="-122"/>
                <a:cs typeface="Microsoft YaHei" charset="-122"/>
              </a:rPr>
              <a:t>GPU</a:t>
            </a:r>
            <a:r>
              <a:rPr lang="zh-CN" altLang="en-US" sz="1600" dirty="0">
                <a:solidFill>
                  <a:srgbClr val="1D1D1A"/>
                </a:solidFill>
                <a:latin typeface="Microsoft YaHei" charset="-122"/>
                <a:ea typeface="Microsoft YaHei" charset="-122"/>
                <a:cs typeface="Microsoft YaHei" charset="-122"/>
              </a:rPr>
              <a:t>） </a:t>
            </a:r>
            <a:r>
              <a:rPr lang="en-US" altLang="zh-CN" sz="1600" dirty="0">
                <a:solidFill>
                  <a:srgbClr val="1D1D1A"/>
                </a:solidFill>
                <a:latin typeface="Microsoft YaHei" charset="-122"/>
                <a:ea typeface="Microsoft YaHei" charset="-122"/>
                <a:cs typeface="Microsoft YaHei" charset="-122"/>
              </a:rPr>
              <a:t>GeForce 256</a:t>
            </a:r>
            <a:r>
              <a:rPr lang="zh-CN" altLang="en-US" sz="1600" dirty="0">
                <a:solidFill>
                  <a:srgbClr val="1D1D1A"/>
                </a:solidFill>
                <a:latin typeface="Microsoft YaHei" charset="-122"/>
                <a:ea typeface="Microsoft YaHei" charset="-122"/>
                <a:cs typeface="Microsoft YaHei" charset="-122"/>
              </a:rPr>
              <a:t>，站稳行业龙头地位。此前游戏业务在其收入中占比仍是最大份额，占比约</a:t>
            </a:r>
            <a:r>
              <a:rPr lang="en-US" altLang="zh-CN" sz="1600" dirty="0">
                <a:solidFill>
                  <a:srgbClr val="1D1D1A"/>
                </a:solidFill>
                <a:latin typeface="Microsoft YaHei" charset="-122"/>
                <a:ea typeface="Microsoft YaHei" charset="-122"/>
                <a:cs typeface="Microsoft YaHei" charset="-122"/>
              </a:rPr>
              <a:t>50%</a:t>
            </a:r>
          </a:p>
        </p:txBody>
      </p:sp>
      <p:sp>
        <p:nvSpPr>
          <p:cNvPr id="6" name="矩形 5">
            <a:extLst>
              <a:ext uri="{FF2B5EF4-FFF2-40B4-BE49-F238E27FC236}">
                <a16:creationId xmlns:a16="http://schemas.microsoft.com/office/drawing/2014/main" id="{2F9CEE54-496C-4739-9BF2-4FC083697D2C}"/>
              </a:ext>
            </a:extLst>
          </p:cNvPr>
          <p:cNvSpPr/>
          <p:nvPr/>
        </p:nvSpPr>
        <p:spPr>
          <a:xfrm>
            <a:off x="625281" y="217925"/>
            <a:ext cx="11067530" cy="523220"/>
          </a:xfrm>
          <a:prstGeom prst="rect">
            <a:avLst/>
          </a:prstGeom>
        </p:spPr>
        <p:txBody>
          <a:bodyPr wrap="square">
            <a:spAutoFit/>
          </a:bodyPr>
          <a:lstStyle/>
          <a:p>
            <a:pPr lvl="0">
              <a:defRPr/>
            </a:pPr>
            <a:r>
              <a:rPr lang="en-US" altLang="zh-CN" sz="2800" b="1" dirty="0">
                <a:latin typeface="Microsoft YaHei" charset="-122"/>
                <a:ea typeface="Microsoft YaHei" charset="-122"/>
                <a:cs typeface="Microsoft YaHei" charset="-122"/>
              </a:rPr>
              <a:t>NVIDIA</a:t>
            </a:r>
            <a:r>
              <a:rPr lang="zh-CN" altLang="en-US" sz="2800" b="1" dirty="0">
                <a:latin typeface="Microsoft YaHei" charset="-122"/>
                <a:ea typeface="Microsoft YaHei" charset="-122"/>
                <a:cs typeface="Microsoft YaHei" charset="-122"/>
              </a:rPr>
              <a:t>，数据中心战略成为其最重要发力方向</a:t>
            </a:r>
          </a:p>
        </p:txBody>
      </p:sp>
      <p:sp>
        <p:nvSpPr>
          <p:cNvPr id="24" name="文本框 23">
            <a:extLst>
              <a:ext uri="{FF2B5EF4-FFF2-40B4-BE49-F238E27FC236}">
                <a16:creationId xmlns:a16="http://schemas.microsoft.com/office/drawing/2014/main" id="{1795E1B8-D1E4-46E7-8074-E89C1972B868}"/>
              </a:ext>
            </a:extLst>
          </p:cNvPr>
          <p:cNvSpPr txBox="1"/>
          <p:nvPr/>
        </p:nvSpPr>
        <p:spPr>
          <a:xfrm>
            <a:off x="916781" y="2070482"/>
            <a:ext cx="10602500" cy="417230"/>
          </a:xfrm>
          <a:prstGeom prst="rect">
            <a:avLst/>
          </a:prstGeom>
          <a:noFill/>
        </p:spPr>
        <p:txBody>
          <a:bodyPr wrap="square" rtlCol="0">
            <a:spAutoFit/>
          </a:bodyPr>
          <a:lstStyle/>
          <a:p>
            <a:pPr algn="ctr" defTabSz="914112">
              <a:lnSpc>
                <a:spcPct val="130000"/>
              </a:lnSpc>
            </a:pPr>
            <a:r>
              <a:rPr lang="zh-CN" altLang="en-US" sz="1799" b="1" dirty="0">
                <a:solidFill>
                  <a:srgbClr val="0070C0"/>
                </a:solidFill>
                <a:latin typeface="Microsoft YaHei" charset="-122"/>
                <a:ea typeface="Microsoft YaHei" charset="-122"/>
                <a:cs typeface="Microsoft YaHei" charset="-122"/>
                <a:sym typeface="+mn-lt"/>
              </a:rPr>
              <a:t>五大业务中数据中心增长最快，市场份额巨大</a:t>
            </a:r>
            <a:endParaRPr lang="en-US" sz="1799" b="1" dirty="0">
              <a:solidFill>
                <a:srgbClr val="0070C0"/>
              </a:solidFill>
              <a:latin typeface="Microsoft YaHei" charset="-122"/>
              <a:ea typeface="Microsoft YaHei" charset="-122"/>
              <a:cs typeface="Microsoft YaHei" charset="-122"/>
              <a:sym typeface="+mn-lt"/>
            </a:endParaRPr>
          </a:p>
        </p:txBody>
      </p:sp>
      <p:pic>
        <p:nvPicPr>
          <p:cNvPr id="26" name="图片 25">
            <a:extLst>
              <a:ext uri="{FF2B5EF4-FFF2-40B4-BE49-F238E27FC236}">
                <a16:creationId xmlns:a16="http://schemas.microsoft.com/office/drawing/2014/main" id="{E91A7539-9FED-4E1F-9505-778EC8DE1870}"/>
              </a:ext>
            </a:extLst>
          </p:cNvPr>
          <p:cNvPicPr>
            <a:picLocks noChangeAspect="1"/>
          </p:cNvPicPr>
          <p:nvPr/>
        </p:nvPicPr>
        <p:blipFill>
          <a:blip r:embed="rId3"/>
          <a:stretch>
            <a:fillRect/>
          </a:stretch>
        </p:blipFill>
        <p:spPr>
          <a:xfrm>
            <a:off x="1203651" y="2553536"/>
            <a:ext cx="9875377" cy="2867544"/>
          </a:xfrm>
          <a:prstGeom prst="rect">
            <a:avLst/>
          </a:prstGeom>
        </p:spPr>
      </p:pic>
      <p:sp>
        <p:nvSpPr>
          <p:cNvPr id="33" name="矩形 32">
            <a:extLst>
              <a:ext uri="{FF2B5EF4-FFF2-40B4-BE49-F238E27FC236}">
                <a16:creationId xmlns:a16="http://schemas.microsoft.com/office/drawing/2014/main" id="{8AF53A0C-EB91-4952-BE5B-BE51963BFEB8}"/>
              </a:ext>
            </a:extLst>
          </p:cNvPr>
          <p:cNvSpPr/>
          <p:nvPr/>
        </p:nvSpPr>
        <p:spPr>
          <a:xfrm>
            <a:off x="729457" y="5421081"/>
            <a:ext cx="10742612" cy="787523"/>
          </a:xfrm>
          <a:prstGeom prst="rect">
            <a:avLst/>
          </a:prstGeom>
        </p:spPr>
        <p:txBody>
          <a:bodyPr wrap="square">
            <a:spAutoFit/>
          </a:bodyPr>
          <a:lstStyle/>
          <a:p>
            <a:pPr>
              <a:lnSpc>
                <a:spcPct val="150000"/>
              </a:lnSpc>
            </a:pPr>
            <a:r>
              <a:rPr lang="zh-CN" altLang="en-US" sz="1600" dirty="0">
                <a:solidFill>
                  <a:srgbClr val="1D1D1A"/>
                </a:solidFill>
                <a:latin typeface="Microsoft YaHei" charset="-122"/>
                <a:ea typeface="Microsoft YaHei" charset="-122"/>
                <a:cs typeface="Microsoft YaHei" charset="-122"/>
              </a:rPr>
              <a:t>尽管英伟达数据中心业务在</a:t>
            </a:r>
            <a:r>
              <a:rPr lang="en-US" altLang="zh-CN" sz="1600" dirty="0">
                <a:solidFill>
                  <a:srgbClr val="1D1D1A"/>
                </a:solidFill>
                <a:latin typeface="Microsoft YaHei" charset="-122"/>
                <a:ea typeface="Microsoft YaHei" charset="-122"/>
                <a:cs typeface="Microsoft YaHei" charset="-122"/>
              </a:rPr>
              <a:t>2019</a:t>
            </a:r>
            <a:r>
              <a:rPr lang="zh-CN" altLang="en-US" sz="1600" dirty="0">
                <a:solidFill>
                  <a:srgbClr val="1D1D1A"/>
                </a:solidFill>
                <a:latin typeface="Microsoft YaHei" charset="-122"/>
                <a:ea typeface="Microsoft YaHei" charset="-122"/>
                <a:cs typeface="Microsoft YaHei" charset="-122"/>
              </a:rPr>
              <a:t>年才起步，但增长速度极快，</a:t>
            </a:r>
            <a:r>
              <a:rPr lang="en-US" altLang="zh-CN" sz="1600" b="1" dirty="0">
                <a:solidFill>
                  <a:srgbClr val="0070C0"/>
                </a:solidFill>
                <a:latin typeface="Microsoft YaHei" charset="-122"/>
                <a:ea typeface="Microsoft YaHei" charset="-122"/>
                <a:cs typeface="Microsoft YaHei" charset="-122"/>
              </a:rPr>
              <a:t>4</a:t>
            </a:r>
            <a:r>
              <a:rPr lang="zh-CN" altLang="en-US" sz="1600" b="1" dirty="0">
                <a:solidFill>
                  <a:srgbClr val="0070C0"/>
                </a:solidFill>
                <a:latin typeface="Microsoft YaHei" charset="-122"/>
                <a:ea typeface="Microsoft YaHei" charset="-122"/>
                <a:cs typeface="Microsoft YaHei" charset="-122"/>
              </a:rPr>
              <a:t>年复合增长率高达</a:t>
            </a:r>
            <a:r>
              <a:rPr lang="en-US" altLang="zh-CN" sz="1600" b="1" dirty="0">
                <a:solidFill>
                  <a:srgbClr val="0070C0"/>
                </a:solidFill>
                <a:latin typeface="Microsoft YaHei" charset="-122"/>
                <a:ea typeface="Microsoft YaHei" charset="-122"/>
                <a:cs typeface="Microsoft YaHei" charset="-122"/>
              </a:rPr>
              <a:t>69%</a:t>
            </a:r>
            <a:r>
              <a:rPr lang="zh-CN" altLang="en-US" sz="1600" dirty="0">
                <a:solidFill>
                  <a:srgbClr val="333333"/>
                </a:solidFill>
                <a:latin typeface="Microsoft YaHei" charset="-122"/>
                <a:ea typeface="Microsoft YaHei" charset="-122"/>
                <a:cs typeface="Microsoft YaHei" charset="-122"/>
              </a:rPr>
              <a:t>，远远超过游戏业务</a:t>
            </a:r>
            <a:r>
              <a:rPr lang="en-US" altLang="zh-CN" sz="1600" dirty="0">
                <a:solidFill>
                  <a:srgbClr val="333333"/>
                </a:solidFill>
                <a:latin typeface="Microsoft YaHei" charset="-122"/>
                <a:ea typeface="Microsoft YaHei" charset="-122"/>
                <a:cs typeface="Microsoft YaHei" charset="-122"/>
              </a:rPr>
              <a:t>18%</a:t>
            </a:r>
            <a:r>
              <a:rPr lang="zh-CN" altLang="en-US" sz="1600" dirty="0">
                <a:solidFill>
                  <a:srgbClr val="333333"/>
                </a:solidFill>
                <a:latin typeface="Microsoft YaHei" charset="-122"/>
                <a:ea typeface="Microsoft YaHei" charset="-122"/>
                <a:cs typeface="Microsoft YaHei" charset="-122"/>
              </a:rPr>
              <a:t>的复合增长。</a:t>
            </a:r>
            <a:r>
              <a:rPr lang="zh-CN" altLang="en-US" sz="1600" dirty="0">
                <a:solidFill>
                  <a:srgbClr val="1D1D1A"/>
                </a:solidFill>
                <a:latin typeface="Microsoft YaHei" charset="-122"/>
                <a:ea typeface="Microsoft YaHei" charset="-122"/>
                <a:cs typeface="Microsoft YaHei" charset="-122"/>
              </a:rPr>
              <a:t>英伟达该板块业务的潜在市场份额能够达到</a:t>
            </a:r>
            <a:r>
              <a:rPr lang="en-US" altLang="zh-CN" sz="1600" b="1" dirty="0">
                <a:solidFill>
                  <a:srgbClr val="0070C0"/>
                </a:solidFill>
                <a:latin typeface="Microsoft YaHei" charset="-122"/>
                <a:ea typeface="Microsoft YaHei" charset="-122"/>
                <a:cs typeface="Microsoft YaHei" charset="-122"/>
              </a:rPr>
              <a:t>3000</a:t>
            </a:r>
            <a:r>
              <a:rPr lang="zh-CN" altLang="en-US" sz="1600" b="1" dirty="0">
                <a:solidFill>
                  <a:srgbClr val="0070C0"/>
                </a:solidFill>
                <a:latin typeface="Microsoft YaHei" charset="-122"/>
                <a:ea typeface="Microsoft YaHei" charset="-122"/>
                <a:cs typeface="Microsoft YaHei" charset="-122"/>
              </a:rPr>
              <a:t>亿</a:t>
            </a:r>
            <a:r>
              <a:rPr lang="zh-CN" altLang="en-US" sz="1600" dirty="0">
                <a:solidFill>
                  <a:srgbClr val="1D1D1A"/>
                </a:solidFill>
                <a:latin typeface="Microsoft YaHei" charset="-122"/>
                <a:ea typeface="Microsoft YaHei" charset="-122"/>
                <a:cs typeface="Microsoft YaHei" charset="-122"/>
              </a:rPr>
              <a:t>美元</a:t>
            </a:r>
          </a:p>
        </p:txBody>
      </p:sp>
    </p:spTree>
    <p:extLst>
      <p:ext uri="{BB962C8B-B14F-4D97-AF65-F5344CB8AC3E}">
        <p14:creationId xmlns:p14="http://schemas.microsoft.com/office/powerpoint/2010/main" val="1444800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08569" y="4152875"/>
            <a:ext cx="8263501" cy="2160591"/>
          </a:xfrm>
          <a:prstGeom prst="rect">
            <a:avLst/>
          </a:prstGeom>
        </p:spPr>
        <p:txBody>
          <a:bodyPr wrap="square">
            <a:spAutoFit/>
          </a:bodyPr>
          <a:lstStyle/>
          <a:p>
            <a:pPr defTabSz="914400">
              <a:lnSpc>
                <a:spcPct val="120000"/>
              </a:lnSpc>
              <a:defRPr/>
            </a:pPr>
            <a:r>
              <a:rPr lang="zh-CN" altLang="en-US" sz="1600" b="1" dirty="0">
                <a:solidFill>
                  <a:srgbClr val="1D1D1A"/>
                </a:solidFill>
                <a:latin typeface="微软雅黑" panose="020B0503020204020204" pitchFamily="34" charset="-122"/>
                <a:ea typeface="微软雅黑" panose="020B0503020204020204" pitchFamily="34" charset="-122"/>
              </a:rPr>
              <a:t>要打造一个</a:t>
            </a:r>
            <a:r>
              <a:rPr lang="en-US" altLang="zh-CN" sz="1600" b="1" dirty="0">
                <a:solidFill>
                  <a:srgbClr val="1D1D1A"/>
                </a:solidFill>
                <a:latin typeface="微软雅黑" panose="020B0503020204020204" pitchFamily="34" charset="-122"/>
                <a:ea typeface="微软雅黑" panose="020B0503020204020204" pitchFamily="34" charset="-122"/>
              </a:rPr>
              <a:t>GPU</a:t>
            </a:r>
            <a:r>
              <a:rPr lang="zh-CN" altLang="en-US" sz="1600" b="1" dirty="0">
                <a:solidFill>
                  <a:srgbClr val="1D1D1A"/>
                </a:solidFill>
                <a:latin typeface="微软雅黑" panose="020B0503020204020204" pitchFamily="34" charset="-122"/>
                <a:ea typeface="微软雅黑" panose="020B0503020204020204" pitchFamily="34" charset="-122"/>
              </a:rPr>
              <a:t>计算生态</a:t>
            </a:r>
            <a:r>
              <a:rPr lang="zh-CN" altLang="en-US" sz="1600" dirty="0">
                <a:solidFill>
                  <a:srgbClr val="1D1D1A"/>
                </a:solidFill>
                <a:latin typeface="微软雅黑" panose="020B0503020204020204" pitchFamily="34" charset="-122"/>
                <a:ea typeface="微软雅黑" panose="020B0503020204020204" pitchFamily="34" charset="-122"/>
              </a:rPr>
              <a:t>，如果没有</a:t>
            </a:r>
            <a:r>
              <a:rPr lang="zh-CN" altLang="en-US" sz="1600" b="1" dirty="0">
                <a:solidFill>
                  <a:srgbClr val="0070C0"/>
                </a:solidFill>
                <a:latin typeface="微软雅黑" panose="020B0503020204020204" pitchFamily="34" charset="-122"/>
                <a:ea typeface="微软雅黑" panose="020B0503020204020204" pitchFamily="34" charset="-122"/>
              </a:rPr>
              <a:t>软件应用</a:t>
            </a:r>
            <a:r>
              <a:rPr lang="zh-CN" altLang="en-US" sz="1600" dirty="0">
                <a:solidFill>
                  <a:srgbClr val="1D1D1A"/>
                </a:solidFill>
                <a:latin typeface="微软雅黑" panose="020B0503020204020204" pitchFamily="34" charset="-122"/>
                <a:ea typeface="微软雅黑" panose="020B0503020204020204" pitchFamily="34" charset="-122"/>
              </a:rPr>
              <a:t>的话，就没有人会从</a:t>
            </a:r>
            <a:r>
              <a:rPr lang="en-US" altLang="zh-CN" sz="1600" dirty="0">
                <a:solidFill>
                  <a:srgbClr val="1D1D1A"/>
                </a:solidFill>
                <a:latin typeface="微软雅黑" panose="020B0503020204020204" pitchFamily="34" charset="-122"/>
                <a:ea typeface="微软雅黑" panose="020B0503020204020204" pitchFamily="34" charset="-122"/>
              </a:rPr>
              <a:t>CPU</a:t>
            </a:r>
            <a:r>
              <a:rPr lang="zh-CN" altLang="en-US" sz="1600" dirty="0">
                <a:solidFill>
                  <a:srgbClr val="1D1D1A"/>
                </a:solidFill>
                <a:latin typeface="微软雅黑" panose="020B0503020204020204" pitchFamily="34" charset="-122"/>
                <a:ea typeface="微软雅黑" panose="020B0503020204020204" pitchFamily="34" charset="-122"/>
              </a:rPr>
              <a:t>转移到</a:t>
            </a:r>
            <a:r>
              <a:rPr lang="en-US" altLang="zh-CN" sz="1600" dirty="0">
                <a:solidFill>
                  <a:srgbClr val="1D1D1A"/>
                </a:solidFill>
                <a:latin typeface="微软雅黑" panose="020B0503020204020204" pitchFamily="34" charset="-122"/>
                <a:ea typeface="微软雅黑" panose="020B0503020204020204" pitchFamily="34" charset="-122"/>
              </a:rPr>
              <a:t>GPU</a:t>
            </a:r>
            <a:r>
              <a:rPr lang="zh-CN" altLang="en-US" sz="1600" dirty="0">
                <a:solidFill>
                  <a:srgbClr val="1D1D1A"/>
                </a:solidFill>
                <a:latin typeface="微软雅黑" panose="020B0503020204020204" pitchFamily="34" charset="-122"/>
                <a:ea typeface="微软雅黑" panose="020B0503020204020204" pitchFamily="34" charset="-122"/>
              </a:rPr>
              <a:t>生态上。如果仅仅是</a:t>
            </a:r>
            <a:r>
              <a:rPr lang="en-US" altLang="zh-CN" sz="1600" dirty="0">
                <a:solidFill>
                  <a:srgbClr val="1D1D1A"/>
                </a:solidFill>
                <a:latin typeface="微软雅黑" panose="020B0503020204020204" pitchFamily="34" charset="-122"/>
                <a:ea typeface="微软雅黑" panose="020B0503020204020204" pitchFamily="34" charset="-122"/>
              </a:rPr>
              <a:t>1</a:t>
            </a:r>
            <a:r>
              <a:rPr lang="zh-CN" altLang="en-US" sz="1600" dirty="0">
                <a:solidFill>
                  <a:srgbClr val="1D1D1A"/>
                </a:solidFill>
                <a:latin typeface="微软雅黑" panose="020B0503020204020204" pitchFamily="34" charset="-122"/>
                <a:ea typeface="微软雅黑" panose="020B0503020204020204" pitchFamily="34" charset="-122"/>
              </a:rPr>
              <a:t>倍、</a:t>
            </a:r>
            <a:r>
              <a:rPr lang="en-US" altLang="zh-CN" sz="1600" dirty="0">
                <a:solidFill>
                  <a:srgbClr val="1D1D1A"/>
                </a:solidFill>
                <a:latin typeface="微软雅黑" panose="020B0503020204020204" pitchFamily="34" charset="-122"/>
                <a:ea typeface="微软雅黑" panose="020B0503020204020204" pitchFamily="34" charset="-122"/>
              </a:rPr>
              <a:t>2</a:t>
            </a:r>
            <a:r>
              <a:rPr lang="zh-CN" altLang="en-US" sz="1600" dirty="0">
                <a:solidFill>
                  <a:srgbClr val="1D1D1A"/>
                </a:solidFill>
                <a:latin typeface="微软雅黑" panose="020B0503020204020204" pitchFamily="34" charset="-122"/>
                <a:ea typeface="微软雅黑" panose="020B0503020204020204" pitchFamily="34" charset="-122"/>
              </a:rPr>
              <a:t>倍的加速对</a:t>
            </a:r>
            <a:r>
              <a:rPr lang="en-US" altLang="zh-CN" sz="1600" dirty="0">
                <a:solidFill>
                  <a:srgbClr val="1D1D1A"/>
                </a:solidFill>
                <a:latin typeface="微软雅黑" panose="020B0503020204020204" pitchFamily="34" charset="-122"/>
                <a:ea typeface="微软雅黑" panose="020B0503020204020204" pitchFamily="34" charset="-122"/>
              </a:rPr>
              <a:t>CPU</a:t>
            </a:r>
            <a:r>
              <a:rPr lang="zh-CN" altLang="en-US" sz="1600" dirty="0">
                <a:solidFill>
                  <a:srgbClr val="1D1D1A"/>
                </a:solidFill>
                <a:latin typeface="微软雅黑" panose="020B0503020204020204" pitchFamily="34" charset="-122"/>
                <a:ea typeface="微软雅黑" panose="020B0503020204020204" pitchFamily="34" charset="-122"/>
              </a:rPr>
              <a:t>生态的用户吸引力不大，最起码需要提供</a:t>
            </a:r>
            <a:r>
              <a:rPr lang="en-US" altLang="zh-CN" sz="1600" b="1" dirty="0">
                <a:solidFill>
                  <a:srgbClr val="0070C0"/>
                </a:solidFill>
                <a:latin typeface="微软雅黑" panose="020B0503020204020204" pitchFamily="34" charset="-122"/>
                <a:ea typeface="微软雅黑" panose="020B0503020204020204" pitchFamily="34" charset="-122"/>
              </a:rPr>
              <a:t>10</a:t>
            </a:r>
            <a:r>
              <a:rPr lang="zh-CN" altLang="en-US" sz="1600" b="1" dirty="0">
                <a:solidFill>
                  <a:srgbClr val="0070C0"/>
                </a:solidFill>
                <a:latin typeface="微软雅黑" panose="020B0503020204020204" pitchFamily="34" charset="-122"/>
                <a:ea typeface="微软雅黑" panose="020B0503020204020204" pitchFamily="34" charset="-122"/>
              </a:rPr>
              <a:t>倍以上的优势</a:t>
            </a:r>
            <a:r>
              <a:rPr lang="zh-CN" altLang="en-US" sz="1600" dirty="0">
                <a:solidFill>
                  <a:srgbClr val="1D1D1A"/>
                </a:solidFill>
                <a:latin typeface="微软雅黑" panose="020B0503020204020204" pitchFamily="34" charset="-122"/>
                <a:ea typeface="微软雅黑" panose="020B0503020204020204" pitchFamily="34" charset="-122"/>
              </a:rPr>
              <a:t>才能吸引用户转移到新的生态上。</a:t>
            </a:r>
            <a:r>
              <a:rPr lang="en-US" altLang="zh-CN" sz="1600" dirty="0">
                <a:solidFill>
                  <a:srgbClr val="1D1D1A"/>
                </a:solidFill>
                <a:latin typeface="微软雅黑" panose="020B0503020204020204" pitchFamily="34" charset="-122"/>
                <a:ea typeface="微软雅黑" panose="020B0503020204020204" pitchFamily="34" charset="-122"/>
              </a:rPr>
              <a:t>GPU</a:t>
            </a:r>
            <a:r>
              <a:rPr lang="zh-CN" altLang="en-US" sz="1600" dirty="0">
                <a:solidFill>
                  <a:srgbClr val="1D1D1A"/>
                </a:solidFill>
                <a:latin typeface="微软雅黑" panose="020B0503020204020204" pitchFamily="34" charset="-122"/>
                <a:ea typeface="微软雅黑" panose="020B0503020204020204" pitchFamily="34" charset="-122"/>
              </a:rPr>
              <a:t>将会是一个新的计算平台，而那些大公司，那些根深蒂固的大公司已经为旧的生态系统，旧的平台编写了很多软件。要说服他们转移到</a:t>
            </a:r>
            <a:r>
              <a:rPr lang="en-US" altLang="zh-CN" sz="1600" dirty="0">
                <a:solidFill>
                  <a:srgbClr val="1D1D1A"/>
                </a:solidFill>
                <a:latin typeface="微软雅黑" panose="020B0503020204020204" pitchFamily="34" charset="-122"/>
                <a:ea typeface="微软雅黑" panose="020B0503020204020204" pitchFamily="34" charset="-122"/>
              </a:rPr>
              <a:t>GPU</a:t>
            </a:r>
            <a:r>
              <a:rPr lang="zh-CN" altLang="en-US" sz="1600" dirty="0">
                <a:solidFill>
                  <a:srgbClr val="1D1D1A"/>
                </a:solidFill>
                <a:latin typeface="微软雅黑" panose="020B0503020204020204" pitchFamily="34" charset="-122"/>
                <a:ea typeface="微软雅黑" panose="020B0503020204020204" pitchFamily="34" charset="-122"/>
              </a:rPr>
              <a:t>的生态是不容易的，</a:t>
            </a:r>
            <a:r>
              <a:rPr lang="zh-CN" altLang="en-US" sz="1600" b="1" dirty="0">
                <a:solidFill>
                  <a:srgbClr val="0070C0"/>
                </a:solidFill>
                <a:latin typeface="微软雅黑" panose="020B0503020204020204" pitchFamily="34" charset="-122"/>
                <a:ea typeface="微软雅黑" panose="020B0503020204020204" pitchFamily="34" charset="-122"/>
              </a:rPr>
              <a:t>采取两个策略</a:t>
            </a:r>
            <a:r>
              <a:rPr lang="zh-CN" altLang="en-US" sz="1600" dirty="0">
                <a:solidFill>
                  <a:srgbClr val="1D1D1A"/>
                </a:solidFill>
                <a:latin typeface="微软雅黑" panose="020B0503020204020204" pitchFamily="34" charset="-122"/>
                <a:ea typeface="微软雅黑" panose="020B0503020204020204" pitchFamily="34" charset="-122"/>
              </a:rPr>
              <a:t>：</a:t>
            </a:r>
            <a:endParaRPr lang="en-US" altLang="zh-CN" sz="1600" dirty="0">
              <a:solidFill>
                <a:srgbClr val="1D1D1A"/>
              </a:solidFill>
              <a:latin typeface="微软雅黑" panose="020B0503020204020204" pitchFamily="34" charset="-122"/>
              <a:ea typeface="微软雅黑" panose="020B0503020204020204" pitchFamily="34" charset="-122"/>
            </a:endParaRPr>
          </a:p>
          <a:p>
            <a:pPr lvl="0">
              <a:lnSpc>
                <a:spcPct val="120000"/>
              </a:lnSpc>
              <a:defRPr/>
            </a:pPr>
            <a:r>
              <a:rPr lang="en-US" altLang="zh-CN" sz="1600" dirty="0">
                <a:solidFill>
                  <a:srgbClr val="1D1D1A"/>
                </a:solidFill>
                <a:latin typeface="微软雅黑" panose="020B0503020204020204" pitchFamily="34" charset="-122"/>
                <a:ea typeface="微软雅黑" panose="020B0503020204020204" pitchFamily="34" charset="-122"/>
              </a:rPr>
              <a:t>1</a:t>
            </a:r>
            <a:r>
              <a:rPr lang="zh-CN" altLang="en-US" sz="1600" dirty="0">
                <a:solidFill>
                  <a:srgbClr val="1D1D1A"/>
                </a:solidFill>
                <a:latin typeface="微软雅黑" panose="020B0503020204020204" pitchFamily="34" charset="-122"/>
                <a:ea typeface="微软雅黑" panose="020B0503020204020204" pitchFamily="34" charset="-122"/>
              </a:rPr>
              <a:t>、生态合伙伙伴</a:t>
            </a:r>
            <a:r>
              <a:rPr lang="en-US" altLang="zh-CN" sz="1600" dirty="0">
                <a:solidFill>
                  <a:srgbClr val="1D1D1A"/>
                </a:solidFill>
                <a:latin typeface="微软雅黑" panose="020B0503020204020204" pitchFamily="34" charset="-122"/>
                <a:ea typeface="微软雅黑" panose="020B0503020204020204" pitchFamily="34" charset="-122"/>
              </a:rPr>
              <a:t>INCEPTION</a:t>
            </a:r>
            <a:r>
              <a:rPr lang="zh-CN" altLang="en-US" sz="1600" dirty="0">
                <a:solidFill>
                  <a:srgbClr val="1D1D1A"/>
                </a:solidFill>
                <a:latin typeface="微软雅黑" panose="020B0503020204020204" pitchFamily="34" charset="-122"/>
                <a:ea typeface="微软雅黑" panose="020B0503020204020204" pitchFamily="34" charset="-122"/>
              </a:rPr>
              <a:t>项目，让</a:t>
            </a:r>
            <a:r>
              <a:rPr lang="en-US" altLang="zh-CN" sz="1600" dirty="0">
                <a:solidFill>
                  <a:srgbClr val="1D1D1A"/>
                </a:solidFill>
                <a:latin typeface="微软雅黑" panose="020B0503020204020204" pitchFamily="34" charset="-122"/>
                <a:ea typeface="微软雅黑" panose="020B0503020204020204" pitchFamily="34" charset="-122"/>
              </a:rPr>
              <a:t>AI</a:t>
            </a:r>
            <a:r>
              <a:rPr lang="zh-CN" altLang="en-US" sz="1600" dirty="0">
                <a:solidFill>
                  <a:srgbClr val="1D1D1A"/>
                </a:solidFill>
                <a:latin typeface="微软雅黑" panose="020B0503020204020204" pitchFamily="34" charset="-122"/>
                <a:ea typeface="微软雅黑" panose="020B0503020204020204" pitchFamily="34" charset="-122"/>
              </a:rPr>
              <a:t>的创业公司都参与到这个项目</a:t>
            </a:r>
            <a:endParaRPr lang="en-US" altLang="zh-CN" sz="1600" dirty="0">
              <a:solidFill>
                <a:srgbClr val="1D1D1A"/>
              </a:solidFill>
              <a:latin typeface="微软雅黑" panose="020B0503020204020204" pitchFamily="34" charset="-122"/>
              <a:ea typeface="微软雅黑" panose="020B0503020204020204" pitchFamily="34" charset="-122"/>
            </a:endParaRPr>
          </a:p>
          <a:p>
            <a:pPr defTabSz="914400">
              <a:lnSpc>
                <a:spcPct val="120000"/>
              </a:lnSpc>
              <a:defRPr/>
            </a:pPr>
            <a:r>
              <a:rPr lang="en-US" altLang="zh-CN" sz="1600" dirty="0">
                <a:solidFill>
                  <a:srgbClr val="1D1D1A"/>
                </a:solidFill>
                <a:latin typeface="微软雅黑" panose="020B0503020204020204" pitchFamily="34" charset="-122"/>
                <a:ea typeface="微软雅黑" panose="020B0503020204020204" pitchFamily="34" charset="-122"/>
              </a:rPr>
              <a:t>2</a:t>
            </a:r>
            <a:r>
              <a:rPr lang="zh-CN" altLang="en-US" sz="1600" dirty="0">
                <a:solidFill>
                  <a:srgbClr val="1D1D1A"/>
                </a:solidFill>
                <a:latin typeface="微软雅黑" panose="020B0503020204020204" pitchFamily="34" charset="-122"/>
                <a:ea typeface="微软雅黑" panose="020B0503020204020204" pitchFamily="34" charset="-122"/>
              </a:rPr>
              <a:t>、设立了风险投资的股权基金，投资小部分的</a:t>
            </a:r>
            <a:r>
              <a:rPr lang="en-US" altLang="zh-CN" sz="1600" dirty="0">
                <a:solidFill>
                  <a:srgbClr val="1D1D1A"/>
                </a:solidFill>
                <a:latin typeface="微软雅黑" panose="020B0503020204020204" pitchFamily="34" charset="-122"/>
                <a:ea typeface="微软雅黑" panose="020B0503020204020204" pitchFamily="34" charset="-122"/>
              </a:rPr>
              <a:t>AI</a:t>
            </a:r>
            <a:r>
              <a:rPr lang="zh-CN" altLang="en-US" sz="1600" dirty="0">
                <a:solidFill>
                  <a:srgbClr val="1D1D1A"/>
                </a:solidFill>
                <a:latin typeface="微软雅黑" panose="020B0503020204020204" pitchFamily="34" charset="-122"/>
                <a:ea typeface="微软雅黑" panose="020B0503020204020204" pitchFamily="34" charset="-122"/>
              </a:rPr>
              <a:t>公司。目标不是财务回报，而是培养生态</a:t>
            </a:r>
          </a:p>
        </p:txBody>
      </p:sp>
      <p:sp>
        <p:nvSpPr>
          <p:cNvPr id="4" name="矩形 3"/>
          <p:cNvSpPr/>
          <p:nvPr/>
        </p:nvSpPr>
        <p:spPr>
          <a:xfrm>
            <a:off x="240051" y="210926"/>
            <a:ext cx="11796890" cy="523220"/>
          </a:xfrm>
          <a:prstGeom prst="rect">
            <a:avLst/>
          </a:prstGeom>
        </p:spPr>
        <p:txBody>
          <a:bodyPr wrap="square">
            <a:spAutoFit/>
          </a:bodyPr>
          <a:lstStyle/>
          <a:p>
            <a:pPr defTabSz="914400">
              <a:defRPr/>
            </a:pPr>
            <a:r>
              <a:rPr lang="zh-CN" altLang="en-US" sz="2800" b="1" dirty="0">
                <a:latin typeface="微软雅黑" panose="020B0503020204020204" pitchFamily="34" charset="-122"/>
                <a:ea typeface="微软雅黑" panose="020B0503020204020204" pitchFamily="34" charset="-122"/>
              </a:rPr>
              <a:t>英伟达史上最大赌注：</a:t>
            </a:r>
            <a:r>
              <a:rPr lang="zh-CN" altLang="en-US" sz="2600" b="1" dirty="0">
                <a:latin typeface="微软雅黑" panose="020B0503020204020204" pitchFamily="34" charset="-122"/>
                <a:ea typeface="微软雅黑" panose="020B0503020204020204" pitchFamily="34" charset="-122"/>
              </a:rPr>
              <a:t>从游戏入手独辟</a:t>
            </a:r>
            <a:r>
              <a:rPr lang="en-US" altLang="zh-CN" sz="2600" b="1" dirty="0">
                <a:latin typeface="微软雅黑" panose="020B0503020204020204" pitchFamily="34" charset="-122"/>
                <a:ea typeface="微软雅黑" panose="020B0503020204020204" pitchFamily="34" charset="-122"/>
              </a:rPr>
              <a:t>GPU</a:t>
            </a:r>
            <a:r>
              <a:rPr lang="zh-CN" altLang="en-US" sz="2600" b="1" dirty="0">
                <a:latin typeface="微软雅黑" panose="020B0503020204020204" pitchFamily="34" charset="-122"/>
                <a:ea typeface="微软雅黑" panose="020B0503020204020204" pitchFamily="34" charset="-122"/>
              </a:rPr>
              <a:t>计算生态，异构并行加速</a:t>
            </a:r>
            <a:r>
              <a:rPr lang="en-US" altLang="zh-CN" sz="2600" b="1" dirty="0">
                <a:latin typeface="微软雅黑" panose="020B0503020204020204" pitchFamily="34" charset="-122"/>
                <a:ea typeface="微软雅黑" panose="020B0503020204020204" pitchFamily="34" charset="-122"/>
              </a:rPr>
              <a:t>AI</a:t>
            </a:r>
            <a:r>
              <a:rPr lang="zh-CN" altLang="en-US" sz="2600" b="1" dirty="0">
                <a:latin typeface="微软雅黑" panose="020B0503020204020204" pitchFamily="34" charset="-122"/>
                <a:ea typeface="微软雅黑" panose="020B0503020204020204" pitchFamily="34" charset="-122"/>
              </a:rPr>
              <a:t>竞争力</a:t>
            </a:r>
          </a:p>
        </p:txBody>
      </p:sp>
      <p:sp>
        <p:nvSpPr>
          <p:cNvPr id="6" name="矩形 5"/>
          <p:cNvSpPr/>
          <p:nvPr/>
        </p:nvSpPr>
        <p:spPr>
          <a:xfrm>
            <a:off x="1223361" y="1700013"/>
            <a:ext cx="870751" cy="338554"/>
          </a:xfrm>
          <a:prstGeom prst="rect">
            <a:avLst/>
          </a:prstGeom>
        </p:spPr>
        <p:txBody>
          <a:bodyPr wrap="none">
            <a:spAutoFit/>
          </a:bodyPr>
          <a:lstStyle/>
          <a:p>
            <a:pPr algn="ctr" defTabSz="914400">
              <a:defRPr/>
            </a:pPr>
            <a:r>
              <a:rPr lang="en-US" altLang="zh-CN" sz="1600" dirty="0">
                <a:solidFill>
                  <a:srgbClr val="303030"/>
                </a:solidFill>
                <a:latin typeface="微软雅黑" panose="020B0503020204020204" pitchFamily="34" charset="-122"/>
                <a:ea typeface="微软雅黑" panose="020B0503020204020204" pitchFamily="34" charset="-122"/>
              </a:rPr>
              <a:t>1993</a:t>
            </a:r>
            <a:r>
              <a:rPr lang="zh-CN" altLang="en-US" sz="1600" dirty="0">
                <a:solidFill>
                  <a:srgbClr val="303030"/>
                </a:solidFill>
                <a:latin typeface="微软雅黑" panose="020B0503020204020204" pitchFamily="34" charset="-122"/>
                <a:ea typeface="微软雅黑" panose="020B0503020204020204" pitchFamily="34" charset="-122"/>
              </a:rPr>
              <a:t>年</a:t>
            </a:r>
            <a:endParaRPr lang="zh-CN" altLang="en-US" sz="1600" dirty="0">
              <a:solidFill>
                <a:srgbClr val="1D1D1A"/>
              </a:solidFill>
              <a:latin typeface="微软雅黑" panose="020B0503020204020204" pitchFamily="34" charset="-122"/>
              <a:ea typeface="微软雅黑" panose="020B0503020204020204" pitchFamily="34" charset="-122"/>
            </a:endParaRPr>
          </a:p>
        </p:txBody>
      </p:sp>
      <p:sp>
        <p:nvSpPr>
          <p:cNvPr id="7" name="矩形 6"/>
          <p:cNvSpPr/>
          <p:nvPr/>
        </p:nvSpPr>
        <p:spPr>
          <a:xfrm>
            <a:off x="3676774" y="1700013"/>
            <a:ext cx="870751" cy="338554"/>
          </a:xfrm>
          <a:prstGeom prst="rect">
            <a:avLst/>
          </a:prstGeom>
        </p:spPr>
        <p:txBody>
          <a:bodyPr wrap="non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2001</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8" name="矩形 7"/>
          <p:cNvSpPr/>
          <p:nvPr/>
        </p:nvSpPr>
        <p:spPr>
          <a:xfrm>
            <a:off x="6107454" y="1700013"/>
            <a:ext cx="870751" cy="338554"/>
          </a:xfrm>
          <a:prstGeom prst="rect">
            <a:avLst/>
          </a:prstGeom>
        </p:spPr>
        <p:txBody>
          <a:bodyPr wrap="non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2007</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9" name="矩形 8"/>
          <p:cNvSpPr/>
          <p:nvPr/>
        </p:nvSpPr>
        <p:spPr>
          <a:xfrm>
            <a:off x="569226" y="2425115"/>
            <a:ext cx="2500212" cy="1621598"/>
          </a:xfrm>
          <a:prstGeom prst="rect">
            <a:avLst/>
          </a:prstGeom>
        </p:spPr>
        <p:txBody>
          <a:bodyPr wrap="square">
            <a:spAutoFit/>
          </a:bodyPr>
          <a:lstStyle/>
          <a:p>
            <a:pPr defTabSz="914400">
              <a:lnSpc>
                <a:spcPct val="120000"/>
              </a:lnSpc>
              <a:defRPr/>
            </a:pPr>
            <a:r>
              <a:rPr lang="zh-CN" altLang="en-US" sz="1400" dirty="0">
                <a:solidFill>
                  <a:srgbClr val="33353C"/>
                </a:solidFill>
                <a:latin typeface="微软雅黑" panose="020B0503020204020204" pitchFamily="34" charset="-122"/>
                <a:ea typeface="微软雅黑" panose="020B0503020204020204" pitchFamily="34" charset="-122"/>
              </a:rPr>
              <a:t>创业之初竞争激烈</a:t>
            </a:r>
            <a:r>
              <a:rPr lang="zh-CN" altLang="en-US" sz="1400" dirty="0">
                <a:solidFill>
                  <a:srgbClr val="1D1D1A"/>
                </a:solidFill>
                <a:latin typeface="微软雅黑" panose="020B0503020204020204" pitchFamily="34" charset="-122"/>
                <a:ea typeface="微软雅黑" panose="020B0503020204020204" pitchFamily="34" charset="-122"/>
              </a:rPr>
              <a:t>，</a:t>
            </a:r>
            <a:r>
              <a:rPr lang="zh-CN" altLang="en-US" sz="1400" dirty="0">
                <a:solidFill>
                  <a:srgbClr val="33353C"/>
                </a:solidFill>
                <a:latin typeface="微软雅黑" panose="020B0503020204020204" pitchFamily="34" charset="-122"/>
                <a:ea typeface="微软雅黑" panose="020B0503020204020204" pitchFamily="34" charset="-122"/>
              </a:rPr>
              <a:t>几十家图形处理器公司，但是</a:t>
            </a:r>
            <a:r>
              <a:rPr lang="en-US" altLang="zh-CN" sz="1400" dirty="0">
                <a:solidFill>
                  <a:srgbClr val="33353C"/>
                </a:solidFill>
                <a:latin typeface="微软雅黑" panose="020B0503020204020204" pitchFamily="34" charset="-122"/>
                <a:ea typeface="微软雅黑" panose="020B0503020204020204" pitchFamily="34" charset="-122"/>
              </a:rPr>
              <a:t>NV</a:t>
            </a:r>
            <a:r>
              <a:rPr lang="zh-CN" altLang="en-US" sz="1400" dirty="0">
                <a:solidFill>
                  <a:srgbClr val="33353C"/>
                </a:solidFill>
                <a:latin typeface="微软雅黑" panose="020B0503020204020204" pitchFamily="34" charset="-122"/>
                <a:ea typeface="微软雅黑" panose="020B0503020204020204" pitchFamily="34" charset="-122"/>
              </a:rPr>
              <a:t>从本质去思考</a:t>
            </a:r>
            <a:r>
              <a:rPr lang="zh-CN" altLang="en-US" sz="1400" dirty="0">
                <a:solidFill>
                  <a:srgbClr val="1D1D1A"/>
                </a:solidFill>
                <a:latin typeface="微软雅黑" panose="020B0503020204020204" pitchFamily="34" charset="-122"/>
                <a:ea typeface="微软雅黑" panose="020B0503020204020204" pitchFamily="34" charset="-122"/>
              </a:rPr>
              <a:t>，</a:t>
            </a:r>
            <a:r>
              <a:rPr lang="zh-CN" altLang="en-US" sz="1400" dirty="0">
                <a:solidFill>
                  <a:srgbClr val="33353C"/>
                </a:solidFill>
                <a:latin typeface="微软雅黑" panose="020B0503020204020204" pitchFamily="34" charset="-122"/>
                <a:ea typeface="微软雅黑" panose="020B0503020204020204" pitchFamily="34" charset="-122"/>
              </a:rPr>
              <a:t>业务的核心是</a:t>
            </a:r>
            <a:r>
              <a:rPr lang="zh-CN" altLang="en-US" sz="1400" b="1" dirty="0">
                <a:solidFill>
                  <a:srgbClr val="0070C0"/>
                </a:solidFill>
                <a:latin typeface="微软雅黑" panose="020B0503020204020204" pitchFamily="34" charset="-122"/>
                <a:ea typeface="微软雅黑" panose="020B0503020204020204" pitchFamily="34" charset="-122"/>
              </a:rPr>
              <a:t>摩尔定律，两年性能提升一倍</a:t>
            </a:r>
            <a:endParaRPr lang="en-US" altLang="zh-CN" sz="1400" dirty="0">
              <a:solidFill>
                <a:srgbClr val="33353C"/>
              </a:solidFill>
              <a:latin typeface="微软雅黑" panose="020B0503020204020204" pitchFamily="34" charset="-122"/>
              <a:ea typeface="微软雅黑" panose="020B0503020204020204" pitchFamily="34" charset="-122"/>
            </a:endParaRPr>
          </a:p>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通用的图形加速，最大的市场会来自游戏</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10" name="矩形 9"/>
          <p:cNvSpPr/>
          <p:nvPr/>
        </p:nvSpPr>
        <p:spPr>
          <a:xfrm>
            <a:off x="3038265" y="2425116"/>
            <a:ext cx="2147769" cy="1104533"/>
          </a:xfrm>
          <a:prstGeom prst="rect">
            <a:avLst/>
          </a:prstGeom>
        </p:spPr>
        <p:txBody>
          <a:bodyPr wrap="square">
            <a:spAutoFit/>
          </a:bodyPr>
          <a:lstStyle/>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科学家利用</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做流体动力学、大气模拟、气象模拟、行星和宇宙模拟，当时</a:t>
            </a:r>
            <a:r>
              <a:rPr lang="zh-CN" altLang="en-US" sz="1400" b="1" dirty="0">
                <a:solidFill>
                  <a:srgbClr val="0070C0"/>
                </a:solidFill>
                <a:latin typeface="微软雅黑" panose="020B0503020204020204" pitchFamily="34" charset="-122"/>
                <a:ea typeface="微软雅黑" panose="020B0503020204020204" pitchFamily="34" charset="-122"/>
              </a:rPr>
              <a:t>编程</a:t>
            </a:r>
            <a:r>
              <a:rPr lang="zh-CN" altLang="en-US" sz="1400" dirty="0">
                <a:solidFill>
                  <a:srgbClr val="1D1D1A"/>
                </a:solidFill>
                <a:latin typeface="微软雅黑" panose="020B0503020204020204" pitchFamily="34" charset="-122"/>
                <a:ea typeface="微软雅黑" panose="020B0503020204020204" pitchFamily="34" charset="-122"/>
              </a:rPr>
              <a:t>十分不方便</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11" name="矩形 10"/>
          <p:cNvSpPr/>
          <p:nvPr/>
        </p:nvSpPr>
        <p:spPr>
          <a:xfrm>
            <a:off x="5292722" y="2425116"/>
            <a:ext cx="2500212" cy="1384995"/>
          </a:xfrm>
          <a:prstGeom prst="rect">
            <a:avLst/>
          </a:prstGeom>
        </p:spPr>
        <p:txBody>
          <a:bodyPr wrap="square">
            <a:spAutoFit/>
          </a:bodyPr>
          <a:lstStyle/>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推出了</a:t>
            </a:r>
            <a:r>
              <a:rPr lang="en-US" altLang="zh-CN" sz="1400" dirty="0">
                <a:solidFill>
                  <a:srgbClr val="1D1D1A"/>
                </a:solidFill>
                <a:latin typeface="微软雅黑" panose="020B0503020204020204" pitchFamily="34" charset="-122"/>
                <a:ea typeface="微软雅黑" panose="020B0503020204020204" pitchFamily="34" charset="-122"/>
              </a:rPr>
              <a:t>CUDA</a:t>
            </a:r>
            <a:r>
              <a:rPr lang="zh-CN" altLang="en-US" sz="1400" dirty="0">
                <a:solidFill>
                  <a:srgbClr val="1D1D1A"/>
                </a:solidFill>
                <a:latin typeface="微软雅黑" panose="020B0503020204020204" pitchFamily="34" charset="-122"/>
                <a:ea typeface="微软雅黑" panose="020B0503020204020204" pitchFamily="34" charset="-122"/>
              </a:rPr>
              <a:t>实现编程</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计算，当时</a:t>
            </a:r>
            <a:r>
              <a:rPr lang="zh-CN" altLang="en-US" sz="1400" b="1" dirty="0">
                <a:solidFill>
                  <a:srgbClr val="0070C0"/>
                </a:solidFill>
                <a:latin typeface="微软雅黑" panose="020B0503020204020204" pitchFamily="34" charset="-122"/>
                <a:ea typeface="微软雅黑" panose="020B0503020204020204" pitchFamily="34" charset="-122"/>
              </a:rPr>
              <a:t>没有任何的生态和应用</a:t>
            </a:r>
            <a:r>
              <a:rPr lang="zh-CN" altLang="en-US" sz="1400" dirty="0">
                <a:solidFill>
                  <a:srgbClr val="1D1D1A"/>
                </a:solidFill>
                <a:latin typeface="微软雅黑" panose="020B0503020204020204" pitchFamily="34" charset="-122"/>
                <a:ea typeface="微软雅黑" panose="020B0503020204020204" pitchFamily="34" charset="-122"/>
              </a:rPr>
              <a:t>，额外功能并没有人用。</a:t>
            </a:r>
            <a:endParaRPr lang="en-US" altLang="zh-CN" sz="1400" dirty="0">
              <a:solidFill>
                <a:srgbClr val="1D1D1A"/>
              </a:solidFill>
              <a:latin typeface="微软雅黑" panose="020B0503020204020204" pitchFamily="34" charset="-122"/>
              <a:ea typeface="微软雅黑" panose="020B0503020204020204" pitchFamily="34" charset="-122"/>
            </a:endParaRPr>
          </a:p>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竞争对手的</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是一个丰田，但是</a:t>
            </a:r>
            <a:r>
              <a:rPr lang="en-US" altLang="zh-CN" sz="1400" dirty="0">
                <a:solidFill>
                  <a:srgbClr val="0070C0"/>
                </a:solidFill>
                <a:latin typeface="微软雅黑" panose="020B0503020204020204" pitchFamily="34" charset="-122"/>
                <a:ea typeface="微软雅黑" panose="020B0503020204020204" pitchFamily="34" charset="-122"/>
              </a:rPr>
              <a:t>NV</a:t>
            </a:r>
            <a:r>
              <a:rPr lang="zh-CN" altLang="en-US" sz="1400" dirty="0">
                <a:solidFill>
                  <a:srgbClr val="0070C0"/>
                </a:solidFill>
                <a:latin typeface="微软雅黑" panose="020B0503020204020204" pitchFamily="34" charset="-122"/>
                <a:ea typeface="微软雅黑" panose="020B0503020204020204" pitchFamily="34" charset="-122"/>
              </a:rPr>
              <a:t>的</a:t>
            </a:r>
            <a:r>
              <a:rPr lang="en-US" altLang="zh-CN" sz="1400" dirty="0">
                <a:solidFill>
                  <a:srgbClr val="0070C0"/>
                </a:solidFill>
                <a:latin typeface="微软雅黑" panose="020B0503020204020204" pitchFamily="34" charset="-122"/>
                <a:ea typeface="微软雅黑" panose="020B0503020204020204" pitchFamily="34" charset="-122"/>
              </a:rPr>
              <a:t>GPU</a:t>
            </a:r>
            <a:r>
              <a:rPr lang="zh-CN" altLang="en-US" sz="1400" dirty="0">
                <a:solidFill>
                  <a:srgbClr val="0070C0"/>
                </a:solidFill>
                <a:latin typeface="微软雅黑" panose="020B0503020204020204" pitchFamily="34" charset="-122"/>
                <a:ea typeface="微软雅黑" panose="020B0503020204020204" pitchFamily="34" charset="-122"/>
              </a:rPr>
              <a:t>是一台法拉利</a:t>
            </a:r>
            <a:endParaRPr lang="en-US" altLang="zh-CN" sz="1400" dirty="0">
              <a:solidFill>
                <a:srgbClr val="0070C0"/>
              </a:solidFill>
              <a:latin typeface="微软雅黑" panose="020B0503020204020204" pitchFamily="34" charset="-122"/>
              <a:ea typeface="微软雅黑" panose="020B0503020204020204" pitchFamily="34" charset="-122"/>
            </a:endParaRPr>
          </a:p>
        </p:txBody>
      </p:sp>
      <p:sp>
        <p:nvSpPr>
          <p:cNvPr id="2" name="矩形 1"/>
          <p:cNvSpPr/>
          <p:nvPr/>
        </p:nvSpPr>
        <p:spPr>
          <a:xfrm>
            <a:off x="8003659" y="2425116"/>
            <a:ext cx="2052320" cy="1363065"/>
          </a:xfrm>
          <a:prstGeom prst="rect">
            <a:avLst/>
          </a:prstGeom>
        </p:spPr>
        <p:txBody>
          <a:bodyPr wrap="square">
            <a:spAutoFit/>
          </a:bodyPr>
          <a:lstStyle/>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直到</a:t>
            </a:r>
            <a:r>
              <a:rPr lang="zh-CN" altLang="en-US" sz="1400" b="1" dirty="0">
                <a:solidFill>
                  <a:srgbClr val="0070C0"/>
                </a:solidFill>
                <a:latin typeface="微软雅黑" panose="020B0503020204020204" pitchFamily="34" charset="-122"/>
                <a:ea typeface="微软雅黑" panose="020B0503020204020204" pitchFamily="34" charset="-122"/>
              </a:rPr>
              <a:t>深度学习算法</a:t>
            </a:r>
            <a:r>
              <a:rPr lang="zh-CN" altLang="en-US" sz="1400" dirty="0">
                <a:solidFill>
                  <a:srgbClr val="1D1D1A"/>
                </a:solidFill>
                <a:latin typeface="微软雅黑" panose="020B0503020204020204" pitchFamily="34" charset="-122"/>
                <a:ea typeface="微软雅黑" panose="020B0503020204020204" pitchFamily="34" charset="-122"/>
              </a:rPr>
              <a:t>的出现，引起了</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的大规模使用。加上摩尔定律快到头了，</a:t>
            </a:r>
            <a:r>
              <a:rPr lang="zh-CN" altLang="en-US" sz="1400" b="1" dirty="0">
                <a:solidFill>
                  <a:srgbClr val="0070C0"/>
                </a:solidFill>
                <a:latin typeface="微软雅黑" panose="020B0503020204020204" pitchFamily="34" charset="-122"/>
                <a:ea typeface="微软雅黑" panose="020B0503020204020204" pitchFamily="34" charset="-122"/>
              </a:rPr>
              <a:t>并行加速是主要技术和方法</a:t>
            </a:r>
            <a:endParaRPr lang="en-US" altLang="zh-CN" sz="1400" b="1" dirty="0">
              <a:solidFill>
                <a:srgbClr val="0070C0"/>
              </a:solidFill>
              <a:latin typeface="微软雅黑" panose="020B0503020204020204" pitchFamily="34" charset="-122"/>
              <a:ea typeface="微软雅黑" panose="020B0503020204020204" pitchFamily="34" charset="-122"/>
            </a:endParaRPr>
          </a:p>
        </p:txBody>
      </p:sp>
      <p:sp>
        <p:nvSpPr>
          <p:cNvPr id="16" name="矩形 15"/>
          <p:cNvSpPr/>
          <p:nvPr/>
        </p:nvSpPr>
        <p:spPr>
          <a:xfrm>
            <a:off x="10548462" y="1700013"/>
            <a:ext cx="1203725" cy="338554"/>
          </a:xfrm>
          <a:prstGeom prst="rect">
            <a:avLst/>
          </a:prstGeom>
        </p:spPr>
        <p:txBody>
          <a:bodyPr wrap="squar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2024</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17" name="矩形 16"/>
          <p:cNvSpPr/>
          <p:nvPr/>
        </p:nvSpPr>
        <p:spPr>
          <a:xfrm>
            <a:off x="5866006" y="1122061"/>
            <a:ext cx="2224397" cy="646331"/>
          </a:xfrm>
          <a:prstGeom prst="rect">
            <a:avLst/>
          </a:prstGeom>
        </p:spPr>
        <p:txBody>
          <a:bodyPr wrap="square">
            <a:spAutoFit/>
          </a:bodyPr>
          <a:lstStyle/>
          <a:p>
            <a:pPr defTabSz="914400">
              <a:defRPr/>
            </a:pP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股价大幅下跌，维持了</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5</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年颓势</a:t>
            </a:r>
          </a:p>
        </p:txBody>
      </p:sp>
      <p:sp>
        <p:nvSpPr>
          <p:cNvPr id="19" name="矩形 18"/>
          <p:cNvSpPr/>
          <p:nvPr/>
        </p:nvSpPr>
        <p:spPr>
          <a:xfrm>
            <a:off x="8427958" y="1700013"/>
            <a:ext cx="1203725" cy="338554"/>
          </a:xfrm>
          <a:prstGeom prst="rect">
            <a:avLst/>
          </a:prstGeom>
        </p:spPr>
        <p:txBody>
          <a:bodyPr wrap="squar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2012</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20" name="矩形 19"/>
          <p:cNvSpPr/>
          <p:nvPr/>
        </p:nvSpPr>
        <p:spPr>
          <a:xfrm>
            <a:off x="9362445" y="1097281"/>
            <a:ext cx="1718991" cy="646331"/>
          </a:xfrm>
          <a:prstGeom prst="rect">
            <a:avLst/>
          </a:prstGeom>
        </p:spPr>
        <p:txBody>
          <a:bodyPr wrap="square">
            <a:spAutoFit/>
          </a:bodyPr>
          <a:lstStyle/>
          <a:p>
            <a:pPr defTabSz="914400">
              <a:defRPr/>
            </a:pP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CUDA </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每年坚持发布版本</a:t>
            </a:r>
          </a:p>
        </p:txBody>
      </p:sp>
      <p:pic>
        <p:nvPicPr>
          <p:cNvPr id="9218" name="Picture 2" descr="AI 教父」黃仁勳台北賣力叫賣，背後沒說出口的煩惱| TechNews 科技新報"/>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457" y="4243876"/>
            <a:ext cx="2453447" cy="196856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55">
            <a:extLst>
              <a:ext uri="{FF2B5EF4-FFF2-40B4-BE49-F238E27FC236}">
                <a16:creationId xmlns:a16="http://schemas.microsoft.com/office/drawing/2014/main" id="{BBDC0028-4130-4F9E-9C6E-E13123A5E4DB}"/>
              </a:ext>
            </a:extLst>
          </p:cNvPr>
          <p:cNvCxnSpPr>
            <a:cxnSpLocks/>
          </p:cNvCxnSpPr>
          <p:nvPr/>
        </p:nvCxnSpPr>
        <p:spPr>
          <a:xfrm>
            <a:off x="729457" y="2203145"/>
            <a:ext cx="10722881" cy="0"/>
          </a:xfrm>
          <a:prstGeom prst="line">
            <a:avLst/>
          </a:prstGeom>
          <a:ln w="76200">
            <a:gradFill>
              <a:gsLst>
                <a:gs pos="0">
                  <a:srgbClr val="0070C0">
                    <a:alpha val="40000"/>
                  </a:srgbClr>
                </a:gs>
                <a:gs pos="100000">
                  <a:srgbClr val="0070C0"/>
                </a:gs>
              </a:gsLst>
              <a:lin ang="0" scaled="0"/>
            </a:gradFill>
            <a:tailEnd type="stealth"/>
          </a:ln>
        </p:spPr>
        <p:style>
          <a:lnRef idx="1">
            <a:schemeClr val="accent1"/>
          </a:lnRef>
          <a:fillRef idx="0">
            <a:schemeClr val="accent1"/>
          </a:fillRef>
          <a:effectRef idx="0">
            <a:schemeClr val="accent1"/>
          </a:effectRef>
          <a:fontRef idx="minor">
            <a:schemeClr val="tx1"/>
          </a:fontRef>
        </p:style>
      </p:cxnSp>
      <p:sp>
        <p:nvSpPr>
          <p:cNvPr id="22" name="Oval 19">
            <a:extLst>
              <a:ext uri="{FF2B5EF4-FFF2-40B4-BE49-F238E27FC236}">
                <a16:creationId xmlns:a16="http://schemas.microsoft.com/office/drawing/2014/main" id="{CDAB8928-82F0-401C-A7E4-089604030393}"/>
              </a:ext>
            </a:extLst>
          </p:cNvPr>
          <p:cNvSpPr>
            <a:spLocks/>
          </p:cNvSpPr>
          <p:nvPr/>
        </p:nvSpPr>
        <p:spPr>
          <a:xfrm>
            <a:off x="1562807" y="2108883"/>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24" name="Oval 19">
            <a:extLst>
              <a:ext uri="{FF2B5EF4-FFF2-40B4-BE49-F238E27FC236}">
                <a16:creationId xmlns:a16="http://schemas.microsoft.com/office/drawing/2014/main" id="{CDAB8928-82F0-401C-A7E4-089604030393}"/>
              </a:ext>
            </a:extLst>
          </p:cNvPr>
          <p:cNvSpPr>
            <a:spLocks/>
          </p:cNvSpPr>
          <p:nvPr/>
        </p:nvSpPr>
        <p:spPr>
          <a:xfrm>
            <a:off x="4016220" y="2102791"/>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25" name="Oval 19">
            <a:extLst>
              <a:ext uri="{FF2B5EF4-FFF2-40B4-BE49-F238E27FC236}">
                <a16:creationId xmlns:a16="http://schemas.microsoft.com/office/drawing/2014/main" id="{CDAB8928-82F0-401C-A7E4-089604030393}"/>
              </a:ext>
            </a:extLst>
          </p:cNvPr>
          <p:cNvSpPr>
            <a:spLocks/>
          </p:cNvSpPr>
          <p:nvPr/>
        </p:nvSpPr>
        <p:spPr>
          <a:xfrm>
            <a:off x="8933891" y="2104099"/>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26" name="Oval 19">
            <a:extLst>
              <a:ext uri="{FF2B5EF4-FFF2-40B4-BE49-F238E27FC236}">
                <a16:creationId xmlns:a16="http://schemas.microsoft.com/office/drawing/2014/main" id="{CDAB8928-82F0-401C-A7E4-089604030393}"/>
              </a:ext>
            </a:extLst>
          </p:cNvPr>
          <p:cNvSpPr>
            <a:spLocks/>
          </p:cNvSpPr>
          <p:nvPr/>
        </p:nvSpPr>
        <p:spPr>
          <a:xfrm>
            <a:off x="6446900" y="2104099"/>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Tree>
    <p:extLst>
      <p:ext uri="{BB962C8B-B14F-4D97-AF65-F5344CB8AC3E}">
        <p14:creationId xmlns:p14="http://schemas.microsoft.com/office/powerpoint/2010/main" val="16794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6376" y="196518"/>
            <a:ext cx="11565382" cy="523220"/>
          </a:xfrm>
          <a:prstGeom prst="rect">
            <a:avLst/>
          </a:prstGeom>
        </p:spPr>
        <p:txBody>
          <a:bodyPr wrap="square">
            <a:spAutoFit/>
          </a:bodyPr>
          <a:lstStyle/>
          <a:p>
            <a:pPr lvl="0">
              <a:defRPr/>
            </a:pPr>
            <a:r>
              <a:rPr lang="en-US" altLang="zh-CN" sz="2800" b="1" dirty="0">
                <a:latin typeface="微软雅黑" panose="020B0503020204020204" pitchFamily="34" charset="-122"/>
                <a:ea typeface="微软雅黑" panose="020B0503020204020204" pitchFamily="34" charset="-122"/>
              </a:rPr>
              <a:t>NVIDIA </a:t>
            </a:r>
            <a:r>
              <a:rPr lang="zh-CN" altLang="en-US" sz="24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全面布局集群能力，向全栈集群基础设施提供商迈进</a:t>
            </a:r>
            <a:endParaRPr lang="zh-CN" altLang="en-US" sz="2400" b="1" dirty="0">
              <a:latin typeface="微软雅黑" panose="020B0503020204020204" pitchFamily="34" charset="-122"/>
              <a:ea typeface="微软雅黑" panose="020B0503020204020204" pitchFamily="34" charset="-122"/>
            </a:endParaRPr>
          </a:p>
        </p:txBody>
      </p:sp>
      <p:sp>
        <p:nvSpPr>
          <p:cNvPr id="141" name="Freeform 8">
            <a:extLst>
              <a:ext uri="{FF2B5EF4-FFF2-40B4-BE49-F238E27FC236}">
                <a16:creationId xmlns:a16="http://schemas.microsoft.com/office/drawing/2014/main" id="{B794F7AF-4A5E-450E-98D4-705673CBAE9C}"/>
              </a:ext>
            </a:extLst>
          </p:cNvPr>
          <p:cNvSpPr>
            <a:spLocks/>
          </p:cNvSpPr>
          <p:nvPr/>
        </p:nvSpPr>
        <p:spPr bwMode="auto">
          <a:xfrm>
            <a:off x="3292127" y="3606219"/>
            <a:ext cx="827173" cy="209184"/>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a:solidFill>
                <a:srgbClr val="FFFFFF"/>
              </a:solidFill>
              <a:latin typeface="微软雅黑" panose="020B0503020204020204" pitchFamily="34" charset="-122"/>
              <a:ea typeface="微软雅黑" panose="020B0503020204020204" pitchFamily="34" charset="-122"/>
            </a:endParaRPr>
          </a:p>
        </p:txBody>
      </p:sp>
      <p:sp>
        <p:nvSpPr>
          <p:cNvPr id="142" name="矩形 141">
            <a:extLst>
              <a:ext uri="{FF2B5EF4-FFF2-40B4-BE49-F238E27FC236}">
                <a16:creationId xmlns:a16="http://schemas.microsoft.com/office/drawing/2014/main" id="{FA5A53C1-0FD7-4662-8B25-F367F8A51698}"/>
              </a:ext>
            </a:extLst>
          </p:cNvPr>
          <p:cNvSpPr/>
          <p:nvPr/>
        </p:nvSpPr>
        <p:spPr>
          <a:xfrm>
            <a:off x="2911326" y="4464105"/>
            <a:ext cx="1380863" cy="244871"/>
          </a:xfrm>
          <a:prstGeom prst="rect">
            <a:avLst/>
          </a:prstGeom>
          <a:solidFill>
            <a:srgbClr val="6699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666666"/>
              </a:solidFill>
              <a:latin typeface="微软雅黑" panose="020B0503020204020204" pitchFamily="34" charset="-122"/>
              <a:ea typeface="微软雅黑" panose="020B0503020204020204" pitchFamily="34" charset="-122"/>
            </a:endParaRPr>
          </a:p>
        </p:txBody>
      </p:sp>
      <p:pic>
        <p:nvPicPr>
          <p:cNvPr id="143" name="Picture 19" descr="Picture 19">
            <a:extLst>
              <a:ext uri="{FF2B5EF4-FFF2-40B4-BE49-F238E27FC236}">
                <a16:creationId xmlns:a16="http://schemas.microsoft.com/office/drawing/2014/main" id="{BC76364A-0306-4228-8E97-2ABAFB487D59}"/>
              </a:ext>
            </a:extLst>
          </p:cNvPr>
          <p:cNvPicPr>
            <a:picLocks noChangeAspect="1"/>
          </p:cNvPicPr>
          <p:nvPr/>
        </p:nvPicPr>
        <p:blipFill>
          <a:blip r:embed="rId3" cstate="screen">
            <a:alphaModFix amt="59996"/>
            <a:grayscl/>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tretch>
            <a:fillRect/>
          </a:stretch>
        </p:blipFill>
        <p:spPr>
          <a:xfrm rot="5400000" flipH="1" flipV="1">
            <a:off x="6138986" y="3595662"/>
            <a:ext cx="4451118" cy="239836"/>
          </a:xfrm>
          <a:prstGeom prst="rect">
            <a:avLst/>
          </a:prstGeom>
          <a:ln w="12700">
            <a:miter lim="400000"/>
          </a:ln>
        </p:spPr>
      </p:pic>
      <p:sp>
        <p:nvSpPr>
          <p:cNvPr id="144" name="圆角矩形 210">
            <a:extLst>
              <a:ext uri="{FF2B5EF4-FFF2-40B4-BE49-F238E27FC236}">
                <a16:creationId xmlns:a16="http://schemas.microsoft.com/office/drawing/2014/main" id="{840FD11E-B7E5-4C15-8FE9-07865C6D6B51}"/>
              </a:ext>
            </a:extLst>
          </p:cNvPr>
          <p:cNvSpPr/>
          <p:nvPr/>
        </p:nvSpPr>
        <p:spPr>
          <a:xfrm>
            <a:off x="2866460" y="3602235"/>
            <a:ext cx="1455901" cy="2424751"/>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45" name="圆角矩形 211">
            <a:extLst>
              <a:ext uri="{FF2B5EF4-FFF2-40B4-BE49-F238E27FC236}">
                <a16:creationId xmlns:a16="http://schemas.microsoft.com/office/drawing/2014/main" id="{E901B101-52F9-4052-8D4C-D21FB5DD6B2A}"/>
              </a:ext>
            </a:extLst>
          </p:cNvPr>
          <p:cNvSpPr/>
          <p:nvPr/>
        </p:nvSpPr>
        <p:spPr>
          <a:xfrm>
            <a:off x="773276" y="3590090"/>
            <a:ext cx="2031949" cy="2436895"/>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46" name="圆角矩形 212">
            <a:extLst>
              <a:ext uri="{FF2B5EF4-FFF2-40B4-BE49-F238E27FC236}">
                <a16:creationId xmlns:a16="http://schemas.microsoft.com/office/drawing/2014/main" id="{9B1254F0-0801-462B-B69B-A20F72604C68}"/>
              </a:ext>
            </a:extLst>
          </p:cNvPr>
          <p:cNvSpPr/>
          <p:nvPr/>
        </p:nvSpPr>
        <p:spPr>
          <a:xfrm>
            <a:off x="4395815" y="3595024"/>
            <a:ext cx="1660831" cy="2431962"/>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47" name="五边形 213">
            <a:extLst>
              <a:ext uri="{FF2B5EF4-FFF2-40B4-BE49-F238E27FC236}">
                <a16:creationId xmlns:a16="http://schemas.microsoft.com/office/drawing/2014/main" id="{070F7EA4-FDC6-4887-B033-E8F436365E06}"/>
              </a:ext>
            </a:extLst>
          </p:cNvPr>
          <p:cNvSpPr/>
          <p:nvPr/>
        </p:nvSpPr>
        <p:spPr>
          <a:xfrm>
            <a:off x="729457" y="2030462"/>
            <a:ext cx="7446051" cy="412991"/>
          </a:xfrm>
          <a:prstGeom prst="homePlate">
            <a:avLst/>
          </a:prstGeom>
          <a:gradFill>
            <a:gsLst>
              <a:gs pos="5000">
                <a:srgbClr val="FFFFFF">
                  <a:lumMod val="95000"/>
                  <a:alpha val="42000"/>
                </a:srgbClr>
              </a:gs>
              <a:gs pos="96000">
                <a:srgbClr val="FFFFFF">
                  <a:lumMod val="50000"/>
                  <a:alpha val="30000"/>
                </a:srgbClr>
              </a:gs>
            </a:gsLst>
            <a:lin ang="0" scaled="1"/>
          </a:gradFill>
          <a:ln w="38100" cap="flat" cmpd="sng" algn="ctr">
            <a:noFill/>
            <a:prstDash val="solid"/>
            <a:miter lim="800000"/>
          </a:ln>
          <a:effectLst/>
        </p:spPr>
        <p:txBody>
          <a:bodyPr rtlCol="0" anchor="ctr"/>
          <a:lstStyle/>
          <a:p>
            <a:pPr algn="ctr" defTabSz="914112">
              <a:defRPr/>
            </a:pPr>
            <a:endParaRPr kumimoji="1" lang="zh-CN" altLang="en-US" sz="1400" kern="0"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8" name="椭圆 147">
            <a:extLst>
              <a:ext uri="{FF2B5EF4-FFF2-40B4-BE49-F238E27FC236}">
                <a16:creationId xmlns:a16="http://schemas.microsoft.com/office/drawing/2014/main" id="{E7EA6775-223C-44CC-BAFB-4EC6359E51FA}"/>
              </a:ext>
            </a:extLst>
          </p:cNvPr>
          <p:cNvSpPr>
            <a:spLocks noChangeAspect="1"/>
          </p:cNvSpPr>
          <p:nvPr/>
        </p:nvSpPr>
        <p:spPr>
          <a:xfrm>
            <a:off x="1248906"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C00000"/>
              </a:solidFill>
              <a:latin typeface="微软雅黑" panose="020B0503020204020204" pitchFamily="34" charset="-122"/>
              <a:ea typeface="微软雅黑" panose="020B0503020204020204" pitchFamily="34" charset="-122"/>
            </a:endParaRPr>
          </a:p>
        </p:txBody>
      </p:sp>
      <p:sp>
        <p:nvSpPr>
          <p:cNvPr id="149" name="椭圆 148">
            <a:extLst>
              <a:ext uri="{FF2B5EF4-FFF2-40B4-BE49-F238E27FC236}">
                <a16:creationId xmlns:a16="http://schemas.microsoft.com/office/drawing/2014/main" id="{68CEC4D5-5E6E-491D-BDB2-760B650FA19E}"/>
              </a:ext>
            </a:extLst>
          </p:cNvPr>
          <p:cNvSpPr>
            <a:spLocks noChangeAspect="1"/>
          </p:cNvSpPr>
          <p:nvPr/>
        </p:nvSpPr>
        <p:spPr>
          <a:xfrm>
            <a:off x="3150578"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C00000"/>
              </a:solidFill>
              <a:latin typeface="微软雅黑" panose="020B0503020204020204" pitchFamily="34" charset="-122"/>
              <a:ea typeface="微软雅黑" panose="020B0503020204020204" pitchFamily="34" charset="-122"/>
            </a:endParaRPr>
          </a:p>
        </p:txBody>
      </p:sp>
      <p:sp>
        <p:nvSpPr>
          <p:cNvPr id="150" name="矩形 149">
            <a:extLst>
              <a:ext uri="{FF2B5EF4-FFF2-40B4-BE49-F238E27FC236}">
                <a16:creationId xmlns:a16="http://schemas.microsoft.com/office/drawing/2014/main" id="{3AC5C18F-E1B1-4D3C-B843-6B01B99ECA89}"/>
              </a:ext>
            </a:extLst>
          </p:cNvPr>
          <p:cNvSpPr/>
          <p:nvPr/>
        </p:nvSpPr>
        <p:spPr>
          <a:xfrm>
            <a:off x="1376981" y="2024019"/>
            <a:ext cx="660570" cy="369332"/>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补齐集群</a:t>
            </a:r>
            <a:endParaRPr lang="en-US" altLang="zh-CN" sz="1200" b="1" dirty="0">
              <a:solidFill>
                <a:srgbClr val="0070C0"/>
              </a:solidFill>
              <a:latin typeface="微软雅黑" panose="020B0503020204020204" pitchFamily="34" charset="-122"/>
              <a:ea typeface="微软雅黑" panose="020B0503020204020204" pitchFamily="34" charset="-122"/>
            </a:endParaRPr>
          </a:p>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网络能力</a:t>
            </a:r>
          </a:p>
        </p:txBody>
      </p:sp>
      <p:sp>
        <p:nvSpPr>
          <p:cNvPr id="151" name="椭圆 150">
            <a:extLst>
              <a:ext uri="{FF2B5EF4-FFF2-40B4-BE49-F238E27FC236}">
                <a16:creationId xmlns:a16="http://schemas.microsoft.com/office/drawing/2014/main" id="{914C199E-EFE0-4F49-AF2D-F4A30E24B3C3}"/>
              </a:ext>
            </a:extLst>
          </p:cNvPr>
          <p:cNvSpPr>
            <a:spLocks noChangeAspect="1"/>
          </p:cNvSpPr>
          <p:nvPr/>
        </p:nvSpPr>
        <p:spPr>
          <a:xfrm>
            <a:off x="4706089"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C00000"/>
              </a:solidFill>
              <a:latin typeface="微软雅黑" panose="020B0503020204020204" pitchFamily="34" charset="-122"/>
              <a:ea typeface="微软雅黑" panose="020B0503020204020204" pitchFamily="34" charset="-122"/>
            </a:endParaRPr>
          </a:p>
        </p:txBody>
      </p:sp>
      <p:sp>
        <p:nvSpPr>
          <p:cNvPr id="152" name="矩形 151">
            <a:extLst>
              <a:ext uri="{FF2B5EF4-FFF2-40B4-BE49-F238E27FC236}">
                <a16:creationId xmlns:a16="http://schemas.microsoft.com/office/drawing/2014/main" id="{28CD55DE-5B46-4139-B846-EDB82F979240}"/>
              </a:ext>
            </a:extLst>
          </p:cNvPr>
          <p:cNvSpPr/>
          <p:nvPr/>
        </p:nvSpPr>
        <p:spPr>
          <a:xfrm>
            <a:off x="4805001" y="2024019"/>
            <a:ext cx="702522" cy="369332"/>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补齐集群分布式</a:t>
            </a:r>
            <a:r>
              <a:rPr lang="en-US" altLang="zh-CN" sz="1200" b="1" dirty="0">
                <a:solidFill>
                  <a:srgbClr val="0070C0"/>
                </a:solidFill>
                <a:latin typeface="微软雅黑" panose="020B0503020204020204" pitchFamily="34" charset="-122"/>
                <a:ea typeface="微软雅黑" panose="020B0503020204020204" pitchFamily="34" charset="-122"/>
              </a:rPr>
              <a:t>IO</a:t>
            </a:r>
            <a:endParaRPr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153" name="矩形 152">
            <a:extLst>
              <a:ext uri="{FF2B5EF4-FFF2-40B4-BE49-F238E27FC236}">
                <a16:creationId xmlns:a16="http://schemas.microsoft.com/office/drawing/2014/main" id="{1F790E84-9652-4DE9-84D6-0658EA382884}"/>
              </a:ext>
            </a:extLst>
          </p:cNvPr>
          <p:cNvSpPr/>
          <p:nvPr/>
        </p:nvSpPr>
        <p:spPr>
          <a:xfrm>
            <a:off x="3253120" y="2018375"/>
            <a:ext cx="717884" cy="369332"/>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补齐集群管理软件</a:t>
            </a:r>
          </a:p>
        </p:txBody>
      </p:sp>
      <p:sp>
        <p:nvSpPr>
          <p:cNvPr id="154" name="圆角矩形 220">
            <a:extLst>
              <a:ext uri="{FF2B5EF4-FFF2-40B4-BE49-F238E27FC236}">
                <a16:creationId xmlns:a16="http://schemas.microsoft.com/office/drawing/2014/main" id="{FFC84F29-E220-48F2-BDA3-011194C56AE0}"/>
              </a:ext>
            </a:extLst>
          </p:cNvPr>
          <p:cNvSpPr/>
          <p:nvPr/>
        </p:nvSpPr>
        <p:spPr>
          <a:xfrm>
            <a:off x="729456" y="1171482"/>
            <a:ext cx="7490994" cy="4962176"/>
          </a:xfrm>
          <a:prstGeom prst="roundRect">
            <a:avLst>
              <a:gd name="adj" fmla="val 0"/>
            </a:avLst>
          </a:prstGeom>
          <a:noFill/>
          <a:ln w="12700" cap="flat" cmpd="sng" algn="ctr">
            <a:solidFill>
              <a:srgbClr val="DDDDD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55" name="椭圆 154">
            <a:extLst>
              <a:ext uri="{FF2B5EF4-FFF2-40B4-BE49-F238E27FC236}">
                <a16:creationId xmlns:a16="http://schemas.microsoft.com/office/drawing/2014/main" id="{A29B3074-809C-4E1D-9AF3-B8BDE8B342C0}"/>
              </a:ext>
            </a:extLst>
          </p:cNvPr>
          <p:cNvSpPr>
            <a:spLocks noChangeAspect="1"/>
          </p:cNvSpPr>
          <p:nvPr/>
        </p:nvSpPr>
        <p:spPr>
          <a:xfrm>
            <a:off x="6641300"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1D1D1A"/>
              </a:solidFill>
              <a:latin typeface="微软雅黑" panose="020B0503020204020204" pitchFamily="34" charset="-122"/>
              <a:ea typeface="微软雅黑" panose="020B0503020204020204" pitchFamily="34" charset="-122"/>
            </a:endParaRPr>
          </a:p>
        </p:txBody>
      </p:sp>
      <p:sp>
        <p:nvSpPr>
          <p:cNvPr id="156" name="矩形 155">
            <a:extLst>
              <a:ext uri="{FF2B5EF4-FFF2-40B4-BE49-F238E27FC236}">
                <a16:creationId xmlns:a16="http://schemas.microsoft.com/office/drawing/2014/main" id="{6AF2D33A-9780-44C4-ADFD-27F504CBC4E3}"/>
              </a:ext>
            </a:extLst>
          </p:cNvPr>
          <p:cNvSpPr/>
          <p:nvPr/>
        </p:nvSpPr>
        <p:spPr>
          <a:xfrm>
            <a:off x="6672970" y="1839353"/>
            <a:ext cx="852045" cy="738664"/>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发布</a:t>
            </a:r>
            <a:endParaRPr lang="en-US" altLang="zh-CN" sz="1200" b="1" dirty="0">
              <a:solidFill>
                <a:srgbClr val="0070C0"/>
              </a:solidFill>
              <a:latin typeface="微软雅黑" panose="020B0503020204020204" pitchFamily="34" charset="-122"/>
              <a:ea typeface="微软雅黑" panose="020B0503020204020204" pitchFamily="34" charset="-122"/>
            </a:endParaRPr>
          </a:p>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集群级硬件</a:t>
            </a:r>
            <a:r>
              <a:rPr lang="en-US" altLang="zh-CN" sz="1200" b="1" dirty="0">
                <a:solidFill>
                  <a:srgbClr val="0070C0"/>
                </a:solidFill>
                <a:latin typeface="微软雅黑" panose="020B0503020204020204" pitchFamily="34" charset="-122"/>
                <a:ea typeface="微软雅黑" panose="020B0503020204020204" pitchFamily="34" charset="-122"/>
              </a:rPr>
              <a:t>&amp;</a:t>
            </a:r>
            <a:r>
              <a:rPr lang="zh-CN" altLang="en-US" sz="1200" b="1" dirty="0">
                <a:solidFill>
                  <a:srgbClr val="0070C0"/>
                </a:solidFill>
                <a:latin typeface="微软雅黑" panose="020B0503020204020204" pitchFamily="34" charset="-122"/>
                <a:ea typeface="微软雅黑" panose="020B0503020204020204" pitchFamily="34" charset="-122"/>
              </a:rPr>
              <a:t>全系列总线</a:t>
            </a:r>
          </a:p>
        </p:txBody>
      </p:sp>
      <p:sp>
        <p:nvSpPr>
          <p:cNvPr id="157" name="文本框 156">
            <a:extLst>
              <a:ext uri="{FF2B5EF4-FFF2-40B4-BE49-F238E27FC236}">
                <a16:creationId xmlns:a16="http://schemas.microsoft.com/office/drawing/2014/main" id="{1B916320-8FCF-42FA-9FDE-A2DF64728919}"/>
              </a:ext>
            </a:extLst>
          </p:cNvPr>
          <p:cNvSpPr txBox="1"/>
          <p:nvPr/>
        </p:nvSpPr>
        <p:spPr>
          <a:xfrm>
            <a:off x="1146518" y="1388426"/>
            <a:ext cx="1264770" cy="307777"/>
          </a:xfrm>
          <a:prstGeom prst="rect">
            <a:avLst/>
          </a:prstGeom>
          <a:noFill/>
        </p:spPr>
        <p:txBody>
          <a:bodyPr wrap="none" lIns="0" tIns="0" rIns="0" bIns="0" rtlCol="0">
            <a:spAutoFit/>
          </a:bodyPr>
          <a:lstStyle/>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2019.3.15</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日宣布</a:t>
            </a:r>
            <a:endPar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endParaRPr>
          </a:p>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2020.4.27</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日完成收购</a:t>
            </a:r>
          </a:p>
        </p:txBody>
      </p:sp>
      <p:sp>
        <p:nvSpPr>
          <p:cNvPr id="158" name="文本框 157">
            <a:extLst>
              <a:ext uri="{FF2B5EF4-FFF2-40B4-BE49-F238E27FC236}">
                <a16:creationId xmlns:a16="http://schemas.microsoft.com/office/drawing/2014/main" id="{7EDD8BF5-9B01-426A-B33E-082A256D77AB}"/>
              </a:ext>
            </a:extLst>
          </p:cNvPr>
          <p:cNvSpPr txBox="1"/>
          <p:nvPr/>
        </p:nvSpPr>
        <p:spPr>
          <a:xfrm>
            <a:off x="4537521" y="1241187"/>
            <a:ext cx="2298706" cy="461665"/>
          </a:xfrm>
          <a:prstGeom prst="rect">
            <a:avLst/>
          </a:prstGeom>
          <a:noFill/>
        </p:spPr>
        <p:txBody>
          <a:bodyPr wrap="none" lIns="0" tIns="0" rIns="0" bIns="0" rtlCol="0">
            <a:spAutoFit/>
          </a:bodyPr>
          <a:lstStyle/>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2017</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年</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Mellanox</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联合创新</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 </a:t>
            </a:r>
          </a:p>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2019.11.19 NV </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联合发布</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MAGNUM  IO</a:t>
            </a:r>
          </a:p>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2022.3.9</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日完成收购</a:t>
            </a:r>
          </a:p>
        </p:txBody>
      </p:sp>
      <p:sp>
        <p:nvSpPr>
          <p:cNvPr id="159" name="文本框 158">
            <a:extLst>
              <a:ext uri="{FF2B5EF4-FFF2-40B4-BE49-F238E27FC236}">
                <a16:creationId xmlns:a16="http://schemas.microsoft.com/office/drawing/2014/main" id="{67B0801D-062A-499E-A23C-655B270ACA74}"/>
              </a:ext>
            </a:extLst>
          </p:cNvPr>
          <p:cNvSpPr txBox="1"/>
          <p:nvPr/>
        </p:nvSpPr>
        <p:spPr>
          <a:xfrm>
            <a:off x="3016637" y="1390170"/>
            <a:ext cx="1413849" cy="307777"/>
          </a:xfrm>
          <a:prstGeom prst="rect">
            <a:avLst/>
          </a:prstGeom>
          <a:noFill/>
        </p:spPr>
        <p:txBody>
          <a:bodyPr wrap="none" lIns="0" tIns="0" rIns="0" bIns="0" rtlCol="0">
            <a:spAutoFit/>
          </a:bodyPr>
          <a:lstStyle/>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2012</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年联合创新</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 </a:t>
            </a:r>
          </a:p>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2022.1.13 NV </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宣布收购</a:t>
            </a:r>
            <a:endPar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160" name="文本框 159">
            <a:extLst>
              <a:ext uri="{FF2B5EF4-FFF2-40B4-BE49-F238E27FC236}">
                <a16:creationId xmlns:a16="http://schemas.microsoft.com/office/drawing/2014/main" id="{2EC4E2AF-D65E-423C-91A7-87738C6F037F}"/>
              </a:ext>
            </a:extLst>
          </p:cNvPr>
          <p:cNvSpPr txBox="1"/>
          <p:nvPr/>
        </p:nvSpPr>
        <p:spPr>
          <a:xfrm>
            <a:off x="6698266" y="1549838"/>
            <a:ext cx="1016304" cy="153888"/>
          </a:xfrm>
          <a:prstGeom prst="rect">
            <a:avLst/>
          </a:prstGeom>
          <a:noFill/>
        </p:spPr>
        <p:txBody>
          <a:bodyPr wrap="none" lIns="0" tIns="0" rIns="0" bIns="0" rtlCol="0">
            <a:spAutoFit/>
          </a:bodyPr>
          <a:lstStyle/>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2022.3.21</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日</a:t>
            </a: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GTC</a:t>
            </a:r>
            <a:endPar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161" name="文本框 160">
            <a:extLst>
              <a:ext uri="{FF2B5EF4-FFF2-40B4-BE49-F238E27FC236}">
                <a16:creationId xmlns:a16="http://schemas.microsoft.com/office/drawing/2014/main" id="{93FF10E4-A9FA-4883-A7D3-F5F974503C79}"/>
              </a:ext>
            </a:extLst>
          </p:cNvPr>
          <p:cNvSpPr txBox="1"/>
          <p:nvPr/>
        </p:nvSpPr>
        <p:spPr>
          <a:xfrm>
            <a:off x="6754194" y="5154801"/>
            <a:ext cx="973955"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NV Link-C2C</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2" name="文本框 161">
            <a:extLst>
              <a:ext uri="{FF2B5EF4-FFF2-40B4-BE49-F238E27FC236}">
                <a16:creationId xmlns:a16="http://schemas.microsoft.com/office/drawing/2014/main" id="{25BBBF63-BCA4-4953-A0B2-47822650FFC0}"/>
              </a:ext>
            </a:extLst>
          </p:cNvPr>
          <p:cNvSpPr txBox="1"/>
          <p:nvPr/>
        </p:nvSpPr>
        <p:spPr>
          <a:xfrm>
            <a:off x="6747022" y="5371152"/>
            <a:ext cx="973955"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NV Link</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3" name="文本框 162">
            <a:extLst>
              <a:ext uri="{FF2B5EF4-FFF2-40B4-BE49-F238E27FC236}">
                <a16:creationId xmlns:a16="http://schemas.microsoft.com/office/drawing/2014/main" id="{34565ED2-8911-4E36-9727-3EE3F50B49AD}"/>
              </a:ext>
            </a:extLst>
          </p:cNvPr>
          <p:cNvSpPr txBox="1"/>
          <p:nvPr/>
        </p:nvSpPr>
        <p:spPr>
          <a:xfrm>
            <a:off x="6745568" y="5581258"/>
            <a:ext cx="1089643"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ROCE</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4" name="文本框 163">
            <a:extLst>
              <a:ext uri="{FF2B5EF4-FFF2-40B4-BE49-F238E27FC236}">
                <a16:creationId xmlns:a16="http://schemas.microsoft.com/office/drawing/2014/main" id="{3464DD97-0DDA-48C9-9BA1-64DBC49DAFDD}"/>
              </a:ext>
            </a:extLst>
          </p:cNvPr>
          <p:cNvSpPr txBox="1"/>
          <p:nvPr/>
        </p:nvSpPr>
        <p:spPr>
          <a:xfrm>
            <a:off x="6739198" y="5782166"/>
            <a:ext cx="1089643"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IB</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6" name="圆角矩形 232">
            <a:extLst>
              <a:ext uri="{FF2B5EF4-FFF2-40B4-BE49-F238E27FC236}">
                <a16:creationId xmlns:a16="http://schemas.microsoft.com/office/drawing/2014/main" id="{57E629D8-192B-4E98-B767-248B5EE8A0E4}"/>
              </a:ext>
            </a:extLst>
          </p:cNvPr>
          <p:cNvSpPr/>
          <p:nvPr/>
        </p:nvSpPr>
        <p:spPr>
          <a:xfrm>
            <a:off x="6141805" y="3602234"/>
            <a:ext cx="2033703" cy="2424752"/>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67" name="文本框 166">
            <a:extLst>
              <a:ext uri="{FF2B5EF4-FFF2-40B4-BE49-F238E27FC236}">
                <a16:creationId xmlns:a16="http://schemas.microsoft.com/office/drawing/2014/main" id="{AFC9D583-DEE0-4917-8D96-A0EEDD6B1205}"/>
              </a:ext>
            </a:extLst>
          </p:cNvPr>
          <p:cNvSpPr txBox="1"/>
          <p:nvPr/>
        </p:nvSpPr>
        <p:spPr>
          <a:xfrm>
            <a:off x="6721324" y="3661686"/>
            <a:ext cx="1211983" cy="323165"/>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DGX </a:t>
            </a:r>
          </a:p>
          <a:p>
            <a:pPr algn="ctr">
              <a:defRPr/>
            </a:pPr>
            <a:r>
              <a:rPr kumimoji="1" lang="en-US" altLang="zh-CN" sz="1050" dirty="0" err="1">
                <a:solidFill>
                  <a:srgbClr val="666666">
                    <a:lumMod val="40000"/>
                    <a:lumOff val="60000"/>
                  </a:srgbClr>
                </a:solidFill>
                <a:latin typeface="微软雅黑" panose="020B0503020204020204" pitchFamily="34" charset="-122"/>
                <a:ea typeface="微软雅黑" panose="020B0503020204020204" pitchFamily="34" charset="-122"/>
              </a:rPr>
              <a:t>SuperPOD</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8" name="文本框 167">
            <a:extLst>
              <a:ext uri="{FF2B5EF4-FFF2-40B4-BE49-F238E27FC236}">
                <a16:creationId xmlns:a16="http://schemas.microsoft.com/office/drawing/2014/main" id="{6F5EB851-0075-41A4-8856-F5C1155AE9B8}"/>
              </a:ext>
            </a:extLst>
          </p:cNvPr>
          <p:cNvSpPr txBox="1"/>
          <p:nvPr/>
        </p:nvSpPr>
        <p:spPr>
          <a:xfrm>
            <a:off x="6685018" y="4104878"/>
            <a:ext cx="1159410"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256</a:t>
            </a:r>
            <a:r>
              <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rPr>
              <a:t>个</a:t>
            </a: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H100</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72" name="文本框 171">
            <a:extLst>
              <a:ext uri="{FF2B5EF4-FFF2-40B4-BE49-F238E27FC236}">
                <a16:creationId xmlns:a16="http://schemas.microsoft.com/office/drawing/2014/main" id="{ACD46BC1-4C0B-433F-AEFC-F4796BCA59CF}"/>
              </a:ext>
            </a:extLst>
          </p:cNvPr>
          <p:cNvSpPr txBox="1"/>
          <p:nvPr/>
        </p:nvSpPr>
        <p:spPr>
          <a:xfrm>
            <a:off x="6754785" y="4400931"/>
            <a:ext cx="1089644" cy="323165"/>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OVX </a:t>
            </a:r>
          </a:p>
          <a:p>
            <a:pPr algn="ctr">
              <a:defRPr/>
            </a:pPr>
            <a:r>
              <a:rPr kumimoji="1" lang="en-US" altLang="zh-CN" sz="1050" dirty="0" err="1">
                <a:solidFill>
                  <a:srgbClr val="666666">
                    <a:lumMod val="40000"/>
                    <a:lumOff val="60000"/>
                  </a:srgbClr>
                </a:solidFill>
                <a:latin typeface="微软雅黑" panose="020B0503020204020204" pitchFamily="34" charset="-122"/>
                <a:ea typeface="微软雅黑" panose="020B0503020204020204" pitchFamily="34" charset="-122"/>
              </a:rPr>
              <a:t>SuperPOD</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73" name="文本框 172">
            <a:extLst>
              <a:ext uri="{FF2B5EF4-FFF2-40B4-BE49-F238E27FC236}">
                <a16:creationId xmlns:a16="http://schemas.microsoft.com/office/drawing/2014/main" id="{29ED9869-BA73-4A00-AFB3-FACAE6C279D7}"/>
              </a:ext>
            </a:extLst>
          </p:cNvPr>
          <p:cNvSpPr txBox="1"/>
          <p:nvPr/>
        </p:nvSpPr>
        <p:spPr>
          <a:xfrm>
            <a:off x="6747627" y="4806166"/>
            <a:ext cx="1089644"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256</a:t>
            </a:r>
            <a:r>
              <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rPr>
              <a:t>个</a:t>
            </a: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A40</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74" name="文本框 173">
            <a:extLst>
              <a:ext uri="{FF2B5EF4-FFF2-40B4-BE49-F238E27FC236}">
                <a16:creationId xmlns:a16="http://schemas.microsoft.com/office/drawing/2014/main" id="{8ADD1D83-1833-4E88-B702-DE6A69421002}"/>
              </a:ext>
            </a:extLst>
          </p:cNvPr>
          <p:cNvSpPr txBox="1"/>
          <p:nvPr/>
        </p:nvSpPr>
        <p:spPr>
          <a:xfrm>
            <a:off x="6183361" y="4558874"/>
            <a:ext cx="439764" cy="415498"/>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数字孪生专用集群</a:t>
            </a:r>
          </a:p>
        </p:txBody>
      </p:sp>
      <p:sp>
        <p:nvSpPr>
          <p:cNvPr id="175" name="文本框 174">
            <a:extLst>
              <a:ext uri="{FF2B5EF4-FFF2-40B4-BE49-F238E27FC236}">
                <a16:creationId xmlns:a16="http://schemas.microsoft.com/office/drawing/2014/main" id="{FAA42B37-F0C0-4CF2-9E4E-CC7EF7B3D2D2}"/>
              </a:ext>
            </a:extLst>
          </p:cNvPr>
          <p:cNvSpPr txBox="1"/>
          <p:nvPr/>
        </p:nvSpPr>
        <p:spPr>
          <a:xfrm>
            <a:off x="6183361" y="3917285"/>
            <a:ext cx="457939" cy="276999"/>
          </a:xfrm>
          <a:prstGeom prst="rect">
            <a:avLst/>
          </a:prstGeom>
          <a:noFill/>
        </p:spPr>
        <p:txBody>
          <a:bodyPr wrap="square" lIns="0" tIns="0" rIns="0" bIns="0" rtlCol="0">
            <a:spAutoFit/>
          </a:bodyPr>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rPr>
              <a:t>AI+HPC</a:t>
            </a:r>
            <a:r>
              <a:rPr kumimoji="1" lang="zh-CN" altLang="en-US" sz="900" dirty="0">
                <a:solidFill>
                  <a:srgbClr val="336600"/>
                </a:solidFill>
                <a:latin typeface="微软雅黑" panose="020B0503020204020204" pitchFamily="34" charset="-122"/>
                <a:ea typeface="微软雅黑" panose="020B0503020204020204" pitchFamily="34" charset="-122"/>
              </a:rPr>
              <a:t>集群硬件</a:t>
            </a:r>
          </a:p>
        </p:txBody>
      </p:sp>
      <p:sp>
        <p:nvSpPr>
          <p:cNvPr id="177" name="文本框 176">
            <a:extLst>
              <a:ext uri="{FF2B5EF4-FFF2-40B4-BE49-F238E27FC236}">
                <a16:creationId xmlns:a16="http://schemas.microsoft.com/office/drawing/2014/main" id="{B7B395A5-0507-4361-A816-613B30947C0B}"/>
              </a:ext>
            </a:extLst>
          </p:cNvPr>
          <p:cNvSpPr txBox="1"/>
          <p:nvPr/>
        </p:nvSpPr>
        <p:spPr>
          <a:xfrm>
            <a:off x="6156585" y="5410601"/>
            <a:ext cx="446525" cy="415498"/>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集群全尺度互联</a:t>
            </a:r>
          </a:p>
        </p:txBody>
      </p:sp>
      <p:pic>
        <p:nvPicPr>
          <p:cNvPr id="178" name="图片 177">
            <a:extLst>
              <a:ext uri="{FF2B5EF4-FFF2-40B4-BE49-F238E27FC236}">
                <a16:creationId xmlns:a16="http://schemas.microsoft.com/office/drawing/2014/main" id="{BE6D5CCB-C33D-463D-B87A-89DD5AAC0D1E}"/>
              </a:ext>
            </a:extLst>
          </p:cNvPr>
          <p:cNvPicPr>
            <a:picLocks noChangeAspect="1"/>
          </p:cNvPicPr>
          <p:nvPr/>
        </p:nvPicPr>
        <p:blipFill>
          <a:blip r:embed="rId5"/>
          <a:stretch>
            <a:fillRect/>
          </a:stretch>
        </p:blipFill>
        <p:spPr>
          <a:xfrm>
            <a:off x="6156585" y="2764774"/>
            <a:ext cx="1136774" cy="757007"/>
          </a:xfrm>
          <a:prstGeom prst="rect">
            <a:avLst/>
          </a:prstGeom>
        </p:spPr>
      </p:pic>
      <p:pic>
        <p:nvPicPr>
          <p:cNvPr id="179" name="图片 178">
            <a:extLst>
              <a:ext uri="{FF2B5EF4-FFF2-40B4-BE49-F238E27FC236}">
                <a16:creationId xmlns:a16="http://schemas.microsoft.com/office/drawing/2014/main" id="{15F1DD87-89D6-44D3-8E96-6A59295C6642}"/>
              </a:ext>
            </a:extLst>
          </p:cNvPr>
          <p:cNvPicPr>
            <a:picLocks noChangeAspect="1"/>
          </p:cNvPicPr>
          <p:nvPr/>
        </p:nvPicPr>
        <p:blipFill rotWithShape="1">
          <a:blip r:embed="rId6"/>
          <a:srcRect l="8288" t="6013" r="6362" b="10850"/>
          <a:stretch/>
        </p:blipFill>
        <p:spPr>
          <a:xfrm>
            <a:off x="7312255" y="2764774"/>
            <a:ext cx="870725" cy="763847"/>
          </a:xfrm>
          <a:prstGeom prst="rect">
            <a:avLst/>
          </a:prstGeom>
        </p:spPr>
      </p:pic>
      <p:sp>
        <p:nvSpPr>
          <p:cNvPr id="180" name="矩形 179">
            <a:extLst>
              <a:ext uri="{FF2B5EF4-FFF2-40B4-BE49-F238E27FC236}">
                <a16:creationId xmlns:a16="http://schemas.microsoft.com/office/drawing/2014/main" id="{0F6ACEBD-39C3-4338-AEB5-28B0727DCAA4}"/>
              </a:ext>
            </a:extLst>
          </p:cNvPr>
          <p:cNvSpPr/>
          <p:nvPr/>
        </p:nvSpPr>
        <p:spPr>
          <a:xfrm>
            <a:off x="4458095" y="3122268"/>
            <a:ext cx="1538079" cy="397525"/>
          </a:xfrm>
          <a:prstGeom prst="rect">
            <a:avLst/>
          </a:prstGeom>
          <a:solidFill>
            <a:srgbClr val="669900"/>
          </a:solidFill>
          <a:ln w="6350" cap="flat" cmpd="sng" algn="ctr">
            <a:solidFill>
              <a:srgbClr val="336600"/>
            </a:solidFill>
            <a:prstDash val="solid"/>
            <a:miter lim="800000"/>
          </a:ln>
          <a:effectLst/>
          <a:scene3d>
            <a:camera prst="orthographicFront">
              <a:rot lat="0" lon="0" rev="0"/>
            </a:camera>
            <a:lightRig rig="chilly" dir="t">
              <a:rot lat="0" lon="0" rev="18480000"/>
            </a:lightRig>
          </a:scene3d>
          <a:sp3d prstMaterial="clear">
            <a:bevelT h="63500"/>
          </a:sp3d>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1000" kern="0" dirty="0">
              <a:solidFill>
                <a:srgbClr val="C00000"/>
              </a:solidFill>
              <a:latin typeface="微软雅黑" panose="020B0503020204020204" pitchFamily="34" charset="-122"/>
              <a:ea typeface="微软雅黑" panose="020B0503020204020204" pitchFamily="34" charset="-122"/>
            </a:endParaRPr>
          </a:p>
        </p:txBody>
      </p:sp>
      <p:sp>
        <p:nvSpPr>
          <p:cNvPr id="181" name="文本框 180">
            <a:extLst>
              <a:ext uri="{FF2B5EF4-FFF2-40B4-BE49-F238E27FC236}">
                <a16:creationId xmlns:a16="http://schemas.microsoft.com/office/drawing/2014/main" id="{23F80290-C24B-428C-9810-F1773FAFD472}"/>
              </a:ext>
            </a:extLst>
          </p:cNvPr>
          <p:cNvSpPr txBox="1"/>
          <p:nvPr/>
        </p:nvSpPr>
        <p:spPr>
          <a:xfrm>
            <a:off x="4838011" y="3341555"/>
            <a:ext cx="337607" cy="144073"/>
          </a:xfrm>
          <a:prstGeom prst="rect">
            <a:avLst/>
          </a:prstGeom>
          <a:solidFill>
            <a:srgbClr val="66990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zh-CN" altLang="en-US" sz="700" b="1" kern="0" dirty="0">
                <a:solidFill>
                  <a:srgbClr val="FFFFFF"/>
                </a:solidFill>
              </a:rPr>
              <a:t>网络</a:t>
            </a:r>
            <a:r>
              <a:rPr lang="en-US" altLang="zh-CN" sz="700" b="1" kern="0" dirty="0">
                <a:solidFill>
                  <a:srgbClr val="FFFFFF"/>
                </a:solidFill>
              </a:rPr>
              <a:t>IO</a:t>
            </a:r>
            <a:endParaRPr lang="zh-CN" altLang="en-US" sz="700" b="1" kern="0" dirty="0">
              <a:solidFill>
                <a:srgbClr val="FFFFFF"/>
              </a:solidFill>
            </a:endParaRPr>
          </a:p>
        </p:txBody>
      </p:sp>
      <p:sp>
        <p:nvSpPr>
          <p:cNvPr id="182" name="矩形 181">
            <a:extLst>
              <a:ext uri="{FF2B5EF4-FFF2-40B4-BE49-F238E27FC236}">
                <a16:creationId xmlns:a16="http://schemas.microsoft.com/office/drawing/2014/main" id="{4E98996B-CA72-45C9-A5FF-4892923ABA6D}"/>
              </a:ext>
            </a:extLst>
          </p:cNvPr>
          <p:cNvSpPr/>
          <p:nvPr/>
        </p:nvSpPr>
        <p:spPr>
          <a:xfrm>
            <a:off x="4864173" y="3115258"/>
            <a:ext cx="969299" cy="197934"/>
          </a:xfrm>
          <a:prstGeom prst="rect">
            <a:avLst/>
          </a:prstGeom>
        </p:spPr>
        <p:txBody>
          <a:bodyPr wrap="none" lIns="18000" tIns="18000" rIns="18000" bIns="18000" anchor="ctr" anchorCtr="0">
            <a:spAutoFit/>
          </a:bodyPr>
          <a:lstStyle/>
          <a:p>
            <a:pPr>
              <a:defRPr/>
            </a:pPr>
            <a:r>
              <a:rPr lang="en-US" altLang="zh-CN" sz="1050" b="1" dirty="0">
                <a:solidFill>
                  <a:srgbClr val="336600"/>
                </a:solidFill>
                <a:latin typeface="微软雅黑" panose="020B0503020204020204" pitchFamily="34" charset="-122"/>
                <a:ea typeface="微软雅黑" panose="020B0503020204020204" pitchFamily="34" charset="-122"/>
              </a:rPr>
              <a:t>MAGNUM  IO</a:t>
            </a:r>
            <a:endParaRPr lang="zh-CN" altLang="en-US" sz="1050" b="1" dirty="0">
              <a:solidFill>
                <a:srgbClr val="336600"/>
              </a:solidFill>
              <a:latin typeface="微软雅黑" panose="020B0503020204020204" pitchFamily="34" charset="-122"/>
              <a:ea typeface="微软雅黑" panose="020B0503020204020204" pitchFamily="34" charset="-122"/>
            </a:endParaRPr>
          </a:p>
        </p:txBody>
      </p:sp>
      <p:sp>
        <p:nvSpPr>
          <p:cNvPr id="183" name="文本框 182">
            <a:extLst>
              <a:ext uri="{FF2B5EF4-FFF2-40B4-BE49-F238E27FC236}">
                <a16:creationId xmlns:a16="http://schemas.microsoft.com/office/drawing/2014/main" id="{E9308B7B-31ED-4DAC-8B6D-189ADBE50482}"/>
              </a:ext>
            </a:extLst>
          </p:cNvPr>
          <p:cNvSpPr txBox="1"/>
          <p:nvPr/>
        </p:nvSpPr>
        <p:spPr>
          <a:xfrm>
            <a:off x="4457284" y="3341207"/>
            <a:ext cx="362674" cy="144073"/>
          </a:xfrm>
          <a:prstGeom prst="rect">
            <a:avLst/>
          </a:prstGeom>
          <a:solidFill>
            <a:srgbClr val="00B0F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zh-CN" altLang="en-US" sz="700" b="1" kern="0" dirty="0">
                <a:solidFill>
                  <a:srgbClr val="FFFFFF"/>
                </a:solidFill>
              </a:rPr>
              <a:t>存储</a:t>
            </a:r>
            <a:r>
              <a:rPr lang="en-US" altLang="zh-CN" sz="700" b="1" kern="0" dirty="0">
                <a:solidFill>
                  <a:srgbClr val="FFFFFF"/>
                </a:solidFill>
              </a:rPr>
              <a:t>IO</a:t>
            </a:r>
            <a:endParaRPr lang="zh-CN" altLang="en-US" sz="700" b="1" kern="0" dirty="0">
              <a:solidFill>
                <a:srgbClr val="FFFFFF"/>
              </a:solidFill>
            </a:endParaRPr>
          </a:p>
        </p:txBody>
      </p:sp>
      <p:sp>
        <p:nvSpPr>
          <p:cNvPr id="184" name="文本框 183">
            <a:extLst>
              <a:ext uri="{FF2B5EF4-FFF2-40B4-BE49-F238E27FC236}">
                <a16:creationId xmlns:a16="http://schemas.microsoft.com/office/drawing/2014/main" id="{F696FF5C-180F-41EE-99B6-938A3A2C1CE3}"/>
              </a:ext>
            </a:extLst>
          </p:cNvPr>
          <p:cNvSpPr txBox="1"/>
          <p:nvPr/>
        </p:nvSpPr>
        <p:spPr>
          <a:xfrm>
            <a:off x="5193669" y="3345375"/>
            <a:ext cx="431543" cy="144073"/>
          </a:xfrm>
          <a:prstGeom prst="rect">
            <a:avLst/>
          </a:prstGeom>
          <a:solidFill>
            <a:srgbClr val="66990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zh-CN" altLang="en-US" sz="700" b="1" kern="0" dirty="0">
                <a:solidFill>
                  <a:srgbClr val="FFFFFF"/>
                </a:solidFill>
              </a:rPr>
              <a:t>在网计算</a:t>
            </a:r>
          </a:p>
        </p:txBody>
      </p:sp>
      <p:sp>
        <p:nvSpPr>
          <p:cNvPr id="185" name="文本框 184">
            <a:extLst>
              <a:ext uri="{FF2B5EF4-FFF2-40B4-BE49-F238E27FC236}">
                <a16:creationId xmlns:a16="http://schemas.microsoft.com/office/drawing/2014/main" id="{502E4457-1A95-4475-94DB-2C522F675D9A}"/>
              </a:ext>
            </a:extLst>
          </p:cNvPr>
          <p:cNvSpPr txBox="1"/>
          <p:nvPr/>
        </p:nvSpPr>
        <p:spPr>
          <a:xfrm>
            <a:off x="5640087" y="3346941"/>
            <a:ext cx="357634" cy="144073"/>
          </a:xfrm>
          <a:prstGeom prst="rect">
            <a:avLst/>
          </a:prstGeom>
          <a:solidFill>
            <a:srgbClr val="66990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en-US" altLang="zh-CN" sz="700" b="1" kern="0" dirty="0">
                <a:solidFill>
                  <a:srgbClr val="FFFFFF"/>
                </a:solidFill>
              </a:rPr>
              <a:t>IO</a:t>
            </a:r>
            <a:r>
              <a:rPr lang="zh-CN" altLang="en-US" sz="700" b="1" kern="0" dirty="0">
                <a:solidFill>
                  <a:srgbClr val="FFFFFF"/>
                </a:solidFill>
              </a:rPr>
              <a:t>管理</a:t>
            </a:r>
          </a:p>
        </p:txBody>
      </p:sp>
      <p:grpSp>
        <p:nvGrpSpPr>
          <p:cNvPr id="186" name="组合 185">
            <a:extLst>
              <a:ext uri="{FF2B5EF4-FFF2-40B4-BE49-F238E27FC236}">
                <a16:creationId xmlns:a16="http://schemas.microsoft.com/office/drawing/2014/main" id="{7D83A872-7062-460B-8315-1593762BFD9D}"/>
              </a:ext>
            </a:extLst>
          </p:cNvPr>
          <p:cNvGrpSpPr/>
          <p:nvPr/>
        </p:nvGrpSpPr>
        <p:grpSpPr>
          <a:xfrm>
            <a:off x="4938248" y="2715683"/>
            <a:ext cx="1057922" cy="408473"/>
            <a:chOff x="2981846" y="1880279"/>
            <a:chExt cx="2210570" cy="712050"/>
          </a:xfrm>
        </p:grpSpPr>
        <p:sp>
          <p:nvSpPr>
            <p:cNvPr id="187" name="矩形 186">
              <a:extLst>
                <a:ext uri="{FF2B5EF4-FFF2-40B4-BE49-F238E27FC236}">
                  <a16:creationId xmlns:a16="http://schemas.microsoft.com/office/drawing/2014/main" id="{D27C170A-710B-47A3-ACB3-9BDAD8E74E94}"/>
                </a:ext>
              </a:extLst>
            </p:cNvPr>
            <p:cNvSpPr/>
            <p:nvPr/>
          </p:nvSpPr>
          <p:spPr>
            <a:xfrm>
              <a:off x="2984069" y="2360758"/>
              <a:ext cx="2208346" cy="163143"/>
            </a:xfrm>
            <a:prstGeom prst="rect">
              <a:avLst/>
            </a:prstGeom>
            <a:solidFill>
              <a:srgbClr val="66990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88" name="矩形 187">
              <a:extLst>
                <a:ext uri="{FF2B5EF4-FFF2-40B4-BE49-F238E27FC236}">
                  <a16:creationId xmlns:a16="http://schemas.microsoft.com/office/drawing/2014/main" id="{E154C257-EB6C-4F26-98AF-EAF40550D63D}"/>
                </a:ext>
              </a:extLst>
            </p:cNvPr>
            <p:cNvSpPr/>
            <p:nvPr/>
          </p:nvSpPr>
          <p:spPr>
            <a:xfrm>
              <a:off x="3893441" y="2287529"/>
              <a:ext cx="772662" cy="304800"/>
            </a:xfrm>
            <a:prstGeom prst="rect">
              <a:avLst/>
            </a:prstGeom>
          </p:spPr>
          <p:txBody>
            <a:bodyPr wrap="none" lIns="18000" tIns="18000" rIns="18000" bIns="18000" anchor="ctr" anchorCtr="0">
              <a:spAutoFit/>
            </a:bodyPr>
            <a:lstStyle/>
            <a:p>
              <a:pPr>
                <a:defRPr/>
              </a:pPr>
              <a:r>
                <a:rPr lang="en-US" altLang="zh-CN" sz="900" dirty="0">
                  <a:solidFill>
                    <a:srgbClr val="FFFFFF"/>
                  </a:solidFill>
                  <a:latin typeface="微软雅黑" panose="020B0503020204020204" pitchFamily="34" charset="-122"/>
                  <a:ea typeface="微软雅黑" panose="020B0503020204020204" pitchFamily="34" charset="-122"/>
                </a:rPr>
                <a:t>CUDA</a:t>
              </a:r>
              <a:endParaRPr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189" name="矩形 188">
              <a:extLst>
                <a:ext uri="{FF2B5EF4-FFF2-40B4-BE49-F238E27FC236}">
                  <a16:creationId xmlns:a16="http://schemas.microsoft.com/office/drawing/2014/main" id="{BE54C98D-40CD-42C8-8EDF-6E20D0622E5D}"/>
                </a:ext>
              </a:extLst>
            </p:cNvPr>
            <p:cNvSpPr/>
            <p:nvPr/>
          </p:nvSpPr>
          <p:spPr>
            <a:xfrm>
              <a:off x="2981846" y="2133855"/>
              <a:ext cx="2210570" cy="183046"/>
            </a:xfrm>
            <a:prstGeom prst="rect">
              <a:avLst/>
            </a:prstGeom>
            <a:solidFill>
              <a:srgbClr val="66990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90" name="矩形 189">
              <a:extLst>
                <a:ext uri="{FF2B5EF4-FFF2-40B4-BE49-F238E27FC236}">
                  <a16:creationId xmlns:a16="http://schemas.microsoft.com/office/drawing/2014/main" id="{9C3F229B-F30E-450B-96F3-26DB97566962}"/>
                </a:ext>
              </a:extLst>
            </p:cNvPr>
            <p:cNvSpPr/>
            <p:nvPr/>
          </p:nvSpPr>
          <p:spPr>
            <a:xfrm>
              <a:off x="3851101" y="2086323"/>
              <a:ext cx="1030578" cy="304800"/>
            </a:xfrm>
            <a:prstGeom prst="rect">
              <a:avLst/>
            </a:prstGeom>
          </p:spPr>
          <p:txBody>
            <a:bodyPr wrap="none" lIns="18000" tIns="18000" rIns="18000" bIns="18000" anchor="ctr" anchorCtr="0">
              <a:spAutoFit/>
            </a:bodyPr>
            <a:lstStyle/>
            <a:p>
              <a:pPr>
                <a:defRPr/>
              </a:pPr>
              <a:r>
                <a:rPr lang="en-US" altLang="zh-CN" sz="900" kern="0" dirty="0">
                  <a:solidFill>
                    <a:srgbClr val="FFFFFF"/>
                  </a:solidFill>
                  <a:latin typeface="微软雅黑" panose="020B0503020204020204" pitchFamily="34" charset="-122"/>
                  <a:ea typeface="微软雅黑" panose="020B0503020204020204" pitchFamily="34" charset="-122"/>
                </a:rPr>
                <a:t>CUDA-X</a:t>
              </a:r>
              <a:endParaRPr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91" name="矩形 190">
              <a:extLst>
                <a:ext uri="{FF2B5EF4-FFF2-40B4-BE49-F238E27FC236}">
                  <a16:creationId xmlns:a16="http://schemas.microsoft.com/office/drawing/2014/main" id="{43B803F3-AE8A-4378-94F5-6420FFB1188B}"/>
                </a:ext>
              </a:extLst>
            </p:cNvPr>
            <p:cNvSpPr/>
            <p:nvPr/>
          </p:nvSpPr>
          <p:spPr>
            <a:xfrm>
              <a:off x="2984069" y="1909448"/>
              <a:ext cx="2208347" cy="194150"/>
            </a:xfrm>
            <a:prstGeom prst="rect">
              <a:avLst/>
            </a:prstGeom>
            <a:solidFill>
              <a:srgbClr val="66990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92" name="矩形 191">
              <a:extLst>
                <a:ext uri="{FF2B5EF4-FFF2-40B4-BE49-F238E27FC236}">
                  <a16:creationId xmlns:a16="http://schemas.microsoft.com/office/drawing/2014/main" id="{3BEFF379-9B66-470B-A223-DE28D3340CD3}"/>
                </a:ext>
              </a:extLst>
            </p:cNvPr>
            <p:cNvSpPr/>
            <p:nvPr/>
          </p:nvSpPr>
          <p:spPr>
            <a:xfrm>
              <a:off x="3822221" y="1880279"/>
              <a:ext cx="1040624" cy="304800"/>
            </a:xfrm>
            <a:prstGeom prst="rect">
              <a:avLst/>
            </a:prstGeom>
          </p:spPr>
          <p:txBody>
            <a:bodyPr wrap="none" lIns="18000" tIns="18000" rIns="18000" bIns="18000" anchor="ctr" anchorCtr="0">
              <a:spAutoFit/>
            </a:bodyPr>
            <a:lstStyle/>
            <a:p>
              <a:pPr>
                <a:defRPr/>
              </a:pPr>
              <a:r>
                <a:rPr lang="zh-CN" altLang="en-US" sz="900" kern="0" dirty="0">
                  <a:solidFill>
                    <a:srgbClr val="FFFFFF"/>
                  </a:solidFill>
                  <a:latin typeface="微软雅黑" panose="020B0503020204020204" pitchFamily="34" charset="-122"/>
                  <a:ea typeface="微软雅黑" panose="020B0503020204020204" pitchFamily="34" charset="-122"/>
                </a:rPr>
                <a:t>行业应用</a:t>
              </a:r>
            </a:p>
          </p:txBody>
        </p:sp>
      </p:grpSp>
      <p:sp>
        <p:nvSpPr>
          <p:cNvPr id="193" name="文本框 192">
            <a:extLst>
              <a:ext uri="{FF2B5EF4-FFF2-40B4-BE49-F238E27FC236}">
                <a16:creationId xmlns:a16="http://schemas.microsoft.com/office/drawing/2014/main" id="{3F373377-FF6F-4216-A033-54D087415DC0}"/>
              </a:ext>
            </a:extLst>
          </p:cNvPr>
          <p:cNvSpPr txBox="1"/>
          <p:nvPr/>
        </p:nvSpPr>
        <p:spPr>
          <a:xfrm>
            <a:off x="4294184" y="2712267"/>
            <a:ext cx="776175" cy="452945"/>
          </a:xfrm>
          <a:prstGeom prst="rect">
            <a:avLst/>
          </a:prstGeom>
          <a:noFill/>
        </p:spPr>
        <p:txBody>
          <a:bodyPr wrap="none" rtlCol="0">
            <a:spAutoFit/>
          </a:bodyPr>
          <a:lstStyle/>
          <a:p>
            <a:pPr>
              <a:lnSpc>
                <a:spcPts val="3440"/>
              </a:lnSpc>
              <a:defRPr/>
            </a:pPr>
            <a:r>
              <a:rPr lang="en-US" altLang="zh-CN" sz="1100" b="1" i="1" dirty="0">
                <a:solidFill>
                  <a:srgbClr val="00B0F0"/>
                </a:solidFill>
                <a:latin typeface="微软雅黑" panose="020B0503020204020204" pitchFamily="34" charset="-122"/>
                <a:ea typeface="微软雅黑" panose="020B0503020204020204" pitchFamily="34" charset="-122"/>
              </a:rPr>
              <a:t>Excelero</a:t>
            </a:r>
            <a:endParaRPr lang="zh-CN" altLang="en-US" sz="1100" b="1" i="1" dirty="0">
              <a:solidFill>
                <a:srgbClr val="00B0F0"/>
              </a:solidFill>
              <a:latin typeface="微软雅黑" panose="020B0503020204020204" pitchFamily="34" charset="-122"/>
              <a:ea typeface="微软雅黑" panose="020B0503020204020204" pitchFamily="34" charset="-122"/>
            </a:endParaRPr>
          </a:p>
        </p:txBody>
      </p:sp>
      <p:pic>
        <p:nvPicPr>
          <p:cNvPr id="194" name="图片 193">
            <a:extLst>
              <a:ext uri="{FF2B5EF4-FFF2-40B4-BE49-F238E27FC236}">
                <a16:creationId xmlns:a16="http://schemas.microsoft.com/office/drawing/2014/main" id="{49114B8B-D049-4D93-BF7A-E77B15ACD5B0}"/>
              </a:ext>
            </a:extLst>
          </p:cNvPr>
          <p:cNvPicPr>
            <a:picLocks noChangeAspect="1"/>
          </p:cNvPicPr>
          <p:nvPr/>
        </p:nvPicPr>
        <p:blipFill>
          <a:blip r:embed="rId7"/>
          <a:stretch>
            <a:fillRect/>
          </a:stretch>
        </p:blipFill>
        <p:spPr>
          <a:xfrm>
            <a:off x="4559534" y="2767895"/>
            <a:ext cx="146556" cy="173740"/>
          </a:xfrm>
          <a:prstGeom prst="rect">
            <a:avLst/>
          </a:prstGeom>
        </p:spPr>
      </p:pic>
      <p:sp>
        <p:nvSpPr>
          <p:cNvPr id="195" name="圆角矩形 254">
            <a:extLst>
              <a:ext uri="{FF2B5EF4-FFF2-40B4-BE49-F238E27FC236}">
                <a16:creationId xmlns:a16="http://schemas.microsoft.com/office/drawing/2014/main" id="{30404093-7E89-4B6D-87ED-B9D84B633BD1}"/>
              </a:ext>
            </a:extLst>
          </p:cNvPr>
          <p:cNvSpPr>
            <a:spLocks/>
          </p:cNvSpPr>
          <p:nvPr/>
        </p:nvSpPr>
        <p:spPr>
          <a:xfrm>
            <a:off x="4573894" y="3839862"/>
            <a:ext cx="1245096" cy="115123"/>
          </a:xfrm>
          <a:prstGeom prst="roundRect">
            <a:avLst>
              <a:gd name="adj" fmla="val 0"/>
            </a:avLst>
          </a:prstGeom>
          <a:solidFill>
            <a:srgbClr val="FFFFFF"/>
          </a:solidFill>
          <a:ln w="6350" cap="flat" cmpd="sng" algn="ctr">
            <a:solidFill>
              <a:srgbClr val="DDDDDD">
                <a:lumMod val="90000"/>
              </a:srgbClr>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111">
              <a:lnSpc>
                <a:spcPct val="120000"/>
              </a:lnSpc>
              <a:defRPr/>
            </a:pPr>
            <a:endParaRPr kumimoji="1" lang="en-US" altLang="zh-CN" sz="1000" kern="0" dirty="0">
              <a:solidFill>
                <a:srgbClr val="1D1D1A">
                  <a:lumMod val="75000"/>
                  <a:lumOff val="25000"/>
                </a:srgbClr>
              </a:solidFill>
              <a:latin typeface="微软雅黑" panose="020B0503020204020204" pitchFamily="34" charset="-122"/>
              <a:ea typeface="微软雅黑" panose="020B0503020204020204" pitchFamily="34" charset="-122"/>
            </a:endParaRPr>
          </a:p>
        </p:txBody>
      </p:sp>
      <p:sp>
        <p:nvSpPr>
          <p:cNvPr id="196" name="文本框 195">
            <a:extLst>
              <a:ext uri="{FF2B5EF4-FFF2-40B4-BE49-F238E27FC236}">
                <a16:creationId xmlns:a16="http://schemas.microsoft.com/office/drawing/2014/main" id="{57297A07-0639-4F96-AF48-73BABF18829C}"/>
              </a:ext>
            </a:extLst>
          </p:cNvPr>
          <p:cNvSpPr txBox="1"/>
          <p:nvPr/>
        </p:nvSpPr>
        <p:spPr>
          <a:xfrm>
            <a:off x="4573989" y="4246545"/>
            <a:ext cx="1223960" cy="138499"/>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软件定义分布式块存储</a:t>
            </a:r>
          </a:p>
        </p:txBody>
      </p:sp>
      <p:pic>
        <p:nvPicPr>
          <p:cNvPr id="197" name="图片 196">
            <a:extLst>
              <a:ext uri="{FF2B5EF4-FFF2-40B4-BE49-F238E27FC236}">
                <a16:creationId xmlns:a16="http://schemas.microsoft.com/office/drawing/2014/main" id="{19AA7229-8B04-4989-ADCD-E00DC9567610}"/>
              </a:ext>
            </a:extLst>
          </p:cNvPr>
          <p:cNvPicPr>
            <a:picLocks noChangeAspect="1"/>
          </p:cNvPicPr>
          <p:nvPr/>
        </p:nvPicPr>
        <p:blipFill>
          <a:blip r:embed="rId8"/>
          <a:stretch>
            <a:fillRect/>
          </a:stretch>
        </p:blipFill>
        <p:spPr>
          <a:xfrm>
            <a:off x="4570413" y="3990614"/>
            <a:ext cx="1256017" cy="223459"/>
          </a:xfrm>
          <a:prstGeom prst="rect">
            <a:avLst/>
          </a:prstGeom>
        </p:spPr>
      </p:pic>
      <p:sp>
        <p:nvSpPr>
          <p:cNvPr id="198" name="PA_椭圆 225">
            <a:extLst>
              <a:ext uri="{FF2B5EF4-FFF2-40B4-BE49-F238E27FC236}">
                <a16:creationId xmlns:a16="http://schemas.microsoft.com/office/drawing/2014/main" id="{5972DE2F-EBDE-4C52-AF7C-336E5BE9919F}"/>
              </a:ext>
            </a:extLst>
          </p:cNvPr>
          <p:cNvSpPr/>
          <p:nvPr>
            <p:custDataLst>
              <p:tags r:id="rId1"/>
            </p:custDataLst>
          </p:nvPr>
        </p:nvSpPr>
        <p:spPr bwMode="auto">
          <a:xfrm>
            <a:off x="4558585" y="4222976"/>
            <a:ext cx="1267844" cy="181464"/>
          </a:xfrm>
          <a:prstGeom prst="ellipse">
            <a:avLst/>
          </a:prstGeom>
          <a:noFill/>
          <a:ln w="12700" cap="flat" cmpd="sng" algn="ctr">
            <a:solidFill>
              <a:srgbClr val="666666"/>
            </a:solidFill>
            <a:prstDash val="sysDot"/>
            <a:miter lim="800000"/>
          </a:ln>
          <a:effectLst/>
        </p:spPr>
        <p:txBody>
          <a:bodyPr rot="0" spcFirstLastPara="0" vertOverflow="overflow" horzOverflow="overflow" vert="horz" wrap="square" lIns="12511" tIns="6256" rIns="12511" bIns="6256" numCol="1" spcCol="0" rtlCol="0" fromWordArt="0" anchor="ctr" anchorCtr="0" forceAA="0" compatLnSpc="1">
            <a:prstTxWarp prst="textNoShape">
              <a:avLst/>
            </a:prstTxWarp>
            <a:noAutofit/>
          </a:bodyPr>
          <a:lstStyle/>
          <a:p>
            <a:pPr algn="ctr" defTabSz="275708">
              <a:defRPr/>
            </a:pPr>
            <a:endParaRPr lang="zh-CN" altLang="en-US" sz="100" kern="0" dirty="0">
              <a:solidFill>
                <a:srgbClr val="1D1D1A">
                  <a:lumMod val="75000"/>
                  <a:lumOff val="25000"/>
                </a:srgbClr>
              </a:solidFill>
              <a:latin typeface="微软雅黑" panose="020B0503020204020204" pitchFamily="34" charset="-122"/>
              <a:ea typeface="微软雅黑" panose="020B0503020204020204" pitchFamily="34" charset="-122"/>
              <a:cs typeface="+mn-ea"/>
              <a:sym typeface="+mn-lt"/>
            </a:endParaRPr>
          </a:p>
        </p:txBody>
      </p:sp>
      <p:pic>
        <p:nvPicPr>
          <p:cNvPr id="199" name="图片 198">
            <a:extLst>
              <a:ext uri="{FF2B5EF4-FFF2-40B4-BE49-F238E27FC236}">
                <a16:creationId xmlns:a16="http://schemas.microsoft.com/office/drawing/2014/main" id="{456C9325-E01C-4C0E-920C-46DA57B94636}"/>
              </a:ext>
            </a:extLst>
          </p:cNvPr>
          <p:cNvPicPr>
            <a:picLocks noChangeAspect="1"/>
          </p:cNvPicPr>
          <p:nvPr/>
        </p:nvPicPr>
        <p:blipFill>
          <a:blip r:embed="rId9"/>
          <a:stretch>
            <a:fillRect/>
          </a:stretch>
        </p:blipFill>
        <p:spPr>
          <a:xfrm>
            <a:off x="4558585" y="4569120"/>
            <a:ext cx="389836" cy="47151"/>
          </a:xfrm>
          <a:prstGeom prst="rect">
            <a:avLst/>
          </a:prstGeom>
        </p:spPr>
      </p:pic>
      <p:pic>
        <p:nvPicPr>
          <p:cNvPr id="200" name="图片 199">
            <a:extLst>
              <a:ext uri="{FF2B5EF4-FFF2-40B4-BE49-F238E27FC236}">
                <a16:creationId xmlns:a16="http://schemas.microsoft.com/office/drawing/2014/main" id="{399B85C8-CCD5-43B3-99D0-934FE3B5ABD7}"/>
              </a:ext>
            </a:extLst>
          </p:cNvPr>
          <p:cNvPicPr>
            <a:picLocks noChangeAspect="1"/>
          </p:cNvPicPr>
          <p:nvPr/>
        </p:nvPicPr>
        <p:blipFill>
          <a:blip r:embed="rId10"/>
          <a:stretch>
            <a:fillRect/>
          </a:stretch>
        </p:blipFill>
        <p:spPr>
          <a:xfrm>
            <a:off x="4858707" y="4430945"/>
            <a:ext cx="99138" cy="100053"/>
          </a:xfrm>
          <a:prstGeom prst="rect">
            <a:avLst/>
          </a:prstGeom>
        </p:spPr>
      </p:pic>
      <p:pic>
        <p:nvPicPr>
          <p:cNvPr id="201" name="图片 200">
            <a:extLst>
              <a:ext uri="{FF2B5EF4-FFF2-40B4-BE49-F238E27FC236}">
                <a16:creationId xmlns:a16="http://schemas.microsoft.com/office/drawing/2014/main" id="{CBC3339B-C7AA-4A9D-A903-50AAF5E45E5C}"/>
              </a:ext>
            </a:extLst>
          </p:cNvPr>
          <p:cNvPicPr>
            <a:picLocks noChangeAspect="1"/>
          </p:cNvPicPr>
          <p:nvPr/>
        </p:nvPicPr>
        <p:blipFill>
          <a:blip r:embed="rId10"/>
          <a:stretch>
            <a:fillRect/>
          </a:stretch>
        </p:blipFill>
        <p:spPr>
          <a:xfrm>
            <a:off x="4555476" y="4430945"/>
            <a:ext cx="103926" cy="104883"/>
          </a:xfrm>
          <a:prstGeom prst="rect">
            <a:avLst/>
          </a:prstGeom>
        </p:spPr>
      </p:pic>
      <p:pic>
        <p:nvPicPr>
          <p:cNvPr id="202" name="图片 201">
            <a:extLst>
              <a:ext uri="{FF2B5EF4-FFF2-40B4-BE49-F238E27FC236}">
                <a16:creationId xmlns:a16="http://schemas.microsoft.com/office/drawing/2014/main" id="{10629E85-1E88-47C2-87FA-D80425B25BC0}"/>
              </a:ext>
            </a:extLst>
          </p:cNvPr>
          <p:cNvPicPr>
            <a:picLocks noChangeAspect="1"/>
          </p:cNvPicPr>
          <p:nvPr/>
        </p:nvPicPr>
        <p:blipFill>
          <a:blip r:embed="rId9"/>
          <a:stretch>
            <a:fillRect/>
          </a:stretch>
        </p:blipFill>
        <p:spPr>
          <a:xfrm>
            <a:off x="5307692" y="4567327"/>
            <a:ext cx="493017" cy="59630"/>
          </a:xfrm>
          <a:prstGeom prst="rect">
            <a:avLst/>
          </a:prstGeom>
        </p:spPr>
      </p:pic>
      <p:pic>
        <p:nvPicPr>
          <p:cNvPr id="203" name="图片 202">
            <a:extLst>
              <a:ext uri="{FF2B5EF4-FFF2-40B4-BE49-F238E27FC236}">
                <a16:creationId xmlns:a16="http://schemas.microsoft.com/office/drawing/2014/main" id="{F0C16CB6-A81E-4C40-8612-BB05B4468BDE}"/>
              </a:ext>
            </a:extLst>
          </p:cNvPr>
          <p:cNvPicPr>
            <a:picLocks noChangeAspect="1"/>
          </p:cNvPicPr>
          <p:nvPr/>
        </p:nvPicPr>
        <p:blipFill>
          <a:blip r:embed="rId10"/>
          <a:stretch>
            <a:fillRect/>
          </a:stretch>
        </p:blipFill>
        <p:spPr>
          <a:xfrm>
            <a:off x="5302061" y="4442652"/>
            <a:ext cx="99138" cy="100053"/>
          </a:xfrm>
          <a:prstGeom prst="rect">
            <a:avLst/>
          </a:prstGeom>
        </p:spPr>
      </p:pic>
      <p:pic>
        <p:nvPicPr>
          <p:cNvPr id="204" name="图片 203">
            <a:extLst>
              <a:ext uri="{FF2B5EF4-FFF2-40B4-BE49-F238E27FC236}">
                <a16:creationId xmlns:a16="http://schemas.microsoft.com/office/drawing/2014/main" id="{B768CC03-CA8E-4DB1-92D3-F607DCD805F9}"/>
              </a:ext>
            </a:extLst>
          </p:cNvPr>
          <p:cNvPicPr>
            <a:picLocks noChangeAspect="1"/>
          </p:cNvPicPr>
          <p:nvPr/>
        </p:nvPicPr>
        <p:blipFill>
          <a:blip r:embed="rId10"/>
          <a:stretch>
            <a:fillRect/>
          </a:stretch>
        </p:blipFill>
        <p:spPr>
          <a:xfrm>
            <a:off x="5694022" y="4431672"/>
            <a:ext cx="103926" cy="104883"/>
          </a:xfrm>
          <a:prstGeom prst="rect">
            <a:avLst/>
          </a:prstGeom>
        </p:spPr>
      </p:pic>
      <p:sp>
        <p:nvSpPr>
          <p:cNvPr id="205" name="矩形 204">
            <a:extLst>
              <a:ext uri="{FF2B5EF4-FFF2-40B4-BE49-F238E27FC236}">
                <a16:creationId xmlns:a16="http://schemas.microsoft.com/office/drawing/2014/main" id="{B220728F-3141-4AFE-871C-760470C3A541}"/>
              </a:ext>
            </a:extLst>
          </p:cNvPr>
          <p:cNvSpPr/>
          <p:nvPr/>
        </p:nvSpPr>
        <p:spPr>
          <a:xfrm>
            <a:off x="4944255" y="4464104"/>
            <a:ext cx="444352" cy="253916"/>
          </a:xfrm>
          <a:prstGeom prst="rect">
            <a:avLst/>
          </a:prstGeom>
        </p:spPr>
        <p:txBody>
          <a:bodyPr wrap="none">
            <a:spAutoFit/>
          </a:bodyPr>
          <a:lstStyle/>
          <a:p>
            <a:pPr>
              <a:defRPr/>
            </a:pPr>
            <a:r>
              <a:rPr lang="en-US" altLang="zh-CN" sz="1050" b="1" dirty="0">
                <a:solidFill>
                  <a:srgbClr val="1D1D1A">
                    <a:lumMod val="75000"/>
                    <a:lumOff val="25000"/>
                  </a:srgbClr>
                </a:solidFill>
                <a:latin typeface="微软雅黑" panose="020B0503020204020204" pitchFamily="34" charset="-122"/>
                <a:ea typeface="微软雅黑" panose="020B0503020204020204" pitchFamily="34" charset="-122"/>
              </a:rPr>
              <a:t>……</a:t>
            </a:r>
            <a:endParaRPr lang="zh-CN" altLang="en-US" sz="1050" b="1" dirty="0">
              <a:solidFill>
                <a:srgbClr val="1D1D1A">
                  <a:lumMod val="75000"/>
                  <a:lumOff val="25000"/>
                </a:srgbClr>
              </a:solidFill>
              <a:latin typeface="微软雅黑" panose="020B0503020204020204" pitchFamily="34" charset="-122"/>
              <a:ea typeface="微软雅黑" panose="020B0503020204020204" pitchFamily="34" charset="-122"/>
            </a:endParaRPr>
          </a:p>
        </p:txBody>
      </p:sp>
      <p:sp>
        <p:nvSpPr>
          <p:cNvPr id="206" name="文本框 205">
            <a:extLst>
              <a:ext uri="{FF2B5EF4-FFF2-40B4-BE49-F238E27FC236}">
                <a16:creationId xmlns:a16="http://schemas.microsoft.com/office/drawing/2014/main" id="{EC0053C2-BC96-48FD-BB99-8CA5F8D15554}"/>
              </a:ext>
            </a:extLst>
          </p:cNvPr>
          <p:cNvSpPr txBox="1"/>
          <p:nvPr/>
        </p:nvSpPr>
        <p:spPr>
          <a:xfrm>
            <a:off x="4898839" y="3785458"/>
            <a:ext cx="646331" cy="230832"/>
          </a:xfrm>
          <a:prstGeom prst="rect">
            <a:avLst/>
          </a:prstGeom>
        </p:spPr>
        <p:txBody>
          <a:bodyPr wrap="none">
            <a:spAutoFit/>
          </a:bodyPr>
          <a:lstStyle>
            <a:defPPr>
              <a:defRPr lang="en-US"/>
            </a:defPPr>
            <a:lvl1pPr>
              <a:defRPr sz="1000" b="0">
                <a:latin typeface="微软雅黑" panose="020B0503020204020204" pitchFamily="34" charset="-122"/>
                <a:ea typeface="微软雅黑" panose="020B0503020204020204" pitchFamily="34" charset="-122"/>
              </a:defRPr>
            </a:lvl1pPr>
          </a:lstStyle>
          <a:p>
            <a:pPr algn="ctr">
              <a:defRPr/>
            </a:pPr>
            <a:r>
              <a:rPr kumimoji="1" lang="zh-CN" altLang="en-US" sz="900" dirty="0">
                <a:solidFill>
                  <a:srgbClr val="666666">
                    <a:lumMod val="40000"/>
                    <a:lumOff val="60000"/>
                  </a:srgbClr>
                </a:solidFill>
              </a:rPr>
              <a:t>文件系统</a:t>
            </a:r>
          </a:p>
        </p:txBody>
      </p:sp>
      <p:sp>
        <p:nvSpPr>
          <p:cNvPr id="207" name="矩形 206">
            <a:extLst>
              <a:ext uri="{FF2B5EF4-FFF2-40B4-BE49-F238E27FC236}">
                <a16:creationId xmlns:a16="http://schemas.microsoft.com/office/drawing/2014/main" id="{F1833208-6718-4452-8ED5-CEE21B191D24}"/>
              </a:ext>
            </a:extLst>
          </p:cNvPr>
          <p:cNvSpPr/>
          <p:nvPr/>
        </p:nvSpPr>
        <p:spPr>
          <a:xfrm>
            <a:off x="4573895" y="3694465"/>
            <a:ext cx="356883" cy="119358"/>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HPC</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8" name="矩形 207">
            <a:extLst>
              <a:ext uri="{FF2B5EF4-FFF2-40B4-BE49-F238E27FC236}">
                <a16:creationId xmlns:a16="http://schemas.microsoft.com/office/drawing/2014/main" id="{07E7A358-9885-4432-AB9B-3508FAA4FCD6}"/>
              </a:ext>
            </a:extLst>
          </p:cNvPr>
          <p:cNvSpPr/>
          <p:nvPr/>
        </p:nvSpPr>
        <p:spPr>
          <a:xfrm>
            <a:off x="5105033" y="3684764"/>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AI</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9" name="矩形 208">
            <a:extLst>
              <a:ext uri="{FF2B5EF4-FFF2-40B4-BE49-F238E27FC236}">
                <a16:creationId xmlns:a16="http://schemas.microsoft.com/office/drawing/2014/main" id="{E6D80286-420F-48E9-8CD7-BC74CDE57849}"/>
              </a:ext>
            </a:extLst>
          </p:cNvPr>
          <p:cNvSpPr/>
          <p:nvPr/>
        </p:nvSpPr>
        <p:spPr>
          <a:xfrm>
            <a:off x="5572394" y="3697161"/>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云</a:t>
            </a:r>
          </a:p>
        </p:txBody>
      </p:sp>
      <p:sp>
        <p:nvSpPr>
          <p:cNvPr id="210" name="文本框 209">
            <a:extLst>
              <a:ext uri="{FF2B5EF4-FFF2-40B4-BE49-F238E27FC236}">
                <a16:creationId xmlns:a16="http://schemas.microsoft.com/office/drawing/2014/main" id="{1E86D267-43D6-497B-9DC3-335A560012A3}"/>
              </a:ext>
            </a:extLst>
          </p:cNvPr>
          <p:cNvSpPr txBox="1"/>
          <p:nvPr/>
        </p:nvSpPr>
        <p:spPr>
          <a:xfrm>
            <a:off x="4427780" y="5354210"/>
            <a:ext cx="231621" cy="276999"/>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核心创新</a:t>
            </a:r>
          </a:p>
        </p:txBody>
      </p:sp>
      <p:sp>
        <p:nvSpPr>
          <p:cNvPr id="211" name="矩形 210">
            <a:extLst>
              <a:ext uri="{FF2B5EF4-FFF2-40B4-BE49-F238E27FC236}">
                <a16:creationId xmlns:a16="http://schemas.microsoft.com/office/drawing/2014/main" id="{2AA45981-0E50-4D54-B52C-416D83312582}"/>
              </a:ext>
            </a:extLst>
          </p:cNvPr>
          <p:cNvSpPr/>
          <p:nvPr/>
        </p:nvSpPr>
        <p:spPr>
          <a:xfrm>
            <a:off x="4590017" y="5233907"/>
            <a:ext cx="1420662" cy="584775"/>
          </a:xfrm>
          <a:prstGeom prst="rect">
            <a:avLst/>
          </a:prstGeom>
        </p:spPr>
        <p:txBody>
          <a:bodyPr wrap="square">
            <a:spAutoFit/>
          </a:bodyPr>
          <a:lstStyle/>
          <a:p>
            <a:pPr algn="ctr">
              <a:defRPr/>
            </a:pP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计算存储直通</a:t>
            </a:r>
            <a:r>
              <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rPr>
              <a:t>+DPU+</a:t>
            </a: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分级内存</a:t>
            </a:r>
            <a:endPar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endParaRPr>
          </a:p>
          <a:p>
            <a:pPr algn="ctr">
              <a:defRPr/>
            </a:pPr>
            <a:r>
              <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rPr>
              <a:t>+</a:t>
            </a: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内存</a:t>
            </a:r>
            <a:r>
              <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rPr>
              <a:t>/SSD</a:t>
            </a: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跨节点资源池化</a:t>
            </a:r>
            <a:endPar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endParaRPr>
          </a:p>
          <a:p>
            <a:pPr algn="ctr">
              <a:defRPr/>
            </a:pP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集群业务低时延，高并发</a:t>
            </a:r>
            <a:endPar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endParaRPr>
          </a:p>
        </p:txBody>
      </p:sp>
      <p:pic>
        <p:nvPicPr>
          <p:cNvPr id="214" name="图片 213">
            <a:extLst>
              <a:ext uri="{FF2B5EF4-FFF2-40B4-BE49-F238E27FC236}">
                <a16:creationId xmlns:a16="http://schemas.microsoft.com/office/drawing/2014/main" id="{4BC04AFD-2D3D-4157-8BEA-E21CB5F052B9}"/>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29458" y="2869639"/>
            <a:ext cx="866729" cy="524422"/>
          </a:xfrm>
          <a:prstGeom prst="rect">
            <a:avLst/>
          </a:prstGeom>
        </p:spPr>
      </p:pic>
      <p:pic>
        <p:nvPicPr>
          <p:cNvPr id="215" name="图片 214">
            <a:extLst>
              <a:ext uri="{FF2B5EF4-FFF2-40B4-BE49-F238E27FC236}">
                <a16:creationId xmlns:a16="http://schemas.microsoft.com/office/drawing/2014/main" id="{27A84A62-33EA-437C-818B-B057085A068C}"/>
              </a:ext>
            </a:extLst>
          </p:cNvPr>
          <p:cNvPicPr>
            <a:picLocks noChangeAspect="1"/>
          </p:cNvPicPr>
          <p:nvPr/>
        </p:nvPicPr>
        <p:blipFill>
          <a:blip r:embed="rId12"/>
          <a:stretch>
            <a:fillRect/>
          </a:stretch>
        </p:blipFill>
        <p:spPr>
          <a:xfrm>
            <a:off x="1573282" y="2845863"/>
            <a:ext cx="980724" cy="256409"/>
          </a:xfrm>
          <a:prstGeom prst="rect">
            <a:avLst/>
          </a:prstGeom>
        </p:spPr>
      </p:pic>
      <p:sp>
        <p:nvSpPr>
          <p:cNvPr id="216" name="文本框 215">
            <a:extLst>
              <a:ext uri="{FF2B5EF4-FFF2-40B4-BE49-F238E27FC236}">
                <a16:creationId xmlns:a16="http://schemas.microsoft.com/office/drawing/2014/main" id="{520B845D-30E2-4832-8C0E-88CB112D2903}"/>
              </a:ext>
            </a:extLst>
          </p:cNvPr>
          <p:cNvSpPr txBox="1"/>
          <p:nvPr/>
        </p:nvSpPr>
        <p:spPr>
          <a:xfrm>
            <a:off x="1718247" y="2702907"/>
            <a:ext cx="812723" cy="138499"/>
          </a:xfrm>
          <a:prstGeom prst="rect">
            <a:avLst/>
          </a:prstGeom>
          <a:noFill/>
        </p:spPr>
        <p:txBody>
          <a:bodyPr wrap="none" lIns="0" tIns="0" rIns="0" bIns="0" rtlCol="0">
            <a:spAutoFit/>
          </a:bodyPr>
          <a:lstStyle/>
          <a:p>
            <a:pPr>
              <a:defRPr/>
            </a:pPr>
            <a:r>
              <a:rPr kumimoji="1" lang="en-US" altLang="zh-CN" sz="900" dirty="0">
                <a:solidFill>
                  <a:srgbClr val="3B3B85"/>
                </a:solidFill>
                <a:latin typeface="微软雅黑" panose="020B0503020204020204" pitchFamily="34" charset="-122"/>
                <a:ea typeface="微软雅黑" panose="020B0503020204020204" pitchFamily="34" charset="-122"/>
              </a:rPr>
              <a:t>ROCE/IB</a:t>
            </a:r>
            <a:r>
              <a:rPr kumimoji="1" lang="zh-CN" altLang="en-US" sz="900" dirty="0">
                <a:solidFill>
                  <a:srgbClr val="3B3B85"/>
                </a:solidFill>
                <a:latin typeface="微软雅黑" panose="020B0503020204020204" pitchFamily="34" charset="-122"/>
                <a:ea typeface="微软雅黑" panose="020B0503020204020204" pitchFamily="34" charset="-122"/>
              </a:rPr>
              <a:t>交换机</a:t>
            </a:r>
          </a:p>
        </p:txBody>
      </p:sp>
      <p:pic>
        <p:nvPicPr>
          <p:cNvPr id="217" name="图片 216">
            <a:extLst>
              <a:ext uri="{FF2B5EF4-FFF2-40B4-BE49-F238E27FC236}">
                <a16:creationId xmlns:a16="http://schemas.microsoft.com/office/drawing/2014/main" id="{B54FB480-0B07-48F0-B098-488757C7BEA4}"/>
              </a:ext>
            </a:extLst>
          </p:cNvPr>
          <p:cNvPicPr>
            <a:picLocks noChangeAspect="1"/>
          </p:cNvPicPr>
          <p:nvPr/>
        </p:nvPicPr>
        <p:blipFill>
          <a:blip r:embed="rId13"/>
          <a:stretch>
            <a:fillRect/>
          </a:stretch>
        </p:blipFill>
        <p:spPr>
          <a:xfrm>
            <a:off x="1592717" y="3282242"/>
            <a:ext cx="951668" cy="255615"/>
          </a:xfrm>
          <a:prstGeom prst="rect">
            <a:avLst/>
          </a:prstGeom>
        </p:spPr>
      </p:pic>
      <p:sp>
        <p:nvSpPr>
          <p:cNvPr id="218" name="文本框 217">
            <a:extLst>
              <a:ext uri="{FF2B5EF4-FFF2-40B4-BE49-F238E27FC236}">
                <a16:creationId xmlns:a16="http://schemas.microsoft.com/office/drawing/2014/main" id="{6AE6E103-58E2-46D3-B351-C9B76D14F251}"/>
              </a:ext>
            </a:extLst>
          </p:cNvPr>
          <p:cNvSpPr txBox="1"/>
          <p:nvPr/>
        </p:nvSpPr>
        <p:spPr>
          <a:xfrm>
            <a:off x="1711559" y="3112714"/>
            <a:ext cx="779059" cy="138499"/>
          </a:xfrm>
          <a:prstGeom prst="rect">
            <a:avLst/>
          </a:prstGeom>
          <a:noFill/>
        </p:spPr>
        <p:txBody>
          <a:bodyPr wrap="none" lIns="0" tIns="0" rIns="0" bIns="0" rtlCol="0">
            <a:spAutoFit/>
          </a:bodyPr>
          <a:lstStyle/>
          <a:p>
            <a:pPr>
              <a:defRPr/>
            </a:pPr>
            <a:r>
              <a:rPr kumimoji="1" lang="en-US" altLang="zh-CN" sz="900" dirty="0">
                <a:solidFill>
                  <a:srgbClr val="3B3B85"/>
                </a:solidFill>
                <a:latin typeface="微软雅黑" panose="020B0503020204020204" pitchFamily="34" charset="-122"/>
                <a:ea typeface="微软雅黑" panose="020B0503020204020204" pitchFamily="34" charset="-122"/>
              </a:rPr>
              <a:t>BlueField DPU</a:t>
            </a:r>
            <a:endParaRPr kumimoji="1" lang="zh-CN" altLang="en-US" sz="900" dirty="0">
              <a:solidFill>
                <a:srgbClr val="3B3B85"/>
              </a:solidFill>
              <a:latin typeface="微软雅黑" panose="020B0503020204020204" pitchFamily="34" charset="-122"/>
              <a:ea typeface="微软雅黑" panose="020B0503020204020204" pitchFamily="34" charset="-122"/>
            </a:endParaRPr>
          </a:p>
        </p:txBody>
      </p:sp>
      <p:grpSp>
        <p:nvGrpSpPr>
          <p:cNvPr id="219" name="组合 218">
            <a:extLst>
              <a:ext uri="{FF2B5EF4-FFF2-40B4-BE49-F238E27FC236}">
                <a16:creationId xmlns:a16="http://schemas.microsoft.com/office/drawing/2014/main" id="{05C4E7AC-A2A8-4D14-B9CE-AAF31FB99BAB}"/>
              </a:ext>
            </a:extLst>
          </p:cNvPr>
          <p:cNvGrpSpPr/>
          <p:nvPr/>
        </p:nvGrpSpPr>
        <p:grpSpPr>
          <a:xfrm>
            <a:off x="752738" y="3873052"/>
            <a:ext cx="2043025" cy="1917836"/>
            <a:chOff x="160029" y="3495097"/>
            <a:chExt cx="2511447" cy="2256812"/>
          </a:xfrm>
        </p:grpSpPr>
        <p:sp>
          <p:nvSpPr>
            <p:cNvPr id="220" name="文本框 219">
              <a:extLst>
                <a:ext uri="{FF2B5EF4-FFF2-40B4-BE49-F238E27FC236}">
                  <a16:creationId xmlns:a16="http://schemas.microsoft.com/office/drawing/2014/main" id="{F86D0842-AD01-42A8-87EA-09F12895A5E2}"/>
                </a:ext>
              </a:extLst>
            </p:cNvPr>
            <p:cNvSpPr txBox="1"/>
            <p:nvPr/>
          </p:nvSpPr>
          <p:spPr>
            <a:xfrm>
              <a:off x="327218" y="3495097"/>
              <a:ext cx="785434" cy="488936"/>
            </a:xfrm>
            <a:prstGeom prst="rect">
              <a:avLst/>
            </a:prstGeom>
            <a:noFill/>
          </p:spPr>
          <p:txBody>
            <a:bodyPr wrap="square" lIns="0" tIns="0" rIns="0" bIns="0" rtlCol="0">
              <a:spAutoFit/>
            </a:bodyPr>
            <a:lstStyle/>
            <a:p>
              <a:pPr algn="ctr">
                <a:defRPr/>
              </a:pPr>
              <a:r>
                <a:rPr kumimoji="1" lang="en-US" altLang="zh-CN" sz="900" kern="0" dirty="0">
                  <a:solidFill>
                    <a:srgbClr val="666666">
                      <a:lumMod val="40000"/>
                      <a:lumOff val="60000"/>
                    </a:srgbClr>
                  </a:solidFill>
                  <a:latin typeface="微软雅黑" panose="020B0503020204020204" pitchFamily="34" charset="-122"/>
                  <a:ea typeface="微软雅黑" panose="020B0503020204020204" pitchFamily="34" charset="-122"/>
                </a:rPr>
                <a:t>NV-Link+</a:t>
              </a:r>
            </a:p>
            <a:p>
              <a:pPr algn="ctr">
                <a:defRPr/>
              </a:pPr>
              <a:r>
                <a:rPr kumimoji="1" lang="zh-CN" altLang="en-US" sz="900" kern="0" dirty="0">
                  <a:solidFill>
                    <a:srgbClr val="666666">
                      <a:lumMod val="40000"/>
                      <a:lumOff val="60000"/>
                    </a:srgbClr>
                  </a:solidFill>
                  <a:latin typeface="微软雅黑" panose="020B0503020204020204" pitchFamily="34" charset="-122"/>
                  <a:ea typeface="微软雅黑" panose="020B0503020204020204" pitchFamily="34" charset="-122"/>
                </a:rPr>
                <a:t>机柜内</a:t>
              </a:r>
              <a:r>
                <a:rPr kumimoji="1" lang="en-US" altLang="zh-CN" sz="900" kern="0" dirty="0">
                  <a:solidFill>
                    <a:srgbClr val="666666">
                      <a:lumMod val="40000"/>
                      <a:lumOff val="60000"/>
                    </a:srgbClr>
                  </a:solidFill>
                  <a:latin typeface="微软雅黑" panose="020B0503020204020204" pitchFamily="34" charset="-122"/>
                  <a:ea typeface="微软雅黑" panose="020B0503020204020204" pitchFamily="34" charset="-122"/>
                </a:rPr>
                <a:t>NV Switch</a:t>
              </a:r>
              <a:endParaRPr kumimoji="1" lang="zh-CN" altLang="en-US" sz="900" kern="0" dirty="0">
                <a:solidFill>
                  <a:srgbClr val="666666">
                    <a:lumMod val="40000"/>
                    <a:lumOff val="60000"/>
                  </a:srgbClr>
                </a:solidFill>
                <a:latin typeface="微软雅黑" panose="020B0503020204020204" pitchFamily="34" charset="-122"/>
                <a:ea typeface="微软雅黑" panose="020B0503020204020204" pitchFamily="34" charset="-122"/>
              </a:endParaRPr>
            </a:p>
          </p:txBody>
        </p:sp>
        <p:pic>
          <p:nvPicPr>
            <p:cNvPr id="221" name="图片 220">
              <a:extLst>
                <a:ext uri="{FF2B5EF4-FFF2-40B4-BE49-F238E27FC236}">
                  <a16:creationId xmlns:a16="http://schemas.microsoft.com/office/drawing/2014/main" id="{3D60CA0B-3C7D-4A33-B739-710BB48C76FE}"/>
                </a:ext>
              </a:extLst>
            </p:cNvPr>
            <p:cNvPicPr>
              <a:picLocks noChangeAspect="1"/>
            </p:cNvPicPr>
            <p:nvPr/>
          </p:nvPicPr>
          <p:blipFill>
            <a:blip r:embed="rId14"/>
            <a:stretch>
              <a:fillRect/>
            </a:stretch>
          </p:blipFill>
          <p:spPr>
            <a:xfrm>
              <a:off x="1360097" y="4380747"/>
              <a:ext cx="929377" cy="439464"/>
            </a:xfrm>
            <a:prstGeom prst="rect">
              <a:avLst/>
            </a:prstGeom>
          </p:spPr>
        </p:pic>
        <p:cxnSp>
          <p:nvCxnSpPr>
            <p:cNvPr id="222" name="直接连接符 221">
              <a:extLst>
                <a:ext uri="{FF2B5EF4-FFF2-40B4-BE49-F238E27FC236}">
                  <a16:creationId xmlns:a16="http://schemas.microsoft.com/office/drawing/2014/main" id="{29AC4E22-1B14-4B55-9B7C-C8653F3FBD90}"/>
                </a:ext>
              </a:extLst>
            </p:cNvPr>
            <p:cNvCxnSpPr/>
            <p:nvPr/>
          </p:nvCxnSpPr>
          <p:spPr>
            <a:xfrm>
              <a:off x="1084603" y="3746451"/>
              <a:ext cx="229822" cy="0"/>
            </a:xfrm>
            <a:prstGeom prst="line">
              <a:avLst/>
            </a:prstGeom>
            <a:noFill/>
            <a:ln w="6350" cap="flat" cmpd="sng" algn="ctr">
              <a:solidFill>
                <a:srgbClr val="336600"/>
              </a:solidFill>
              <a:prstDash val="solid"/>
              <a:miter lim="800000"/>
            </a:ln>
            <a:effectLst/>
          </p:spPr>
        </p:cxnSp>
        <p:cxnSp>
          <p:nvCxnSpPr>
            <p:cNvPr id="223" name="直接连接符 222">
              <a:extLst>
                <a:ext uri="{FF2B5EF4-FFF2-40B4-BE49-F238E27FC236}">
                  <a16:creationId xmlns:a16="http://schemas.microsoft.com/office/drawing/2014/main" id="{F0A3E3C4-08EC-4814-8CD7-CBCD544D6348}"/>
                </a:ext>
              </a:extLst>
            </p:cNvPr>
            <p:cNvCxnSpPr/>
            <p:nvPr/>
          </p:nvCxnSpPr>
          <p:spPr>
            <a:xfrm>
              <a:off x="1199437" y="3653676"/>
              <a:ext cx="0" cy="204459"/>
            </a:xfrm>
            <a:prstGeom prst="line">
              <a:avLst/>
            </a:prstGeom>
            <a:noFill/>
            <a:ln w="6350" cap="flat" cmpd="sng" algn="ctr">
              <a:solidFill>
                <a:srgbClr val="336600"/>
              </a:solidFill>
              <a:prstDash val="solid"/>
              <a:miter lim="800000"/>
            </a:ln>
            <a:effectLst/>
          </p:spPr>
        </p:cxnSp>
        <p:sp>
          <p:nvSpPr>
            <p:cNvPr id="224" name="文本框 223">
              <a:extLst>
                <a:ext uri="{FF2B5EF4-FFF2-40B4-BE49-F238E27FC236}">
                  <a16:creationId xmlns:a16="http://schemas.microsoft.com/office/drawing/2014/main" id="{833F93FB-BB55-49A5-90CA-19A60866E9BA}"/>
                </a:ext>
              </a:extLst>
            </p:cNvPr>
            <p:cNvSpPr txBox="1"/>
            <p:nvPr/>
          </p:nvSpPr>
          <p:spPr>
            <a:xfrm>
              <a:off x="1382310" y="3539881"/>
              <a:ext cx="923679" cy="325958"/>
            </a:xfrm>
            <a:prstGeom prst="rect">
              <a:avLst/>
            </a:prstGeom>
            <a:noFill/>
          </p:spPr>
          <p:txBody>
            <a:bodyPr wrap="square" lIns="0" tIns="0" rIns="0" bIns="0" rtlCol="0">
              <a:spAutoFit/>
            </a:bodyPr>
            <a:lstStyle/>
            <a:p>
              <a:pPr algn="ctr">
                <a:defRPr/>
              </a:pPr>
              <a:r>
                <a:rPr kumimoji="1" lang="zh-CN" altLang="en-US" sz="900" kern="0" dirty="0">
                  <a:solidFill>
                    <a:srgbClr val="336600"/>
                  </a:solidFill>
                  <a:latin typeface="微软雅黑" panose="020B0503020204020204" pitchFamily="34" charset="-122"/>
                  <a:ea typeface="微软雅黑" panose="020B0503020204020204" pitchFamily="34" charset="-122"/>
                </a:rPr>
                <a:t>低延时以太</a:t>
              </a:r>
              <a:r>
                <a:rPr kumimoji="1" lang="en-US" altLang="zh-CN" sz="900" kern="0" dirty="0">
                  <a:solidFill>
                    <a:srgbClr val="336600"/>
                  </a:solidFill>
                  <a:latin typeface="微软雅黑" panose="020B0503020204020204" pitchFamily="34" charset="-122"/>
                  <a:ea typeface="微软雅黑" panose="020B0503020204020204" pitchFamily="34" charset="-122"/>
                </a:rPr>
                <a:t>/IB</a:t>
              </a:r>
              <a:r>
                <a:rPr kumimoji="1" lang="zh-CN" altLang="en-US" sz="900" kern="0" dirty="0">
                  <a:solidFill>
                    <a:srgbClr val="336600"/>
                  </a:solidFill>
                  <a:latin typeface="微软雅黑" panose="020B0503020204020204" pitchFamily="34" charset="-122"/>
                  <a:ea typeface="微软雅黑" panose="020B0503020204020204" pitchFamily="34" charset="-122"/>
                </a:rPr>
                <a:t>双栈集群网络</a:t>
              </a:r>
            </a:p>
          </p:txBody>
        </p:sp>
        <p:pic>
          <p:nvPicPr>
            <p:cNvPr id="225" name="图片 224">
              <a:extLst>
                <a:ext uri="{FF2B5EF4-FFF2-40B4-BE49-F238E27FC236}">
                  <a16:creationId xmlns:a16="http://schemas.microsoft.com/office/drawing/2014/main" id="{BDB43E15-F755-487F-85BA-75991C5932DB}"/>
                </a:ext>
              </a:extLst>
            </p:cNvPr>
            <p:cNvPicPr>
              <a:picLocks noChangeAspect="1"/>
            </p:cNvPicPr>
            <p:nvPr/>
          </p:nvPicPr>
          <p:blipFill>
            <a:blip r:embed="rId12"/>
            <a:stretch>
              <a:fillRect/>
            </a:stretch>
          </p:blipFill>
          <p:spPr>
            <a:xfrm>
              <a:off x="1289690" y="4048488"/>
              <a:ext cx="1100709" cy="278992"/>
            </a:xfrm>
            <a:prstGeom prst="rect">
              <a:avLst/>
            </a:prstGeom>
          </p:spPr>
        </p:pic>
        <p:sp>
          <p:nvSpPr>
            <p:cNvPr id="226" name="文本框 225">
              <a:extLst>
                <a:ext uri="{FF2B5EF4-FFF2-40B4-BE49-F238E27FC236}">
                  <a16:creationId xmlns:a16="http://schemas.microsoft.com/office/drawing/2014/main" id="{92D33318-C30D-49E6-9DDA-E9CAB95721EE}"/>
                </a:ext>
              </a:extLst>
            </p:cNvPr>
            <p:cNvSpPr txBox="1"/>
            <p:nvPr/>
          </p:nvSpPr>
          <p:spPr>
            <a:xfrm>
              <a:off x="1370502" y="3876301"/>
              <a:ext cx="999063" cy="162979"/>
            </a:xfrm>
            <a:prstGeom prst="rect">
              <a:avLst/>
            </a:prstGeom>
            <a:noFill/>
          </p:spPr>
          <p:txBody>
            <a:bodyPr wrap="none" lIns="0" tIns="0" rIns="0" bIns="0" rtlCol="0">
              <a:spAutoFit/>
            </a:bodyPr>
            <a:lstStyle/>
            <a:p>
              <a:pPr>
                <a:defRPr/>
              </a:pPr>
              <a:r>
                <a:rPr kumimoji="1" lang="en-US" altLang="zh-CN" sz="900" kern="0" dirty="0">
                  <a:solidFill>
                    <a:srgbClr val="666666">
                      <a:lumMod val="40000"/>
                      <a:lumOff val="60000"/>
                    </a:srgbClr>
                  </a:solidFill>
                  <a:latin typeface="微软雅黑" panose="020B0503020204020204" pitchFamily="34" charset="-122"/>
                  <a:ea typeface="微软雅黑" panose="020B0503020204020204" pitchFamily="34" charset="-122"/>
                </a:rPr>
                <a:t>ROCE/IB</a:t>
              </a:r>
              <a:r>
                <a:rPr kumimoji="1" lang="zh-CN" altLang="en-US" sz="900" kern="0" dirty="0">
                  <a:solidFill>
                    <a:srgbClr val="666666">
                      <a:lumMod val="40000"/>
                      <a:lumOff val="60000"/>
                    </a:srgbClr>
                  </a:solidFill>
                  <a:latin typeface="微软雅黑" panose="020B0503020204020204" pitchFamily="34" charset="-122"/>
                  <a:ea typeface="微软雅黑" panose="020B0503020204020204" pitchFamily="34" charset="-122"/>
                </a:rPr>
                <a:t>交换机</a:t>
              </a:r>
            </a:p>
          </p:txBody>
        </p:sp>
        <p:pic>
          <p:nvPicPr>
            <p:cNvPr id="227" name="图片 226">
              <a:extLst>
                <a:ext uri="{FF2B5EF4-FFF2-40B4-BE49-F238E27FC236}">
                  <a16:creationId xmlns:a16="http://schemas.microsoft.com/office/drawing/2014/main" id="{25452F7E-68A4-44D6-91E8-03DD9707B6CF}"/>
                </a:ext>
              </a:extLst>
            </p:cNvPr>
            <p:cNvPicPr>
              <a:picLocks noChangeAspect="1"/>
            </p:cNvPicPr>
            <p:nvPr/>
          </p:nvPicPr>
          <p:blipFill>
            <a:blip r:embed="rId15"/>
            <a:stretch>
              <a:fillRect/>
            </a:stretch>
          </p:blipFill>
          <p:spPr>
            <a:xfrm>
              <a:off x="327809" y="4026040"/>
              <a:ext cx="702064" cy="248054"/>
            </a:xfrm>
            <a:prstGeom prst="rect">
              <a:avLst/>
            </a:prstGeom>
          </p:spPr>
        </p:pic>
        <p:sp>
          <p:nvSpPr>
            <p:cNvPr id="228" name="文本框 227">
              <a:extLst>
                <a:ext uri="{FF2B5EF4-FFF2-40B4-BE49-F238E27FC236}">
                  <a16:creationId xmlns:a16="http://schemas.microsoft.com/office/drawing/2014/main" id="{116709B7-A11A-415D-9EE9-A16950E89774}"/>
                </a:ext>
              </a:extLst>
            </p:cNvPr>
            <p:cNvSpPr txBox="1"/>
            <p:nvPr/>
          </p:nvSpPr>
          <p:spPr>
            <a:xfrm>
              <a:off x="219631" y="5181482"/>
              <a:ext cx="2451845" cy="570427"/>
            </a:xfrm>
            <a:prstGeom prst="rect">
              <a:avLst/>
            </a:prstGeom>
            <a:noFill/>
          </p:spPr>
          <p:txBody>
            <a:bodyPr wrap="square" lIns="0" tIns="0" rIns="0" bIns="0" rtlCol="0">
              <a:spAutoFit/>
            </a:bodyPr>
            <a:lstStyle/>
            <a:p>
              <a:pPr algn="ctr">
                <a:defRPr/>
              </a:pP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网络</a:t>
              </a: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a:t>
              </a: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存储卸载、</a:t>
              </a: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GPU Direct</a:t>
              </a:r>
            </a:p>
            <a:p>
              <a:pPr algn="ctr">
                <a:defRPr/>
              </a:pP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NVMe Over Fabric</a:t>
              </a: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、集群</a:t>
              </a: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MPI</a:t>
              </a: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加速</a:t>
              </a:r>
            </a:p>
          </p:txBody>
        </p:sp>
        <p:sp>
          <p:nvSpPr>
            <p:cNvPr id="229" name="矩形 228">
              <a:extLst>
                <a:ext uri="{FF2B5EF4-FFF2-40B4-BE49-F238E27FC236}">
                  <a16:creationId xmlns:a16="http://schemas.microsoft.com/office/drawing/2014/main" id="{BF22EB5F-715D-40B2-8F4A-1A8B55FE87C8}"/>
                </a:ext>
              </a:extLst>
            </p:cNvPr>
            <p:cNvSpPr/>
            <p:nvPr/>
          </p:nvSpPr>
          <p:spPr>
            <a:xfrm>
              <a:off x="160029" y="4450759"/>
              <a:ext cx="1096014" cy="271631"/>
            </a:xfrm>
            <a:prstGeom prst="rect">
              <a:avLst/>
            </a:prstGeom>
          </p:spPr>
          <p:txBody>
            <a:bodyPr wrap="none">
              <a:spAutoFit/>
            </a:bodyPr>
            <a:lstStyle/>
            <a:p>
              <a:pPr algn="ctr">
                <a:defRPr/>
              </a:pPr>
              <a:r>
                <a:rPr kumimoji="1" lang="en-US" altLang="zh-CN" sz="900" kern="0" dirty="0">
                  <a:solidFill>
                    <a:srgbClr val="336600"/>
                  </a:solidFill>
                  <a:latin typeface="微软雅黑" panose="020B0503020204020204" pitchFamily="34" charset="-122"/>
                  <a:ea typeface="微软雅黑" panose="020B0503020204020204" pitchFamily="34" charset="-122"/>
                </a:rPr>
                <a:t>DPU</a:t>
              </a:r>
              <a:r>
                <a:rPr kumimoji="1" lang="zh-CN" altLang="en-US" sz="900" kern="0" dirty="0">
                  <a:solidFill>
                    <a:srgbClr val="336600"/>
                  </a:solidFill>
                  <a:latin typeface="微软雅黑" panose="020B0503020204020204" pitchFamily="34" charset="-122"/>
                  <a:ea typeface="微软雅黑" panose="020B0503020204020204" pitchFamily="34" charset="-122"/>
                </a:rPr>
                <a:t>在网计算</a:t>
              </a:r>
            </a:p>
          </p:txBody>
        </p:sp>
      </p:grpSp>
      <p:sp>
        <p:nvSpPr>
          <p:cNvPr id="230" name="矩形 229">
            <a:extLst>
              <a:ext uri="{FF2B5EF4-FFF2-40B4-BE49-F238E27FC236}">
                <a16:creationId xmlns:a16="http://schemas.microsoft.com/office/drawing/2014/main" id="{E2AF31FF-1661-46F6-8AD5-F1CDB6E98465}"/>
              </a:ext>
            </a:extLst>
          </p:cNvPr>
          <p:cNvSpPr/>
          <p:nvPr/>
        </p:nvSpPr>
        <p:spPr>
          <a:xfrm>
            <a:off x="1131881" y="3700884"/>
            <a:ext cx="356883" cy="119358"/>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HPC</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1" name="矩形 230">
            <a:extLst>
              <a:ext uri="{FF2B5EF4-FFF2-40B4-BE49-F238E27FC236}">
                <a16:creationId xmlns:a16="http://schemas.microsoft.com/office/drawing/2014/main" id="{79E4A95B-D9DF-4A13-8765-5E7116D5966B}"/>
              </a:ext>
            </a:extLst>
          </p:cNvPr>
          <p:cNvSpPr/>
          <p:nvPr/>
        </p:nvSpPr>
        <p:spPr>
          <a:xfrm>
            <a:off x="1663019" y="3691183"/>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AI</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2" name="矩形 231">
            <a:extLst>
              <a:ext uri="{FF2B5EF4-FFF2-40B4-BE49-F238E27FC236}">
                <a16:creationId xmlns:a16="http://schemas.microsoft.com/office/drawing/2014/main" id="{603438D5-65EE-496B-A849-916878AF6CCD}"/>
              </a:ext>
            </a:extLst>
          </p:cNvPr>
          <p:cNvSpPr/>
          <p:nvPr/>
        </p:nvSpPr>
        <p:spPr>
          <a:xfrm>
            <a:off x="2130379" y="3703580"/>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云</a:t>
            </a:r>
          </a:p>
        </p:txBody>
      </p:sp>
      <p:pic>
        <p:nvPicPr>
          <p:cNvPr id="233" name="Picture 17">
            <a:extLst>
              <a:ext uri="{FF2B5EF4-FFF2-40B4-BE49-F238E27FC236}">
                <a16:creationId xmlns:a16="http://schemas.microsoft.com/office/drawing/2014/main" id="{2234C3D8-A607-4EAD-B241-B975ACC37A0F}"/>
              </a:ext>
            </a:extLst>
          </p:cNvPr>
          <p:cNvPicPr>
            <a:picLocks noChangeAspect="1"/>
          </p:cNvPicPr>
          <p:nvPr/>
        </p:nvPicPr>
        <p:blipFill>
          <a:blip r:embed="rId16"/>
          <a:stretch>
            <a:fillRect/>
          </a:stretch>
        </p:blipFill>
        <p:spPr>
          <a:xfrm>
            <a:off x="3022993" y="2881844"/>
            <a:ext cx="517204" cy="519272"/>
          </a:xfrm>
          <a:prstGeom prst="rect">
            <a:avLst/>
          </a:prstGeom>
        </p:spPr>
      </p:pic>
      <p:sp>
        <p:nvSpPr>
          <p:cNvPr id="234" name="矩形 233">
            <a:extLst>
              <a:ext uri="{FF2B5EF4-FFF2-40B4-BE49-F238E27FC236}">
                <a16:creationId xmlns:a16="http://schemas.microsoft.com/office/drawing/2014/main" id="{36531E52-C1DB-4E18-995D-B11EBE4869F9}"/>
              </a:ext>
            </a:extLst>
          </p:cNvPr>
          <p:cNvSpPr/>
          <p:nvPr/>
        </p:nvSpPr>
        <p:spPr>
          <a:xfrm>
            <a:off x="2921029" y="4403321"/>
            <a:ext cx="763623" cy="359517"/>
          </a:xfrm>
          <a:prstGeom prst="rect">
            <a:avLst/>
          </a:prstGeom>
          <a:noFill/>
        </p:spPr>
        <p:txBody>
          <a:bodyPr wrap="square" lIns="18000" tIns="18000" rIns="18000" bIns="18000" anchor="ctr" anchorCtr="0">
            <a:spAutoFit/>
          </a:bodyPr>
          <a:lstStyle/>
          <a:p>
            <a:pPr algn="ctr">
              <a:defRPr/>
            </a:pPr>
            <a:r>
              <a:rPr lang="en-US" altLang="zh-CN" sz="700" b="1" kern="0" dirty="0">
                <a:solidFill>
                  <a:srgbClr val="FFFFFF"/>
                </a:solidFill>
                <a:latin typeface="微软雅黑" panose="020B0503020204020204" pitchFamily="34" charset="-122"/>
                <a:ea typeface="微软雅黑" panose="020B0503020204020204" pitchFamily="34" charset="-122"/>
              </a:rPr>
              <a:t>Bright </a:t>
            </a:r>
          </a:p>
          <a:p>
            <a:pPr algn="ctr">
              <a:defRPr/>
            </a:pPr>
            <a:r>
              <a:rPr lang="en-US" altLang="zh-CN" sz="700" b="1" kern="0" dirty="0">
                <a:solidFill>
                  <a:srgbClr val="FFFFFF"/>
                </a:solidFill>
                <a:latin typeface="微软雅黑" panose="020B0503020204020204" pitchFamily="34" charset="-122"/>
                <a:ea typeface="微软雅黑" panose="020B0503020204020204" pitchFamily="34" charset="-122"/>
              </a:rPr>
              <a:t>Cluster </a:t>
            </a:r>
            <a:r>
              <a:rPr lang="en-US" altLang="zh-CN" sz="700" b="1" kern="0" dirty="0" err="1">
                <a:solidFill>
                  <a:srgbClr val="FFFFFF"/>
                </a:solidFill>
                <a:latin typeface="微软雅黑" panose="020B0503020204020204" pitchFamily="34" charset="-122"/>
                <a:ea typeface="微软雅黑" panose="020B0503020204020204" pitchFamily="34" charset="-122"/>
              </a:rPr>
              <a:t>Mananger</a:t>
            </a:r>
            <a:endParaRPr lang="zh-CN" altLang="en-US" sz="700" b="1" kern="0" dirty="0">
              <a:solidFill>
                <a:srgbClr val="FFFFFF"/>
              </a:solidFill>
              <a:latin typeface="微软雅黑" panose="020B0503020204020204" pitchFamily="34" charset="-122"/>
              <a:ea typeface="微软雅黑" panose="020B0503020204020204" pitchFamily="34" charset="-122"/>
            </a:endParaRPr>
          </a:p>
        </p:txBody>
      </p:sp>
      <p:sp>
        <p:nvSpPr>
          <p:cNvPr id="235" name="矩形 234">
            <a:extLst>
              <a:ext uri="{FF2B5EF4-FFF2-40B4-BE49-F238E27FC236}">
                <a16:creationId xmlns:a16="http://schemas.microsoft.com/office/drawing/2014/main" id="{9B953790-2784-4AD0-AAC8-9D6D248680C9}"/>
              </a:ext>
            </a:extLst>
          </p:cNvPr>
          <p:cNvSpPr/>
          <p:nvPr/>
        </p:nvSpPr>
        <p:spPr>
          <a:xfrm>
            <a:off x="2921029" y="4215484"/>
            <a:ext cx="763635" cy="204980"/>
          </a:xfrm>
          <a:prstGeom prst="rect">
            <a:avLst/>
          </a:pr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dirty="0">
              <a:solidFill>
                <a:srgbClr val="FFFFFF"/>
              </a:solidFill>
              <a:latin typeface="微软雅黑" panose="020B0503020204020204" pitchFamily="34" charset="-122"/>
              <a:ea typeface="微软雅黑" panose="020B0503020204020204" pitchFamily="34" charset="-122"/>
            </a:endParaRPr>
          </a:p>
        </p:txBody>
      </p:sp>
      <p:sp>
        <p:nvSpPr>
          <p:cNvPr id="236" name="矩形 235">
            <a:extLst>
              <a:ext uri="{FF2B5EF4-FFF2-40B4-BE49-F238E27FC236}">
                <a16:creationId xmlns:a16="http://schemas.microsoft.com/office/drawing/2014/main" id="{AF27A8EF-B2AD-4C0E-AE53-1E0B6017C92B}"/>
              </a:ext>
            </a:extLst>
          </p:cNvPr>
          <p:cNvSpPr/>
          <p:nvPr/>
        </p:nvSpPr>
        <p:spPr>
          <a:xfrm>
            <a:off x="2945112" y="4222976"/>
            <a:ext cx="841059" cy="159462"/>
          </a:xfrm>
          <a:prstGeom prst="rect">
            <a:avLst/>
          </a:prstGeom>
        </p:spPr>
        <p:txBody>
          <a:bodyPr wrap="none" lIns="18000" tIns="18000" rIns="18000" bIns="18000" anchor="ctr" anchorCtr="0">
            <a:spAutoFit/>
          </a:bodyPr>
          <a:lstStyle/>
          <a:p>
            <a:pPr>
              <a:defRPr/>
            </a:pPr>
            <a:r>
              <a:rPr lang="en-US" altLang="zh-CN" sz="800" kern="0" dirty="0">
                <a:solidFill>
                  <a:srgbClr val="FFFFFF"/>
                </a:solidFill>
                <a:latin typeface="微软雅黑" panose="020B0503020204020204" pitchFamily="34" charset="-122"/>
                <a:ea typeface="微软雅黑" panose="020B0503020204020204" pitchFamily="34" charset="-122"/>
              </a:rPr>
              <a:t>HPC  AI  </a:t>
            </a:r>
            <a:r>
              <a:rPr lang="zh-CN" altLang="en-US" sz="800" kern="0" dirty="0">
                <a:solidFill>
                  <a:srgbClr val="FFFFFF"/>
                </a:solidFill>
                <a:latin typeface="微软雅黑" panose="020B0503020204020204" pitchFamily="34" charset="-122"/>
                <a:ea typeface="微软雅黑" panose="020B0503020204020204" pitchFamily="34" charset="-122"/>
              </a:rPr>
              <a:t>大数据  </a:t>
            </a:r>
          </a:p>
        </p:txBody>
      </p:sp>
      <p:sp>
        <p:nvSpPr>
          <p:cNvPr id="237" name="矩形 236">
            <a:extLst>
              <a:ext uri="{FF2B5EF4-FFF2-40B4-BE49-F238E27FC236}">
                <a16:creationId xmlns:a16="http://schemas.microsoft.com/office/drawing/2014/main" id="{A30FEFDB-063A-4DC0-9D51-2DE902D408C4}"/>
              </a:ext>
            </a:extLst>
          </p:cNvPr>
          <p:cNvSpPr/>
          <p:nvPr/>
        </p:nvSpPr>
        <p:spPr>
          <a:xfrm>
            <a:off x="3768421" y="4458278"/>
            <a:ext cx="542234" cy="251795"/>
          </a:xfrm>
          <a:prstGeom prst="rect">
            <a:avLst/>
          </a:prstGeom>
          <a:noFill/>
        </p:spPr>
        <p:txBody>
          <a:bodyPr wrap="square" lIns="18000" tIns="18000" rIns="18000" bIns="18000" anchor="ctr" anchorCtr="0">
            <a:spAutoFit/>
          </a:bodyPr>
          <a:lstStyle/>
          <a:p>
            <a:pPr algn="ctr">
              <a:defRPr/>
            </a:pPr>
            <a:r>
              <a:rPr lang="en-US" altLang="zh-CN" sz="700" b="1" kern="0" dirty="0">
                <a:solidFill>
                  <a:srgbClr val="FFFFFF"/>
                </a:solidFill>
                <a:latin typeface="微软雅黑" panose="020B0503020204020204" pitchFamily="34" charset="-122"/>
                <a:ea typeface="微软雅黑" panose="020B0503020204020204" pitchFamily="34" charset="-122"/>
              </a:rPr>
              <a:t>Bright </a:t>
            </a:r>
          </a:p>
          <a:p>
            <a:pPr algn="ctr">
              <a:defRPr/>
            </a:pPr>
            <a:r>
              <a:rPr lang="en-US" altLang="zh-CN" sz="700" b="1" kern="0" dirty="0" err="1">
                <a:solidFill>
                  <a:srgbClr val="FFFFFF"/>
                </a:solidFill>
                <a:latin typeface="微软雅黑" panose="020B0503020204020204" pitchFamily="34" charset="-122"/>
                <a:ea typeface="微软雅黑" panose="020B0503020204020204" pitchFamily="34" charset="-122"/>
              </a:rPr>
              <a:t>OpenStack</a:t>
            </a:r>
            <a:endParaRPr lang="zh-CN" altLang="en-US" sz="700" b="1" kern="0" dirty="0">
              <a:solidFill>
                <a:srgbClr val="FFFFFF"/>
              </a:solidFill>
              <a:latin typeface="微软雅黑" panose="020B0503020204020204" pitchFamily="34" charset="-122"/>
              <a:ea typeface="微软雅黑" panose="020B0503020204020204" pitchFamily="34" charset="-122"/>
            </a:endParaRPr>
          </a:p>
        </p:txBody>
      </p:sp>
      <p:sp>
        <p:nvSpPr>
          <p:cNvPr id="238" name="矩形 237">
            <a:extLst>
              <a:ext uri="{FF2B5EF4-FFF2-40B4-BE49-F238E27FC236}">
                <a16:creationId xmlns:a16="http://schemas.microsoft.com/office/drawing/2014/main" id="{7B5214FB-E53B-4160-B626-F4B7ADE7F8FB}"/>
              </a:ext>
            </a:extLst>
          </p:cNvPr>
          <p:cNvSpPr/>
          <p:nvPr/>
        </p:nvSpPr>
        <p:spPr>
          <a:xfrm>
            <a:off x="3458886" y="2963386"/>
            <a:ext cx="819610" cy="415498"/>
          </a:xfrm>
          <a:prstGeom prst="rect">
            <a:avLst/>
          </a:prstGeom>
        </p:spPr>
        <p:txBody>
          <a:bodyPr wrap="square">
            <a:spAutoFit/>
          </a:bodyPr>
          <a:lstStyle/>
          <a:p>
            <a:pPr>
              <a:defRPr/>
            </a:pPr>
            <a:r>
              <a:rPr lang="zh-CN" altLang="en-US" sz="1000" kern="0" dirty="0">
                <a:solidFill>
                  <a:srgbClr val="61B230"/>
                </a:solidFill>
                <a:latin typeface="微软雅黑" panose="020B0503020204020204" pitchFamily="34" charset="-122"/>
                <a:ea typeface="微软雅黑" panose="020B0503020204020204" pitchFamily="34" charset="-122"/>
              </a:rPr>
              <a:t>集群自动化管控面软件</a:t>
            </a:r>
            <a:endParaRPr lang="zh-CN" altLang="en-US" sz="800" kern="0" dirty="0">
              <a:solidFill>
                <a:srgbClr val="61B230"/>
              </a:solidFill>
              <a:latin typeface="微软雅黑" panose="020B0503020204020204" pitchFamily="34" charset="-122"/>
              <a:ea typeface="微软雅黑" panose="020B0503020204020204" pitchFamily="34" charset="-122"/>
            </a:endParaRPr>
          </a:p>
        </p:txBody>
      </p:sp>
      <p:sp>
        <p:nvSpPr>
          <p:cNvPr id="239" name="矩形 238">
            <a:extLst>
              <a:ext uri="{FF2B5EF4-FFF2-40B4-BE49-F238E27FC236}">
                <a16:creationId xmlns:a16="http://schemas.microsoft.com/office/drawing/2014/main" id="{599376C1-08A5-43F2-9CDC-E8A4589DE184}"/>
              </a:ext>
            </a:extLst>
          </p:cNvPr>
          <p:cNvSpPr/>
          <p:nvPr/>
        </p:nvSpPr>
        <p:spPr>
          <a:xfrm>
            <a:off x="2829306" y="5235534"/>
            <a:ext cx="1508288" cy="577081"/>
          </a:xfrm>
          <a:prstGeom prst="rect">
            <a:avLst/>
          </a:prstGeom>
        </p:spPr>
        <p:txBody>
          <a:bodyPr wrap="square">
            <a:spAutoFit/>
          </a:bodyPr>
          <a:lstStyle/>
          <a:p>
            <a:pPr algn="ctr">
              <a:defRPr/>
            </a:pPr>
            <a:r>
              <a:rPr lang="zh-CN" altLang="en-US" sz="1050" kern="0" dirty="0">
                <a:solidFill>
                  <a:srgbClr val="669900"/>
                </a:solidFill>
                <a:latin typeface="微软雅黑" panose="020B0503020204020204" pitchFamily="34" charset="-122"/>
                <a:ea typeface="微软雅黑" panose="020B0503020204020204" pitchFamily="34" charset="-122"/>
              </a:rPr>
              <a:t>面向</a:t>
            </a:r>
            <a:r>
              <a:rPr lang="en-US" altLang="zh-CN" sz="1050" kern="0" dirty="0">
                <a:solidFill>
                  <a:srgbClr val="669900"/>
                </a:solidFill>
                <a:latin typeface="微软雅黑" panose="020B0503020204020204" pitchFamily="34" charset="-122"/>
                <a:ea typeface="微软雅黑" panose="020B0503020204020204" pitchFamily="34" charset="-122"/>
              </a:rPr>
              <a:t>HPC</a:t>
            </a:r>
            <a:r>
              <a:rPr lang="zh-CN" altLang="en-US" sz="1050" kern="0" dirty="0">
                <a:solidFill>
                  <a:srgbClr val="669900"/>
                </a:solidFill>
                <a:latin typeface="微软雅黑" panose="020B0503020204020204" pitchFamily="34" charset="-122"/>
                <a:ea typeface="微软雅黑" panose="020B0503020204020204" pitchFamily="34" charset="-122"/>
              </a:rPr>
              <a:t>、</a:t>
            </a:r>
            <a:r>
              <a:rPr lang="en-US" altLang="zh-CN" sz="1050" kern="0" dirty="0">
                <a:solidFill>
                  <a:srgbClr val="669900"/>
                </a:solidFill>
                <a:latin typeface="微软雅黑" panose="020B0503020204020204" pitchFamily="34" charset="-122"/>
                <a:ea typeface="微软雅黑" panose="020B0503020204020204" pitchFamily="34" charset="-122"/>
              </a:rPr>
              <a:t>AI</a:t>
            </a:r>
            <a:r>
              <a:rPr lang="zh-CN" altLang="en-US" sz="1050" kern="0" dirty="0">
                <a:solidFill>
                  <a:srgbClr val="669900"/>
                </a:solidFill>
                <a:latin typeface="微软雅黑" panose="020B0503020204020204" pitchFamily="34" charset="-122"/>
                <a:ea typeface="微软雅黑" panose="020B0503020204020204" pitchFamily="34" charset="-122"/>
              </a:rPr>
              <a:t>、大数据集群服务化管控面软件</a:t>
            </a:r>
            <a:endParaRPr lang="zh-CN" altLang="en-US" sz="900" kern="0" dirty="0">
              <a:solidFill>
                <a:srgbClr val="669900"/>
              </a:solidFill>
              <a:latin typeface="微软雅黑" panose="020B0503020204020204" pitchFamily="34" charset="-122"/>
              <a:ea typeface="微软雅黑" panose="020B0503020204020204" pitchFamily="34" charset="-122"/>
            </a:endParaRPr>
          </a:p>
        </p:txBody>
      </p:sp>
      <p:sp>
        <p:nvSpPr>
          <p:cNvPr id="244" name="文本框 243">
            <a:extLst>
              <a:ext uri="{FF2B5EF4-FFF2-40B4-BE49-F238E27FC236}">
                <a16:creationId xmlns:a16="http://schemas.microsoft.com/office/drawing/2014/main" id="{271D7B39-E4F0-4769-BFBA-1E845C023333}"/>
              </a:ext>
            </a:extLst>
          </p:cNvPr>
          <p:cNvSpPr txBox="1"/>
          <p:nvPr/>
        </p:nvSpPr>
        <p:spPr>
          <a:xfrm>
            <a:off x="8552769" y="2299151"/>
            <a:ext cx="1281439" cy="430887"/>
          </a:xfrm>
          <a:prstGeom prst="rect">
            <a:avLst/>
          </a:prstGeom>
          <a:noFill/>
        </p:spPr>
        <p:txBody>
          <a:bodyPr wrap="square" lIns="0" tIns="0" rIns="0" bIns="0" rtlCol="0">
            <a:spAutoFit/>
          </a:bodyPr>
          <a:lstStyle/>
          <a:p>
            <a:pPr>
              <a:defRPr/>
            </a:pPr>
            <a:r>
              <a:rPr kumimoji="1" lang="en-US" altLang="zh-CN" sz="1400" b="1" dirty="0">
                <a:solidFill>
                  <a:srgbClr val="1D1D1A"/>
                </a:solidFill>
                <a:latin typeface="微软雅黑" panose="020B0503020204020204" pitchFamily="34" charset="-122"/>
                <a:ea typeface="微软雅黑" panose="020B0503020204020204" pitchFamily="34" charset="-122"/>
              </a:rPr>
              <a:t>GPU</a:t>
            </a:r>
            <a:r>
              <a:rPr kumimoji="1" lang="zh-CN" altLang="en-US" sz="1400" b="1" dirty="0">
                <a:solidFill>
                  <a:srgbClr val="1D1D1A"/>
                </a:solidFill>
                <a:latin typeface="微软雅黑" panose="020B0503020204020204" pitchFamily="34" charset="-122"/>
                <a:ea typeface="微软雅黑" panose="020B0503020204020204" pitchFamily="34" charset="-122"/>
              </a:rPr>
              <a:t>计算节点级基础设施提供商</a:t>
            </a:r>
          </a:p>
        </p:txBody>
      </p:sp>
      <p:sp>
        <p:nvSpPr>
          <p:cNvPr id="245" name="文本框 244">
            <a:extLst>
              <a:ext uri="{FF2B5EF4-FFF2-40B4-BE49-F238E27FC236}">
                <a16:creationId xmlns:a16="http://schemas.microsoft.com/office/drawing/2014/main" id="{B2811C04-ED09-4995-8136-F02CC26E16E2}"/>
              </a:ext>
            </a:extLst>
          </p:cNvPr>
          <p:cNvSpPr txBox="1"/>
          <p:nvPr/>
        </p:nvSpPr>
        <p:spPr>
          <a:xfrm>
            <a:off x="10308444" y="2406871"/>
            <a:ext cx="1294500" cy="215444"/>
          </a:xfrm>
          <a:prstGeom prst="rect">
            <a:avLst/>
          </a:prstGeom>
          <a:noFill/>
        </p:spPr>
        <p:txBody>
          <a:bodyPr wrap="square" lIns="0" tIns="0" rIns="0" bIns="0" rtlCol="0">
            <a:spAutoFit/>
          </a:bodyPr>
          <a:lstStyle>
            <a:defPPr>
              <a:defRPr lang="en-US"/>
            </a:defPPr>
            <a:lvl1pPr>
              <a:defRPr kumimoji="1" sz="1600" b="1">
                <a:solidFill>
                  <a:srgbClr val="336600"/>
                </a:solidFill>
                <a:latin typeface="Microsoft YaHei" panose="020B0503020204020204" pitchFamily="34" charset="-122"/>
                <a:ea typeface="Microsoft YaHei" panose="020B0503020204020204" pitchFamily="34" charset="-122"/>
              </a:defRPr>
            </a:lvl1pPr>
          </a:lstStyle>
          <a:p>
            <a:pPr>
              <a:defRPr/>
            </a:pPr>
            <a:r>
              <a:rPr lang="zh-CN" altLang="en-US" sz="1400" kern="0" dirty="0">
                <a:solidFill>
                  <a:srgbClr val="1D1D1A"/>
                </a:solidFill>
                <a:latin typeface="微软雅黑" panose="020B0503020204020204" pitchFamily="34" charset="-122"/>
                <a:ea typeface="微软雅黑" panose="020B0503020204020204" pitchFamily="34" charset="-122"/>
              </a:rPr>
              <a:t>基础设施提供商</a:t>
            </a:r>
          </a:p>
        </p:txBody>
      </p:sp>
      <p:sp>
        <p:nvSpPr>
          <p:cNvPr id="246" name="文本框 245">
            <a:extLst>
              <a:ext uri="{FF2B5EF4-FFF2-40B4-BE49-F238E27FC236}">
                <a16:creationId xmlns:a16="http://schemas.microsoft.com/office/drawing/2014/main" id="{5175B323-1849-45F4-AC1D-771E6A24BB83}"/>
              </a:ext>
            </a:extLst>
          </p:cNvPr>
          <p:cNvSpPr txBox="1"/>
          <p:nvPr/>
        </p:nvSpPr>
        <p:spPr>
          <a:xfrm>
            <a:off x="8546115" y="2893294"/>
            <a:ext cx="1445909" cy="184666"/>
          </a:xfrm>
          <a:prstGeom prst="rect">
            <a:avLst/>
          </a:prstGeom>
          <a:noFill/>
        </p:spPr>
        <p:txBody>
          <a:bodyPr wrap="none" lIns="0" tIns="0" rIns="0" bIns="0" rtlCol="0">
            <a:spAutoFit/>
          </a:bodyPr>
          <a:lstStyle/>
          <a:p>
            <a:pPr>
              <a:defRPr/>
            </a:pPr>
            <a:r>
              <a:rPr kumimoji="1" lang="zh-CN" altLang="en-US" sz="1200" dirty="0">
                <a:solidFill>
                  <a:srgbClr val="1D1D1A"/>
                </a:solidFill>
                <a:latin typeface="微软雅黑" panose="020B0503020204020204" pitchFamily="34" charset="-122"/>
                <a:ea typeface="微软雅黑" panose="020B0503020204020204" pitchFamily="34" charset="-122"/>
              </a:rPr>
              <a:t>（ </a:t>
            </a:r>
            <a:r>
              <a:rPr kumimoji="1" lang="en-US" altLang="zh-CN" sz="1200" dirty="0">
                <a:solidFill>
                  <a:srgbClr val="1D1D1A"/>
                </a:solidFill>
                <a:latin typeface="微软雅黑" panose="020B0503020204020204" pitchFamily="34" charset="-122"/>
                <a:ea typeface="微软雅黑" panose="020B0503020204020204" pitchFamily="34" charset="-122"/>
              </a:rPr>
              <a:t>GPU</a:t>
            </a:r>
            <a:r>
              <a:rPr kumimoji="1" lang="zh-CN" altLang="en-US" sz="1200" dirty="0">
                <a:solidFill>
                  <a:srgbClr val="1D1D1A"/>
                </a:solidFill>
                <a:latin typeface="微软雅黑" panose="020B0503020204020204" pitchFamily="34" charset="-122"/>
                <a:ea typeface="微软雅黑" panose="020B0503020204020204" pitchFamily="34" charset="-122"/>
              </a:rPr>
              <a:t>板卡、节点）</a:t>
            </a:r>
          </a:p>
        </p:txBody>
      </p:sp>
      <p:sp>
        <p:nvSpPr>
          <p:cNvPr id="247" name="文本框 246">
            <a:extLst>
              <a:ext uri="{FF2B5EF4-FFF2-40B4-BE49-F238E27FC236}">
                <a16:creationId xmlns:a16="http://schemas.microsoft.com/office/drawing/2014/main" id="{8BDD1DAA-2C04-4144-B8D1-28E4611848BF}"/>
              </a:ext>
            </a:extLst>
          </p:cNvPr>
          <p:cNvSpPr txBox="1"/>
          <p:nvPr/>
        </p:nvSpPr>
        <p:spPr>
          <a:xfrm>
            <a:off x="10280808" y="2883510"/>
            <a:ext cx="1349775" cy="553998"/>
          </a:xfrm>
          <a:prstGeom prst="rect">
            <a:avLst/>
          </a:prstGeom>
          <a:noFill/>
        </p:spPr>
        <p:txBody>
          <a:bodyPr wrap="square" lIns="0" tIns="0" rIns="0" bIns="0" rtlCol="0">
            <a:spAutoFit/>
          </a:bodyPr>
          <a:lstStyle/>
          <a:p>
            <a:pPr>
              <a:defRPr/>
            </a:pPr>
            <a:r>
              <a:rPr kumimoji="1" lang="zh-CN" altLang="en-US" sz="1200" dirty="0">
                <a:solidFill>
                  <a:srgbClr val="1D1D1A"/>
                </a:solidFill>
                <a:latin typeface="微软雅黑" panose="020B0503020204020204" pitchFamily="34" charset="-122"/>
                <a:ea typeface="微软雅黑" panose="020B0503020204020204" pitchFamily="34" charset="-122"/>
              </a:rPr>
              <a:t>（计算、存储、网络、管理、集群级硬件）</a:t>
            </a:r>
          </a:p>
        </p:txBody>
      </p:sp>
      <p:sp>
        <p:nvSpPr>
          <p:cNvPr id="248" name="文本框 247">
            <a:extLst>
              <a:ext uri="{FF2B5EF4-FFF2-40B4-BE49-F238E27FC236}">
                <a16:creationId xmlns:a16="http://schemas.microsoft.com/office/drawing/2014/main" id="{C5F4A3E1-C6FF-4B1C-86E2-7C6AED2AE4CD}"/>
              </a:ext>
            </a:extLst>
          </p:cNvPr>
          <p:cNvSpPr txBox="1"/>
          <p:nvPr/>
        </p:nvSpPr>
        <p:spPr>
          <a:xfrm>
            <a:off x="8616906" y="3698991"/>
            <a:ext cx="1153162" cy="215444"/>
          </a:xfrm>
          <a:prstGeom prst="rect">
            <a:avLst/>
          </a:prstGeom>
          <a:noFill/>
        </p:spPr>
        <p:txBody>
          <a:bodyPr wrap="square" lIns="0" tIns="0" rIns="0" bIns="0" rtlCol="0">
            <a:spAutoFit/>
          </a:bodyPr>
          <a:lstStyle>
            <a:defPPr>
              <a:defRPr lang="en-US"/>
            </a:defPPr>
            <a:lvl1pPr>
              <a:defRPr kumimoji="1" sz="1600" b="1">
                <a:solidFill>
                  <a:srgbClr val="336600"/>
                </a:solidFill>
                <a:latin typeface="Microsoft YaHei" panose="020B0503020204020204" pitchFamily="34" charset="-122"/>
                <a:ea typeface="Microsoft YaHei" panose="020B0503020204020204" pitchFamily="34" charset="-122"/>
              </a:defRPr>
            </a:lvl1pPr>
          </a:lstStyle>
          <a:p>
            <a:pPr algn="ctr">
              <a:defRPr/>
            </a:pPr>
            <a:r>
              <a:rPr lang="en-US" altLang="zh-CN" sz="1400" kern="0" dirty="0">
                <a:solidFill>
                  <a:srgbClr val="1D1D1A"/>
                </a:solidFill>
                <a:latin typeface="微软雅黑" panose="020B0503020204020204" pitchFamily="34" charset="-122"/>
                <a:ea typeface="微软雅黑" panose="020B0503020204020204" pitchFamily="34" charset="-122"/>
              </a:rPr>
              <a:t>GPU</a:t>
            </a:r>
            <a:r>
              <a:rPr lang="zh-CN" altLang="en-US" sz="1400" kern="0" dirty="0">
                <a:solidFill>
                  <a:srgbClr val="1D1D1A"/>
                </a:solidFill>
                <a:latin typeface="微软雅黑" panose="020B0503020204020204" pitchFamily="34" charset="-122"/>
                <a:ea typeface="微软雅黑" panose="020B0503020204020204" pitchFamily="34" charset="-122"/>
              </a:rPr>
              <a:t>基础软件</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sp>
        <p:nvSpPr>
          <p:cNvPr id="249" name="文本框 248">
            <a:extLst>
              <a:ext uri="{FF2B5EF4-FFF2-40B4-BE49-F238E27FC236}">
                <a16:creationId xmlns:a16="http://schemas.microsoft.com/office/drawing/2014/main" id="{7597148F-F2DD-45D0-9C67-F17EA4D7EB86}"/>
              </a:ext>
            </a:extLst>
          </p:cNvPr>
          <p:cNvSpPr txBox="1"/>
          <p:nvPr/>
        </p:nvSpPr>
        <p:spPr>
          <a:xfrm>
            <a:off x="10213602" y="3591271"/>
            <a:ext cx="1484184" cy="430887"/>
          </a:xfrm>
          <a:prstGeom prst="rect">
            <a:avLst/>
          </a:prstGeom>
          <a:noFill/>
        </p:spPr>
        <p:txBody>
          <a:bodyPr wrap="square" lIns="0" tIns="0" rIns="0" bIns="0" rtlCol="0">
            <a:spAutoFit/>
          </a:bodyPr>
          <a:lstStyle>
            <a:defPPr>
              <a:defRPr lang="en-US"/>
            </a:defPPr>
            <a:lvl1pPr>
              <a:defRPr kumimoji="1" sz="1600" b="1">
                <a:solidFill>
                  <a:srgbClr val="336600"/>
                </a:solidFill>
                <a:latin typeface="Microsoft YaHei" panose="020B0503020204020204" pitchFamily="34" charset="-122"/>
                <a:ea typeface="Microsoft YaHei" panose="020B0503020204020204" pitchFamily="34" charset="-122"/>
              </a:defRPr>
            </a:lvl1pPr>
          </a:lstStyle>
          <a:p>
            <a:pPr algn="ctr">
              <a:defRPr/>
            </a:pPr>
            <a:r>
              <a:rPr lang="zh-CN" altLang="en-US" sz="1400" kern="0" dirty="0">
                <a:solidFill>
                  <a:srgbClr val="1D1D1A"/>
                </a:solidFill>
                <a:latin typeface="微软雅黑" panose="020B0503020204020204" pitchFamily="34" charset="-122"/>
                <a:ea typeface="微软雅黑" panose="020B0503020204020204" pitchFamily="34" charset="-122"/>
              </a:rPr>
              <a:t>计算、存储、网络 </a:t>
            </a:r>
            <a:endParaRPr lang="en-US" altLang="zh-CN" sz="1400" kern="0" dirty="0">
              <a:solidFill>
                <a:srgbClr val="1D1D1A"/>
              </a:solidFill>
              <a:latin typeface="微软雅黑" panose="020B0503020204020204" pitchFamily="34" charset="-122"/>
              <a:ea typeface="微软雅黑" panose="020B0503020204020204" pitchFamily="34" charset="-122"/>
            </a:endParaRPr>
          </a:p>
          <a:p>
            <a:pPr algn="ctr">
              <a:defRPr/>
            </a:pPr>
            <a:r>
              <a:rPr lang="zh-CN" altLang="en-US" sz="1400" kern="0" dirty="0">
                <a:solidFill>
                  <a:srgbClr val="1D1D1A"/>
                </a:solidFill>
                <a:latin typeface="微软雅黑" panose="020B0503020204020204" pitchFamily="34" charset="-122"/>
                <a:ea typeface="微软雅黑" panose="020B0503020204020204" pitchFamily="34" charset="-122"/>
              </a:rPr>
              <a:t>融合的系统软件</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sp>
        <p:nvSpPr>
          <p:cNvPr id="250" name="文本框 249">
            <a:extLst>
              <a:ext uri="{FF2B5EF4-FFF2-40B4-BE49-F238E27FC236}">
                <a16:creationId xmlns:a16="http://schemas.microsoft.com/office/drawing/2014/main" id="{92588A99-50C4-4C1F-AF4D-4AD17207DBD5}"/>
              </a:ext>
            </a:extLst>
          </p:cNvPr>
          <p:cNvSpPr txBox="1"/>
          <p:nvPr/>
        </p:nvSpPr>
        <p:spPr>
          <a:xfrm>
            <a:off x="8551952" y="4656394"/>
            <a:ext cx="1283073" cy="215444"/>
          </a:xfrm>
          <a:prstGeom prst="rect">
            <a:avLst/>
          </a:prstGeom>
          <a:noFill/>
        </p:spPr>
        <p:txBody>
          <a:bodyPr wrap="square" lIns="0" tIns="0" rIns="0" bIns="0" rtlCol="0">
            <a:spAutoFit/>
          </a:bodyPr>
          <a:lstStyle>
            <a:defPPr>
              <a:defRPr lang="en-US"/>
            </a:defPPr>
            <a:lvl1pPr algn="ctr">
              <a:defRPr kumimoji="1" sz="1600" b="1">
                <a:solidFill>
                  <a:srgbClr val="336600"/>
                </a:solidFill>
                <a:latin typeface="Microsoft YaHei" panose="020B0503020204020204" pitchFamily="34" charset="-122"/>
                <a:ea typeface="Microsoft YaHei" panose="020B0503020204020204" pitchFamily="34" charset="-122"/>
              </a:defRPr>
            </a:lvl1pPr>
          </a:lstStyle>
          <a:p>
            <a:pPr>
              <a:defRPr/>
            </a:pPr>
            <a:r>
              <a:rPr lang="zh-CN" altLang="en-US" sz="1400" kern="0" dirty="0">
                <a:solidFill>
                  <a:srgbClr val="1D1D1A"/>
                </a:solidFill>
                <a:latin typeface="微软雅黑" panose="020B0503020204020204" pitchFamily="34" charset="-122"/>
                <a:ea typeface="微软雅黑" panose="020B0503020204020204" pitchFamily="34" charset="-122"/>
              </a:rPr>
              <a:t>节点内互联协议</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cxnSp>
        <p:nvCxnSpPr>
          <p:cNvPr id="251" name="直接箭头连接符 250">
            <a:extLst>
              <a:ext uri="{FF2B5EF4-FFF2-40B4-BE49-F238E27FC236}">
                <a16:creationId xmlns:a16="http://schemas.microsoft.com/office/drawing/2014/main" id="{4184CBDC-4F4E-49CE-B30D-4D330D0F4974}"/>
              </a:ext>
            </a:extLst>
          </p:cNvPr>
          <p:cNvCxnSpPr/>
          <p:nvPr/>
        </p:nvCxnSpPr>
        <p:spPr>
          <a:xfrm>
            <a:off x="9963931" y="2514593"/>
            <a:ext cx="162720" cy="0"/>
          </a:xfrm>
          <a:prstGeom prst="straightConnector1">
            <a:avLst/>
          </a:prstGeom>
          <a:noFill/>
          <a:ln w="6350" cap="flat" cmpd="sng" algn="ctr">
            <a:solidFill>
              <a:srgbClr val="1D1D1A"/>
            </a:solidFill>
            <a:prstDash val="solid"/>
            <a:miter lim="800000"/>
            <a:tailEnd type="triangle"/>
          </a:ln>
          <a:effectLst/>
        </p:spPr>
      </p:cxnSp>
      <p:cxnSp>
        <p:nvCxnSpPr>
          <p:cNvPr id="252" name="直接箭头连接符 251">
            <a:extLst>
              <a:ext uri="{FF2B5EF4-FFF2-40B4-BE49-F238E27FC236}">
                <a16:creationId xmlns:a16="http://schemas.microsoft.com/office/drawing/2014/main" id="{6D2BF2CB-42A9-44D4-BC19-C71D7B42803E}"/>
              </a:ext>
            </a:extLst>
          </p:cNvPr>
          <p:cNvCxnSpPr/>
          <p:nvPr/>
        </p:nvCxnSpPr>
        <p:spPr>
          <a:xfrm>
            <a:off x="9950704" y="3806713"/>
            <a:ext cx="162720" cy="0"/>
          </a:xfrm>
          <a:prstGeom prst="straightConnector1">
            <a:avLst/>
          </a:prstGeom>
          <a:noFill/>
          <a:ln w="6350" cap="flat" cmpd="sng" algn="ctr">
            <a:solidFill>
              <a:srgbClr val="1D1D1A"/>
            </a:solidFill>
            <a:prstDash val="solid"/>
            <a:miter lim="800000"/>
            <a:tailEnd type="triangle"/>
          </a:ln>
          <a:effectLst/>
        </p:spPr>
      </p:cxnSp>
      <p:cxnSp>
        <p:nvCxnSpPr>
          <p:cNvPr id="253" name="直接箭头连接符 252">
            <a:extLst>
              <a:ext uri="{FF2B5EF4-FFF2-40B4-BE49-F238E27FC236}">
                <a16:creationId xmlns:a16="http://schemas.microsoft.com/office/drawing/2014/main" id="{CF5527C7-00BA-415F-9075-031F6D77368B}"/>
              </a:ext>
            </a:extLst>
          </p:cNvPr>
          <p:cNvCxnSpPr/>
          <p:nvPr/>
        </p:nvCxnSpPr>
        <p:spPr>
          <a:xfrm>
            <a:off x="9972389" y="4764116"/>
            <a:ext cx="162720" cy="0"/>
          </a:xfrm>
          <a:prstGeom prst="straightConnector1">
            <a:avLst/>
          </a:prstGeom>
          <a:noFill/>
          <a:ln w="6350" cap="flat" cmpd="sng" algn="ctr">
            <a:solidFill>
              <a:srgbClr val="1D1D1A"/>
            </a:solidFill>
            <a:prstDash val="solid"/>
            <a:miter lim="800000"/>
            <a:tailEnd type="triangle"/>
          </a:ln>
          <a:effectLst/>
        </p:spPr>
      </p:cxnSp>
      <p:sp>
        <p:nvSpPr>
          <p:cNvPr id="254" name="文本框 253">
            <a:extLst>
              <a:ext uri="{FF2B5EF4-FFF2-40B4-BE49-F238E27FC236}">
                <a16:creationId xmlns:a16="http://schemas.microsoft.com/office/drawing/2014/main" id="{FBB0066E-BE0F-426B-A689-D0997068F42D}"/>
              </a:ext>
            </a:extLst>
          </p:cNvPr>
          <p:cNvSpPr txBox="1"/>
          <p:nvPr/>
        </p:nvSpPr>
        <p:spPr>
          <a:xfrm>
            <a:off x="10189983" y="4656394"/>
            <a:ext cx="1531422" cy="215444"/>
          </a:xfrm>
          <a:prstGeom prst="rect">
            <a:avLst/>
          </a:prstGeom>
          <a:noFill/>
        </p:spPr>
        <p:txBody>
          <a:bodyPr wrap="square" lIns="0" tIns="0" rIns="0" bIns="0" rtlCol="0">
            <a:spAutoFit/>
          </a:bodyPr>
          <a:lstStyle>
            <a:defPPr>
              <a:defRPr lang="en-US"/>
            </a:defPPr>
            <a:lvl1pPr algn="ctr">
              <a:defRPr kumimoji="1" sz="1600" b="1">
                <a:solidFill>
                  <a:srgbClr val="336600"/>
                </a:solidFill>
                <a:latin typeface="Microsoft YaHei" panose="020B0503020204020204" pitchFamily="34" charset="-122"/>
                <a:ea typeface="Microsoft YaHei" panose="020B0503020204020204" pitchFamily="34" charset="-122"/>
              </a:defRPr>
            </a:lvl1pPr>
          </a:lstStyle>
          <a:p>
            <a:pPr>
              <a:defRPr/>
            </a:pPr>
            <a:r>
              <a:rPr lang="en-US" altLang="zh-CN" sz="1400" kern="0" dirty="0">
                <a:solidFill>
                  <a:srgbClr val="1D1D1A"/>
                </a:solidFill>
                <a:latin typeface="微软雅黑" panose="020B0503020204020204" pitchFamily="34" charset="-122"/>
                <a:ea typeface="微软雅黑" panose="020B0503020204020204" pitchFamily="34" charset="-122"/>
              </a:rPr>
              <a:t>DC</a:t>
            </a:r>
            <a:r>
              <a:rPr lang="zh-CN" altLang="en-US" sz="1400" kern="0" dirty="0">
                <a:solidFill>
                  <a:srgbClr val="1D1D1A"/>
                </a:solidFill>
                <a:latin typeface="微软雅黑" panose="020B0503020204020204" pitchFamily="34" charset="-122"/>
                <a:ea typeface="微软雅黑" panose="020B0503020204020204" pitchFamily="34" charset="-122"/>
              </a:rPr>
              <a:t>内全套互联协议</a:t>
            </a:r>
            <a:r>
              <a:rPr lang="en-US" altLang="zh-CN" sz="1400" kern="0" dirty="0">
                <a:solidFill>
                  <a:srgbClr val="1D1D1A"/>
                </a:solidFill>
                <a:latin typeface="微软雅黑" panose="020B0503020204020204" pitchFamily="34" charset="-122"/>
                <a:ea typeface="微软雅黑" panose="020B0503020204020204" pitchFamily="34" charset="-122"/>
              </a:rPr>
              <a:t> </a:t>
            </a:r>
          </a:p>
        </p:txBody>
      </p:sp>
      <p:sp>
        <p:nvSpPr>
          <p:cNvPr id="255" name="文本框 254">
            <a:extLst>
              <a:ext uri="{FF2B5EF4-FFF2-40B4-BE49-F238E27FC236}">
                <a16:creationId xmlns:a16="http://schemas.microsoft.com/office/drawing/2014/main" id="{D93B00CD-5391-49AD-91E1-46B202E7C663}"/>
              </a:ext>
            </a:extLst>
          </p:cNvPr>
          <p:cNvSpPr txBox="1"/>
          <p:nvPr/>
        </p:nvSpPr>
        <p:spPr>
          <a:xfrm>
            <a:off x="8920134" y="1594140"/>
            <a:ext cx="2350002" cy="276999"/>
          </a:xfrm>
          <a:prstGeom prst="rect">
            <a:avLst/>
          </a:prstGeom>
          <a:noFill/>
        </p:spPr>
        <p:txBody>
          <a:bodyPr wrap="none" lIns="0" tIns="0" rIns="0" bIns="0" rtlCol="0">
            <a:spAutoFit/>
          </a:bodyPr>
          <a:lstStyle/>
          <a:p>
            <a:pPr>
              <a:defRPr/>
            </a:pPr>
            <a:r>
              <a:rPr kumimoji="1" lang="en-US" altLang="zh-CN" b="1" dirty="0">
                <a:solidFill>
                  <a:srgbClr val="0070C0"/>
                </a:solidFill>
                <a:latin typeface="微软雅黑" panose="020B0503020204020204" pitchFamily="34" charset="-122"/>
                <a:ea typeface="微软雅黑" panose="020B0503020204020204" pitchFamily="34" charset="-122"/>
                <a:cs typeface="Microsoft YaHei" charset="-122"/>
              </a:rPr>
              <a:t>NV</a:t>
            </a:r>
            <a:r>
              <a:rPr kumimoji="1" lang="zh-CN" altLang="en-US" b="1" dirty="0">
                <a:solidFill>
                  <a:srgbClr val="0070C0"/>
                </a:solidFill>
                <a:latin typeface="微软雅黑" panose="020B0503020204020204" pitchFamily="34" charset="-122"/>
                <a:ea typeface="微软雅黑" panose="020B0503020204020204" pitchFamily="34" charset="-122"/>
                <a:cs typeface="Microsoft YaHei" charset="-122"/>
              </a:rPr>
              <a:t>走向集群的</a:t>
            </a:r>
            <a:r>
              <a:rPr kumimoji="1" lang="en-US" altLang="zh-CN" b="1" dirty="0">
                <a:solidFill>
                  <a:srgbClr val="0070C0"/>
                </a:solidFill>
                <a:latin typeface="微软雅黑" panose="020B0503020204020204" pitchFamily="34" charset="-122"/>
                <a:ea typeface="微软雅黑" panose="020B0503020204020204" pitchFamily="34" charset="-122"/>
                <a:cs typeface="Microsoft YaHei" charset="-122"/>
              </a:rPr>
              <a:t>3</a:t>
            </a:r>
            <a:r>
              <a:rPr kumimoji="1" lang="zh-CN" altLang="en-US" b="1" dirty="0">
                <a:solidFill>
                  <a:srgbClr val="0070C0"/>
                </a:solidFill>
                <a:latin typeface="微软雅黑" panose="020B0503020204020204" pitchFamily="34" charset="-122"/>
                <a:ea typeface="微软雅黑" panose="020B0503020204020204" pitchFamily="34" charset="-122"/>
                <a:cs typeface="Microsoft YaHei" charset="-122"/>
              </a:rPr>
              <a:t>大变化</a:t>
            </a:r>
          </a:p>
        </p:txBody>
      </p:sp>
      <p:sp>
        <p:nvSpPr>
          <p:cNvPr id="261" name="矩形 260">
            <a:extLst>
              <a:ext uri="{FF2B5EF4-FFF2-40B4-BE49-F238E27FC236}">
                <a16:creationId xmlns:a16="http://schemas.microsoft.com/office/drawing/2014/main" id="{B1CEEE40-C879-4F48-84A3-801F41FA4EA2}"/>
              </a:ext>
            </a:extLst>
          </p:cNvPr>
          <p:cNvSpPr/>
          <p:nvPr/>
        </p:nvSpPr>
        <p:spPr>
          <a:xfrm>
            <a:off x="9963276" y="4073864"/>
            <a:ext cx="1984839" cy="276999"/>
          </a:xfrm>
          <a:prstGeom prst="rect">
            <a:avLst/>
          </a:prstGeom>
        </p:spPr>
        <p:txBody>
          <a:bodyPr wrap="none">
            <a:spAutoFit/>
          </a:bodyPr>
          <a:lstStyle/>
          <a:p>
            <a:pPr algn="ct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CUDA+MAGNUMIO</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2" name="矩形 261">
            <a:extLst>
              <a:ext uri="{FF2B5EF4-FFF2-40B4-BE49-F238E27FC236}">
                <a16:creationId xmlns:a16="http://schemas.microsoft.com/office/drawing/2014/main" id="{41F5890C-3649-47C0-BD35-7275DC3731E1}"/>
              </a:ext>
            </a:extLst>
          </p:cNvPr>
          <p:cNvSpPr/>
          <p:nvPr/>
        </p:nvSpPr>
        <p:spPr>
          <a:xfrm>
            <a:off x="10356264" y="4926823"/>
            <a:ext cx="1398140" cy="276999"/>
          </a:xfrm>
          <a:prstGeom prst="rect">
            <a:avLst/>
          </a:prstGeom>
        </p:spPr>
        <p:txBody>
          <a:bodyPr wrap="none">
            <a:spAutoFit/>
          </a:bodyPr>
          <a:lstStyle/>
          <a:p>
            <a:pP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NV+</a:t>
            </a:r>
            <a:r>
              <a:rPr lang="zh-CN" altLang="en-US" sz="1200" kern="0" dirty="0">
                <a:solidFill>
                  <a:srgbClr val="1D1D1A"/>
                </a:solidFill>
                <a:latin typeface="微软雅黑" panose="020B0503020204020204" pitchFamily="34" charset="-122"/>
                <a:ea typeface="微软雅黑" panose="020B0503020204020204" pitchFamily="34" charset="-122"/>
              </a:rPr>
              <a:t>以太</a:t>
            </a:r>
            <a:r>
              <a:rPr lang="en-US" altLang="zh-CN" sz="1200" kern="0" dirty="0">
                <a:solidFill>
                  <a:srgbClr val="1D1D1A"/>
                </a:solidFill>
                <a:latin typeface="微软雅黑" panose="020B0503020204020204" pitchFamily="34" charset="-122"/>
                <a:ea typeface="微软雅黑" panose="020B0503020204020204" pitchFamily="34" charset="-122"/>
              </a:rPr>
              <a:t>+IB</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3" name="矩形 262">
            <a:extLst>
              <a:ext uri="{FF2B5EF4-FFF2-40B4-BE49-F238E27FC236}">
                <a16:creationId xmlns:a16="http://schemas.microsoft.com/office/drawing/2014/main" id="{D9ABE9C1-B777-4773-A69C-63463D8F536F}"/>
              </a:ext>
            </a:extLst>
          </p:cNvPr>
          <p:cNvSpPr/>
          <p:nvPr/>
        </p:nvSpPr>
        <p:spPr>
          <a:xfrm>
            <a:off x="8725251" y="4037367"/>
            <a:ext cx="936475" cy="276999"/>
          </a:xfrm>
          <a:prstGeom prst="rect">
            <a:avLst/>
          </a:prstGeom>
        </p:spPr>
        <p:txBody>
          <a:bodyPr wrap="none">
            <a:spAutoFit/>
          </a:bodyPr>
          <a:lstStyle/>
          <a:p>
            <a:pPr algn="ct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CUDA</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4" name="矩形 263">
            <a:extLst>
              <a:ext uri="{FF2B5EF4-FFF2-40B4-BE49-F238E27FC236}">
                <a16:creationId xmlns:a16="http://schemas.microsoft.com/office/drawing/2014/main" id="{F42BF3C5-972B-4603-A2A5-D71A4F2D8CE5}"/>
              </a:ext>
            </a:extLst>
          </p:cNvPr>
          <p:cNvSpPr/>
          <p:nvPr/>
        </p:nvSpPr>
        <p:spPr>
          <a:xfrm>
            <a:off x="8705504" y="4927756"/>
            <a:ext cx="1135247" cy="276999"/>
          </a:xfrm>
          <a:prstGeom prst="rect">
            <a:avLst/>
          </a:prstGeom>
        </p:spPr>
        <p:txBody>
          <a:bodyPr wrap="none">
            <a:spAutoFit/>
          </a:bodyPr>
          <a:lstStyle/>
          <a:p>
            <a:pP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NV-LINK</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5" name="矩形 264">
            <a:extLst>
              <a:ext uri="{FF2B5EF4-FFF2-40B4-BE49-F238E27FC236}">
                <a16:creationId xmlns:a16="http://schemas.microsoft.com/office/drawing/2014/main" id="{224160D6-B32D-4F29-9CAA-FA269F16748E}"/>
              </a:ext>
            </a:extLst>
          </p:cNvPr>
          <p:cNvSpPr/>
          <p:nvPr/>
        </p:nvSpPr>
        <p:spPr>
          <a:xfrm>
            <a:off x="3757048" y="4223889"/>
            <a:ext cx="521448" cy="187152"/>
          </a:xfrm>
          <a:prstGeom prst="rect">
            <a:avLst/>
          </a:pr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dirty="0">
              <a:solidFill>
                <a:srgbClr val="FFFFFF"/>
              </a:solidFill>
              <a:latin typeface="微软雅黑" panose="020B0503020204020204" pitchFamily="34" charset="-122"/>
              <a:ea typeface="微软雅黑" panose="020B0503020204020204" pitchFamily="34" charset="-122"/>
            </a:endParaRPr>
          </a:p>
        </p:txBody>
      </p:sp>
      <p:sp>
        <p:nvSpPr>
          <p:cNvPr id="266" name="矩形 265">
            <a:extLst>
              <a:ext uri="{FF2B5EF4-FFF2-40B4-BE49-F238E27FC236}">
                <a16:creationId xmlns:a16="http://schemas.microsoft.com/office/drawing/2014/main" id="{2263C3B8-4817-4388-8CE4-D66FDB51DBD1}"/>
              </a:ext>
            </a:extLst>
          </p:cNvPr>
          <p:cNvSpPr/>
          <p:nvPr/>
        </p:nvSpPr>
        <p:spPr>
          <a:xfrm>
            <a:off x="3869921" y="4250513"/>
            <a:ext cx="344128" cy="159462"/>
          </a:xfrm>
          <a:prstGeom prst="rect">
            <a:avLst/>
          </a:prstGeom>
        </p:spPr>
        <p:txBody>
          <a:bodyPr wrap="none" lIns="18000" tIns="18000" rIns="18000" bIns="18000" anchor="ctr" anchorCtr="0">
            <a:spAutoFit/>
          </a:bodyPr>
          <a:lstStyle/>
          <a:p>
            <a:pPr>
              <a:defRPr/>
            </a:pPr>
            <a:r>
              <a:rPr lang="zh-CN" altLang="en-US" sz="800" kern="0" dirty="0">
                <a:solidFill>
                  <a:srgbClr val="FFFFFF"/>
                </a:solidFill>
                <a:latin typeface="微软雅黑" panose="020B0503020204020204" pitchFamily="34" charset="-122"/>
                <a:ea typeface="微软雅黑" panose="020B0503020204020204" pitchFamily="34" charset="-122"/>
              </a:rPr>
              <a:t>私有云</a:t>
            </a:r>
          </a:p>
        </p:txBody>
      </p:sp>
      <p:sp>
        <p:nvSpPr>
          <p:cNvPr id="267" name="矩形 266">
            <a:extLst>
              <a:ext uri="{FF2B5EF4-FFF2-40B4-BE49-F238E27FC236}">
                <a16:creationId xmlns:a16="http://schemas.microsoft.com/office/drawing/2014/main" id="{259AA149-CF68-422F-A26C-33EFD467DA5C}"/>
              </a:ext>
            </a:extLst>
          </p:cNvPr>
          <p:cNvSpPr/>
          <p:nvPr/>
        </p:nvSpPr>
        <p:spPr>
          <a:xfrm>
            <a:off x="3759715" y="3917221"/>
            <a:ext cx="516127" cy="291238"/>
          </a:xfrm>
          <a:prstGeom prst="rect">
            <a:avLst/>
          </a:pr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dirty="0">
              <a:solidFill>
                <a:srgbClr val="FFFFFF"/>
              </a:solidFill>
              <a:latin typeface="微软雅黑" panose="020B0503020204020204" pitchFamily="34" charset="-122"/>
              <a:ea typeface="微软雅黑" panose="020B0503020204020204" pitchFamily="34" charset="-122"/>
            </a:endParaRPr>
          </a:p>
        </p:txBody>
      </p:sp>
      <p:sp>
        <p:nvSpPr>
          <p:cNvPr id="268" name="矩形 267">
            <a:extLst>
              <a:ext uri="{FF2B5EF4-FFF2-40B4-BE49-F238E27FC236}">
                <a16:creationId xmlns:a16="http://schemas.microsoft.com/office/drawing/2014/main" id="{539AED37-1F4D-4E44-BBF5-9DDEA385646C}"/>
              </a:ext>
            </a:extLst>
          </p:cNvPr>
          <p:cNvSpPr/>
          <p:nvPr/>
        </p:nvSpPr>
        <p:spPr>
          <a:xfrm>
            <a:off x="3835027" y="3928486"/>
            <a:ext cx="448324" cy="282573"/>
          </a:xfrm>
          <a:prstGeom prst="rect">
            <a:avLst/>
          </a:prstGeom>
        </p:spPr>
        <p:txBody>
          <a:bodyPr wrap="none" lIns="18000" tIns="18000" rIns="18000" bIns="18000" anchor="ctr" anchorCtr="0">
            <a:spAutoFit/>
          </a:bodyPr>
          <a:lstStyle/>
          <a:p>
            <a:pPr>
              <a:defRPr/>
            </a:pPr>
            <a:r>
              <a:rPr lang="en-US" altLang="zh-CN" sz="800" kern="0" dirty="0">
                <a:solidFill>
                  <a:srgbClr val="FFFFFF"/>
                </a:solidFill>
                <a:latin typeface="微软雅黑" panose="020B0503020204020204" pitchFamily="34" charset="-122"/>
                <a:ea typeface="微软雅黑" panose="020B0503020204020204" pitchFamily="34" charset="-122"/>
              </a:rPr>
              <a:t>HPC/AI </a:t>
            </a:r>
          </a:p>
          <a:p>
            <a:pPr>
              <a:defRPr/>
            </a:pPr>
            <a:r>
              <a:rPr lang="en-US" altLang="zh-CN" sz="800" kern="0" dirty="0">
                <a:solidFill>
                  <a:srgbClr val="FFFFFF"/>
                </a:solidFill>
                <a:latin typeface="微软雅黑" panose="020B0503020204020204" pitchFamily="34" charset="-122"/>
                <a:ea typeface="微软雅黑" panose="020B0503020204020204" pitchFamily="34" charset="-122"/>
              </a:rPr>
              <a:t>/</a:t>
            </a:r>
            <a:r>
              <a:rPr lang="zh-CN" altLang="en-US" sz="800" kern="0" dirty="0">
                <a:solidFill>
                  <a:srgbClr val="FFFFFF"/>
                </a:solidFill>
                <a:latin typeface="微软雅黑" panose="020B0503020204020204" pitchFamily="34" charset="-122"/>
                <a:ea typeface="微软雅黑" panose="020B0503020204020204" pitchFamily="34" charset="-122"/>
              </a:rPr>
              <a:t>大数据  </a:t>
            </a:r>
          </a:p>
        </p:txBody>
      </p:sp>
      <p:cxnSp>
        <p:nvCxnSpPr>
          <p:cNvPr id="269" name="直接箭头连接符 268">
            <a:extLst>
              <a:ext uri="{FF2B5EF4-FFF2-40B4-BE49-F238E27FC236}">
                <a16:creationId xmlns:a16="http://schemas.microsoft.com/office/drawing/2014/main" id="{F37DFA2C-F443-46F0-8776-D69FAAD314C9}"/>
              </a:ext>
            </a:extLst>
          </p:cNvPr>
          <p:cNvCxnSpPr/>
          <p:nvPr/>
        </p:nvCxnSpPr>
        <p:spPr>
          <a:xfrm flipV="1">
            <a:off x="3302845" y="3804199"/>
            <a:ext cx="173598" cy="401661"/>
          </a:xfrm>
          <a:prstGeom prst="straightConnector1">
            <a:avLst/>
          </a:prstGeom>
          <a:noFill/>
          <a:ln w="28575" cap="flat" cmpd="sng" algn="ctr">
            <a:solidFill>
              <a:srgbClr val="92D050"/>
            </a:solidFill>
            <a:prstDash val="solid"/>
            <a:miter lim="800000"/>
            <a:tailEnd type="triangle"/>
          </a:ln>
          <a:effectLst/>
        </p:spPr>
      </p:cxnSp>
      <p:cxnSp>
        <p:nvCxnSpPr>
          <p:cNvPr id="270" name="直接箭头连接符 269">
            <a:extLst>
              <a:ext uri="{FF2B5EF4-FFF2-40B4-BE49-F238E27FC236}">
                <a16:creationId xmlns:a16="http://schemas.microsoft.com/office/drawing/2014/main" id="{F4FD8EF0-53C1-426C-B4A2-B694A68CFA8D}"/>
              </a:ext>
            </a:extLst>
          </p:cNvPr>
          <p:cNvCxnSpPr/>
          <p:nvPr/>
        </p:nvCxnSpPr>
        <p:spPr>
          <a:xfrm flipH="1" flipV="1">
            <a:off x="3960240" y="3805779"/>
            <a:ext cx="75515" cy="122707"/>
          </a:xfrm>
          <a:prstGeom prst="straightConnector1">
            <a:avLst/>
          </a:prstGeom>
          <a:noFill/>
          <a:ln w="28575" cap="flat" cmpd="sng" algn="ctr">
            <a:solidFill>
              <a:srgbClr val="92D050"/>
            </a:solidFill>
            <a:prstDash val="solid"/>
            <a:miter lim="800000"/>
            <a:tailEnd type="triangle"/>
          </a:ln>
          <a:effectLst/>
        </p:spPr>
      </p:cxnSp>
      <p:grpSp>
        <p:nvGrpSpPr>
          <p:cNvPr id="271" name="组合 270">
            <a:extLst>
              <a:ext uri="{FF2B5EF4-FFF2-40B4-BE49-F238E27FC236}">
                <a16:creationId xmlns:a16="http://schemas.microsoft.com/office/drawing/2014/main" id="{1FB1A117-66DD-48AD-971F-2535F5A69DFE}"/>
              </a:ext>
            </a:extLst>
          </p:cNvPr>
          <p:cNvGrpSpPr/>
          <p:nvPr/>
        </p:nvGrpSpPr>
        <p:grpSpPr>
          <a:xfrm>
            <a:off x="3607102" y="4507878"/>
            <a:ext cx="143884" cy="150398"/>
            <a:chOff x="8912437" y="1058567"/>
            <a:chExt cx="229459" cy="226049"/>
          </a:xfrm>
        </p:grpSpPr>
        <p:sp>
          <p:nvSpPr>
            <p:cNvPr id="272" name="椭圆 271">
              <a:extLst>
                <a:ext uri="{FF2B5EF4-FFF2-40B4-BE49-F238E27FC236}">
                  <a16:creationId xmlns:a16="http://schemas.microsoft.com/office/drawing/2014/main" id="{9E20D81C-C3B4-4ED7-BC96-2E847837AFF9}"/>
                </a:ext>
              </a:extLst>
            </p:cNvPr>
            <p:cNvSpPr/>
            <p:nvPr/>
          </p:nvSpPr>
          <p:spPr>
            <a:xfrm>
              <a:off x="8912437" y="1058567"/>
              <a:ext cx="229459" cy="226049"/>
            </a:xfrm>
            <a:prstGeom prst="ellipse">
              <a:avLst/>
            </a:prstGeom>
            <a:solidFill>
              <a:srgbClr val="1D1D1A">
                <a:lumMod val="10000"/>
                <a:lumOff val="90000"/>
              </a:srgbClr>
            </a:solidFill>
            <a:ln w="12700" cap="flat" cmpd="sng" algn="ctr">
              <a:solidFill>
                <a:srgbClr val="92D05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666666"/>
                </a:solidFill>
                <a:latin typeface="微软雅黑" panose="020B0503020204020204" pitchFamily="34" charset="-122"/>
                <a:ea typeface="微软雅黑" panose="020B0503020204020204" pitchFamily="34" charset="-122"/>
              </a:endParaRPr>
            </a:p>
          </p:txBody>
        </p:sp>
        <p:cxnSp>
          <p:nvCxnSpPr>
            <p:cNvPr id="273" name="直接连接符 272">
              <a:extLst>
                <a:ext uri="{FF2B5EF4-FFF2-40B4-BE49-F238E27FC236}">
                  <a16:creationId xmlns:a16="http://schemas.microsoft.com/office/drawing/2014/main" id="{47767C41-8385-4DC3-AECB-B7F2644A821D}"/>
                </a:ext>
              </a:extLst>
            </p:cNvPr>
            <p:cNvCxnSpPr/>
            <p:nvPr/>
          </p:nvCxnSpPr>
          <p:spPr>
            <a:xfrm>
              <a:off x="8959789" y="1161708"/>
              <a:ext cx="134754" cy="0"/>
            </a:xfrm>
            <a:prstGeom prst="line">
              <a:avLst/>
            </a:prstGeom>
            <a:noFill/>
            <a:ln w="28575" cap="flat" cmpd="sng" algn="ctr">
              <a:solidFill>
                <a:srgbClr val="DDDDDD">
                  <a:lumMod val="75000"/>
                </a:srgbClr>
              </a:solidFill>
              <a:prstDash val="solid"/>
              <a:miter lim="800000"/>
            </a:ln>
            <a:effectLst/>
          </p:spPr>
        </p:cxnSp>
        <p:cxnSp>
          <p:nvCxnSpPr>
            <p:cNvPr id="274" name="直接连接符 273">
              <a:extLst>
                <a:ext uri="{FF2B5EF4-FFF2-40B4-BE49-F238E27FC236}">
                  <a16:creationId xmlns:a16="http://schemas.microsoft.com/office/drawing/2014/main" id="{9055E135-C221-4F39-99B7-962B8FF5FBF7}"/>
                </a:ext>
              </a:extLst>
            </p:cNvPr>
            <p:cNvCxnSpPr/>
            <p:nvPr/>
          </p:nvCxnSpPr>
          <p:spPr>
            <a:xfrm>
              <a:off x="9027167" y="1101629"/>
              <a:ext cx="0" cy="139923"/>
            </a:xfrm>
            <a:prstGeom prst="line">
              <a:avLst/>
            </a:prstGeom>
            <a:noFill/>
            <a:ln w="28575" cap="flat" cmpd="sng" algn="ctr">
              <a:solidFill>
                <a:srgbClr val="DDDDDD">
                  <a:lumMod val="75000"/>
                </a:srgbClr>
              </a:solidFill>
              <a:prstDash val="solid"/>
              <a:miter lim="800000"/>
            </a:ln>
            <a:effectLst/>
          </p:spPr>
        </p:cxnSp>
      </p:grpSp>
      <p:sp>
        <p:nvSpPr>
          <p:cNvPr id="275" name="矩形 274">
            <a:extLst>
              <a:ext uri="{FF2B5EF4-FFF2-40B4-BE49-F238E27FC236}">
                <a16:creationId xmlns:a16="http://schemas.microsoft.com/office/drawing/2014/main" id="{78427663-45AA-4DEB-A625-448044BDBB22}"/>
              </a:ext>
            </a:extLst>
          </p:cNvPr>
          <p:cNvSpPr/>
          <p:nvPr/>
        </p:nvSpPr>
        <p:spPr>
          <a:xfrm>
            <a:off x="3524514" y="3647902"/>
            <a:ext cx="344128" cy="159462"/>
          </a:xfrm>
          <a:prstGeom prst="rect">
            <a:avLst/>
          </a:prstGeom>
        </p:spPr>
        <p:txBody>
          <a:bodyPr wrap="none" lIns="18000" tIns="18000" rIns="18000" bIns="18000" anchor="ctr" anchorCtr="0">
            <a:spAutoFit/>
          </a:bodyPr>
          <a:lstStyle/>
          <a:p>
            <a:pPr>
              <a:defRPr/>
            </a:pPr>
            <a:r>
              <a:rPr lang="zh-CN" altLang="en-US" sz="800" kern="0" dirty="0">
                <a:solidFill>
                  <a:srgbClr val="FFFFFF"/>
                </a:solidFill>
                <a:latin typeface="微软雅黑" panose="020B0503020204020204" pitchFamily="34" charset="-122"/>
                <a:ea typeface="微软雅黑" panose="020B0503020204020204" pitchFamily="34" charset="-122"/>
              </a:rPr>
              <a:t>公有云</a:t>
            </a:r>
          </a:p>
        </p:txBody>
      </p:sp>
      <p:grpSp>
        <p:nvGrpSpPr>
          <p:cNvPr id="122" name="组合 70">
            <a:extLst>
              <a:ext uri="{FF2B5EF4-FFF2-40B4-BE49-F238E27FC236}">
                <a16:creationId xmlns:a16="http://schemas.microsoft.com/office/drawing/2014/main" id="{CAC3569A-78C8-4861-90DA-383501B5E34B}"/>
              </a:ext>
            </a:extLst>
          </p:cNvPr>
          <p:cNvGrpSpPr/>
          <p:nvPr/>
        </p:nvGrpSpPr>
        <p:grpSpPr>
          <a:xfrm>
            <a:off x="8460360" y="1588495"/>
            <a:ext cx="3279874" cy="4534402"/>
            <a:chOff x="1310876" y="1410594"/>
            <a:chExt cx="3306092" cy="2224087"/>
          </a:xfrm>
        </p:grpSpPr>
        <p:sp>
          <p:nvSpPr>
            <p:cNvPr id="123" name="矩形 122">
              <a:extLst>
                <a:ext uri="{FF2B5EF4-FFF2-40B4-BE49-F238E27FC236}">
                  <a16:creationId xmlns:a16="http://schemas.microsoft.com/office/drawing/2014/main" id="{4D49C27E-01E3-4287-B774-8DA57BBD3963}"/>
                </a:ext>
              </a:extLst>
            </p:cNvPr>
            <p:cNvSpPr/>
            <p:nvPr/>
          </p:nvSpPr>
          <p:spPr>
            <a:xfrm>
              <a:off x="1310876" y="1596603"/>
              <a:ext cx="3301686" cy="2038078"/>
            </a:xfrm>
            <a:prstGeom prst="rect">
              <a:avLst/>
            </a:prstGeom>
            <a:gradFill>
              <a:gsLst>
                <a:gs pos="100000">
                  <a:schemeClr val="bg1">
                    <a:lumMod val="60000"/>
                    <a:lumOff val="40000"/>
                    <a:alpha val="0"/>
                  </a:schemeClr>
                </a:gs>
                <a:gs pos="33000">
                  <a:schemeClr val="bg1">
                    <a:lumMod val="60000"/>
                    <a:lumOff val="40000"/>
                    <a:alpha val="15000"/>
                  </a:scheme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noAutofit/>
            </a:bodyPr>
            <a:lstStyle/>
            <a:p>
              <a:pPr defTabSz="914111">
                <a:lnSpc>
                  <a:spcPct val="120000"/>
                </a:lnSpc>
              </a:pPr>
              <a:endParaRPr kumimoji="1" lang="en-US" altLang="zh-CN" sz="1200" dirty="0">
                <a:solidFill>
                  <a:srgbClr val="FFFFFF"/>
                </a:solidFill>
                <a:latin typeface="微软雅黑" panose="020B0503020204020204" pitchFamily="34" charset="-122"/>
                <a:ea typeface="微软雅黑" panose="020B0503020204020204" pitchFamily="34" charset="-122"/>
              </a:endParaRPr>
            </a:p>
          </p:txBody>
        </p:sp>
        <p:sp>
          <p:nvSpPr>
            <p:cNvPr id="124" name="梯形 123">
              <a:extLst>
                <a:ext uri="{FF2B5EF4-FFF2-40B4-BE49-F238E27FC236}">
                  <a16:creationId xmlns:a16="http://schemas.microsoft.com/office/drawing/2014/main" id="{F621DA3E-5448-404B-80B5-C08B4D38B64B}"/>
                </a:ext>
              </a:extLst>
            </p:cNvPr>
            <p:cNvSpPr/>
            <p:nvPr/>
          </p:nvSpPr>
          <p:spPr>
            <a:xfrm>
              <a:off x="1310876" y="1410594"/>
              <a:ext cx="3306092" cy="173781"/>
            </a:xfrm>
            <a:prstGeom prst="trapezoid">
              <a:avLst>
                <a:gd name="adj" fmla="val 193683"/>
              </a:avLst>
            </a:prstGeom>
            <a:gradFill>
              <a:gsLst>
                <a:gs pos="0">
                  <a:schemeClr val="bg1">
                    <a:lumMod val="60000"/>
                    <a:lumOff val="40000"/>
                    <a:alpha val="20000"/>
                  </a:schemeClr>
                </a:gs>
                <a:gs pos="100000">
                  <a:schemeClr val="bg1">
                    <a:lumMod val="40000"/>
                    <a:lumOff val="60000"/>
                    <a:alpha val="0"/>
                  </a:schemeClr>
                </a:gs>
              </a:gsLst>
              <a:lin ang="16200000" scaled="0"/>
            </a:gradFill>
            <a:ln w="95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CC9900"/>
                </a:buClr>
                <a:buSzPct val="60000"/>
                <a:buFont typeface="Wingdings" pitchFamily="2" charset="2"/>
                <a:buChar char="n"/>
              </a:pPr>
              <a:endParaRPr lang="zh-CN" altLang="en-US" sz="1000" dirty="0">
                <a:solidFill>
                  <a:srgbClr val="666666"/>
                </a:solidFill>
                <a:latin typeface="微软雅黑" panose="020B0503020204020204" pitchFamily="34" charset="-122"/>
                <a:ea typeface="微软雅黑" panose="020B0503020204020204" pitchFamily="34" charset="-122"/>
                <a:cs typeface="Arial" pitchFamily="34" charset="0"/>
              </a:endParaRPr>
            </a:p>
          </p:txBody>
        </p:sp>
      </p:grpSp>
    </p:spTree>
    <p:extLst>
      <p:ext uri="{BB962C8B-B14F-4D97-AF65-F5344CB8AC3E}">
        <p14:creationId xmlns:p14="http://schemas.microsoft.com/office/powerpoint/2010/main" val="384410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EF1A16F7-405D-4598-9824-EA3B946D8E48}"/>
              </a:ext>
            </a:extLst>
          </p:cNvPr>
          <p:cNvSpPr/>
          <p:nvPr/>
        </p:nvSpPr>
        <p:spPr>
          <a:xfrm>
            <a:off x="6098381" y="5935666"/>
            <a:ext cx="6027612" cy="369332"/>
          </a:xfrm>
          <a:prstGeom prst="rect">
            <a:avLst/>
          </a:prstGeom>
          <a:noFill/>
        </p:spPr>
        <p:txBody>
          <a:bodyPr wrap="none" anchor="ctr">
            <a:spAutoFit/>
          </a:bodyPr>
          <a:lstStyle/>
          <a:p>
            <a:r>
              <a:rPr lang="en-US" altLang="zh-CN" b="1" dirty="0">
                <a:solidFill>
                  <a:srgbClr val="0070C0"/>
                </a:solidFill>
                <a:latin typeface="Microsoft YaHei" charset="-122"/>
                <a:ea typeface="Microsoft YaHei" charset="-122"/>
                <a:cs typeface="Microsoft YaHei" charset="-122"/>
              </a:rPr>
              <a:t>Eos</a:t>
            </a:r>
            <a:r>
              <a:rPr lang="zh-CN" altLang="en-US" b="1" dirty="0">
                <a:solidFill>
                  <a:srgbClr val="0070C0"/>
                </a:solidFill>
                <a:latin typeface="Microsoft YaHei" charset="-122"/>
                <a:ea typeface="Microsoft YaHei" charset="-122"/>
                <a:cs typeface="Microsoft YaHei" charset="-122"/>
              </a:rPr>
              <a:t>超级集群，</a:t>
            </a:r>
            <a:r>
              <a:rPr lang="en-US" altLang="zh-CN" b="1" dirty="0">
                <a:solidFill>
                  <a:srgbClr val="0070C0"/>
                </a:solidFill>
                <a:latin typeface="Microsoft YaHei" charset="-122"/>
                <a:ea typeface="Microsoft YaHei" charset="-122"/>
                <a:cs typeface="Microsoft YaHei" charset="-122"/>
              </a:rPr>
              <a:t>32000GPU</a:t>
            </a:r>
            <a:r>
              <a:rPr lang="zh-CN" altLang="en-US" b="1" dirty="0">
                <a:solidFill>
                  <a:srgbClr val="0070C0"/>
                </a:solidFill>
                <a:latin typeface="Microsoft YaHei" charset="-122"/>
                <a:ea typeface="Microsoft YaHei" charset="-122"/>
                <a:cs typeface="Microsoft YaHei" charset="-122"/>
              </a:rPr>
              <a:t>，</a:t>
            </a:r>
            <a:r>
              <a:rPr lang="en-US" altLang="zh-CN" b="1" dirty="0">
                <a:solidFill>
                  <a:srgbClr val="0070C0"/>
                </a:solidFill>
                <a:latin typeface="Microsoft YaHei" charset="-122"/>
                <a:ea typeface="Microsoft YaHei" charset="-122"/>
                <a:cs typeface="Microsoft YaHei" charset="-122"/>
              </a:rPr>
              <a:t>80EFlops@FP16</a:t>
            </a:r>
            <a:r>
              <a:rPr lang="zh-CN" altLang="en-US" b="1" dirty="0">
                <a:solidFill>
                  <a:srgbClr val="0070C0"/>
                </a:solidFill>
                <a:latin typeface="Microsoft YaHei" charset="-122"/>
                <a:ea typeface="Microsoft YaHei" charset="-122"/>
                <a:cs typeface="Microsoft YaHei" charset="-122"/>
              </a:rPr>
              <a:t>，</a:t>
            </a:r>
            <a:r>
              <a:rPr lang="en-US" altLang="zh-CN" b="1" dirty="0">
                <a:solidFill>
                  <a:srgbClr val="0070C0"/>
                </a:solidFill>
                <a:latin typeface="Microsoft YaHei" charset="-122"/>
                <a:ea typeface="Microsoft YaHei" charset="-122"/>
                <a:cs typeface="Microsoft YaHei" charset="-122"/>
              </a:rPr>
              <a:t>64MW</a:t>
            </a:r>
            <a:endParaRPr lang="zh-CN" altLang="en-US" dirty="0"/>
          </a:p>
        </p:txBody>
      </p:sp>
      <p:sp>
        <p:nvSpPr>
          <p:cNvPr id="6" name="矩形 5">
            <a:extLst>
              <a:ext uri="{FF2B5EF4-FFF2-40B4-BE49-F238E27FC236}">
                <a16:creationId xmlns:a16="http://schemas.microsoft.com/office/drawing/2014/main" id="{2F9CEE54-496C-4739-9BF2-4FC083697D2C}"/>
              </a:ext>
            </a:extLst>
          </p:cNvPr>
          <p:cNvSpPr/>
          <p:nvPr/>
        </p:nvSpPr>
        <p:spPr>
          <a:xfrm>
            <a:off x="449363" y="214131"/>
            <a:ext cx="7845239" cy="523220"/>
          </a:xfrm>
          <a:prstGeom prst="rect">
            <a:avLst/>
          </a:prstGeom>
        </p:spPr>
        <p:txBody>
          <a:bodyPr wrap="square">
            <a:spAutoFit/>
          </a:bodyPr>
          <a:lstStyle/>
          <a:p>
            <a:pPr lvl="0">
              <a:defRPr/>
            </a:pPr>
            <a:r>
              <a:rPr lang="en-US" altLang="zh-CN" sz="2800" b="1" dirty="0">
                <a:latin typeface="Microsoft YaHei" charset="-122"/>
                <a:ea typeface="Microsoft YaHei" charset="-122"/>
                <a:cs typeface="Microsoft YaHei" charset="-122"/>
              </a:rPr>
              <a:t>NVIDIA</a:t>
            </a:r>
            <a:r>
              <a:rPr lang="zh-CN" altLang="en-US" sz="2800" b="1" dirty="0">
                <a:latin typeface="Microsoft YaHei" charset="-122"/>
                <a:ea typeface="Microsoft YaHei" charset="-122"/>
                <a:cs typeface="Microsoft YaHei" charset="-122"/>
              </a:rPr>
              <a:t>在人工智能服务器和集群形态的发展</a:t>
            </a:r>
          </a:p>
        </p:txBody>
      </p:sp>
      <p:sp>
        <p:nvSpPr>
          <p:cNvPr id="2" name="矩形 1">
            <a:extLst>
              <a:ext uri="{FF2B5EF4-FFF2-40B4-BE49-F238E27FC236}">
                <a16:creationId xmlns:a16="http://schemas.microsoft.com/office/drawing/2014/main" id="{B0E9EE5A-9EF3-458E-96D8-F2F4C457F078}"/>
              </a:ext>
            </a:extLst>
          </p:cNvPr>
          <p:cNvSpPr/>
          <p:nvPr/>
        </p:nvSpPr>
        <p:spPr>
          <a:xfrm>
            <a:off x="313890" y="812284"/>
            <a:ext cx="2377574"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DGX-1</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2016.4</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Pascal-Volta</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8</a:t>
            </a:r>
            <a:r>
              <a:rPr lang="zh-CN" altLang="en-US" sz="1200" dirty="0">
                <a:latin typeface="Microsoft YaHei" charset="-122"/>
                <a:ea typeface="Microsoft YaHei" charset="-122"/>
                <a:cs typeface="Microsoft YaHei" charset="-122"/>
              </a:rPr>
              <a:t>卡服务器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规模化</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技术的行业标准</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pic>
        <p:nvPicPr>
          <p:cNvPr id="13" name="图片 12">
            <a:extLst>
              <a:ext uri="{FF2B5EF4-FFF2-40B4-BE49-F238E27FC236}">
                <a16:creationId xmlns:a16="http://schemas.microsoft.com/office/drawing/2014/main" id="{62D63F10-7B23-4491-B46D-9686E01172F2}"/>
              </a:ext>
            </a:extLst>
          </p:cNvPr>
          <p:cNvPicPr>
            <a:picLocks noChangeAspect="1"/>
          </p:cNvPicPr>
          <p:nvPr/>
        </p:nvPicPr>
        <p:blipFill>
          <a:blip r:embed="rId3"/>
          <a:stretch>
            <a:fillRect/>
          </a:stretch>
        </p:blipFill>
        <p:spPr>
          <a:xfrm>
            <a:off x="550163" y="1672443"/>
            <a:ext cx="1850839" cy="756495"/>
          </a:xfrm>
          <a:prstGeom prst="rect">
            <a:avLst/>
          </a:prstGeom>
        </p:spPr>
      </p:pic>
      <p:sp>
        <p:nvSpPr>
          <p:cNvPr id="18" name="矩形 17">
            <a:extLst>
              <a:ext uri="{FF2B5EF4-FFF2-40B4-BE49-F238E27FC236}">
                <a16:creationId xmlns:a16="http://schemas.microsoft.com/office/drawing/2014/main" id="{6CC73D2F-6796-4F64-A43A-EFB77A5D2E74}"/>
              </a:ext>
            </a:extLst>
          </p:cNvPr>
          <p:cNvSpPr/>
          <p:nvPr/>
        </p:nvSpPr>
        <p:spPr>
          <a:xfrm>
            <a:off x="222217"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170TFlops</a:t>
            </a:r>
            <a:r>
              <a:rPr lang="en-US" altLang="zh-CN" sz="700" dirty="0">
                <a:latin typeface="Microsoft YaHei" charset="-122"/>
                <a:ea typeface="Microsoft YaHei" charset="-122"/>
                <a:cs typeface="Microsoft YaHei" charset="-122"/>
              </a:rPr>
              <a:t>(Pascal)</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960TFlops</a:t>
            </a:r>
            <a:r>
              <a:rPr lang="en-US" altLang="zh-CN" sz="700" dirty="0">
                <a:latin typeface="Microsoft YaHei" charset="-122"/>
                <a:ea typeface="Microsoft YaHei" charset="-122"/>
                <a:cs typeface="Microsoft YaHei" charset="-122"/>
              </a:rPr>
              <a:t>(Volta)</a:t>
            </a:r>
            <a:r>
              <a:rPr lang="en-US" altLang="zh-CN" sz="900" dirty="0">
                <a:latin typeface="Microsoft YaHei" charset="-122"/>
                <a:ea typeface="Microsoft YaHei" charset="-122"/>
                <a:cs typeface="Microsoft YaHei" charset="-122"/>
              </a:rPr>
              <a:t> @ FP16</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512 GB of DDR4-2133</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4 x 1.92 TB SSDs</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10GE</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3.2KW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3U</a:t>
            </a:r>
            <a:r>
              <a:rPr lang="zh-CN" altLang="en-US" sz="900" dirty="0">
                <a:latin typeface="Microsoft YaHei" charset="-122"/>
                <a:ea typeface="Microsoft YaHei" charset="-122"/>
                <a:cs typeface="Microsoft YaHei" charset="-122"/>
              </a:rPr>
              <a:t>高度</a:t>
            </a:r>
          </a:p>
        </p:txBody>
      </p:sp>
      <p:sp>
        <p:nvSpPr>
          <p:cNvPr id="11" name="矩形 10">
            <a:extLst>
              <a:ext uri="{FF2B5EF4-FFF2-40B4-BE49-F238E27FC236}">
                <a16:creationId xmlns:a16="http://schemas.microsoft.com/office/drawing/2014/main" id="{7139ED3C-D238-4FD1-A37D-738E87832681}"/>
              </a:ext>
            </a:extLst>
          </p:cNvPr>
          <p:cNvSpPr/>
          <p:nvPr/>
        </p:nvSpPr>
        <p:spPr>
          <a:xfrm>
            <a:off x="3240075" y="812284"/>
            <a:ext cx="2391167"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DGX-2</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2018.3</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Volta</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16</a:t>
            </a:r>
            <a:r>
              <a:rPr lang="zh-CN" altLang="en-US" sz="1200" dirty="0">
                <a:latin typeface="Microsoft YaHei" charset="-122"/>
                <a:ea typeface="Microsoft YaHei" charset="-122"/>
                <a:cs typeface="Microsoft YaHei" charset="-122"/>
              </a:rPr>
              <a:t>卡</a:t>
            </a:r>
            <a:r>
              <a:rPr lang="en-US" altLang="zh-CN" sz="1200" dirty="0">
                <a:latin typeface="Microsoft YaHei" charset="-122"/>
                <a:ea typeface="Microsoft YaHei" charset="-122"/>
                <a:cs typeface="Microsoft YaHei" charset="-122"/>
              </a:rPr>
              <a:t>2PFlops</a:t>
            </a:r>
            <a:r>
              <a:rPr lang="zh-CN" altLang="en-US" sz="1200" dirty="0">
                <a:latin typeface="Microsoft YaHei" charset="-122"/>
                <a:ea typeface="Microsoft YaHei" charset="-122"/>
                <a:cs typeface="Microsoft YaHei" charset="-122"/>
              </a:rPr>
              <a:t>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突破</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速度和规模的限制</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pic>
        <p:nvPicPr>
          <p:cNvPr id="3" name="图片 2">
            <a:extLst>
              <a:ext uri="{FF2B5EF4-FFF2-40B4-BE49-F238E27FC236}">
                <a16:creationId xmlns:a16="http://schemas.microsoft.com/office/drawing/2014/main" id="{997AC75D-83BB-458A-8367-0D543E231A11}"/>
              </a:ext>
            </a:extLst>
          </p:cNvPr>
          <p:cNvPicPr>
            <a:picLocks noChangeAspect="1"/>
          </p:cNvPicPr>
          <p:nvPr/>
        </p:nvPicPr>
        <p:blipFill>
          <a:blip r:embed="rId4"/>
          <a:stretch>
            <a:fillRect/>
          </a:stretch>
        </p:blipFill>
        <p:spPr>
          <a:xfrm>
            <a:off x="3696410" y="1675937"/>
            <a:ext cx="1363981" cy="789782"/>
          </a:xfrm>
          <a:prstGeom prst="rect">
            <a:avLst/>
          </a:prstGeom>
        </p:spPr>
      </p:pic>
      <p:sp>
        <p:nvSpPr>
          <p:cNvPr id="14" name="矩形 13">
            <a:extLst>
              <a:ext uri="{FF2B5EF4-FFF2-40B4-BE49-F238E27FC236}">
                <a16:creationId xmlns:a16="http://schemas.microsoft.com/office/drawing/2014/main" id="{0524C12C-ED25-4591-ADD7-4043E59DE9E0}"/>
              </a:ext>
            </a:extLst>
          </p:cNvPr>
          <p:cNvSpPr/>
          <p:nvPr/>
        </p:nvSpPr>
        <p:spPr>
          <a:xfrm>
            <a:off x="3117817"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2PFlops @ FP16</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1.5TB DDR4</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512GB HBM2</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30.72 TB SSDs</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8 *</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10Gbps InfiniBand</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10KW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10U</a:t>
            </a:r>
            <a:r>
              <a:rPr lang="zh-CN" altLang="en-US" sz="900" dirty="0">
                <a:latin typeface="Microsoft YaHei" charset="-122"/>
                <a:ea typeface="Microsoft YaHei" charset="-122"/>
                <a:cs typeface="Microsoft YaHei" charset="-122"/>
              </a:rPr>
              <a:t>高度</a:t>
            </a:r>
          </a:p>
        </p:txBody>
      </p:sp>
      <p:sp>
        <p:nvSpPr>
          <p:cNvPr id="15" name="矩形 14">
            <a:extLst>
              <a:ext uri="{FF2B5EF4-FFF2-40B4-BE49-F238E27FC236}">
                <a16:creationId xmlns:a16="http://schemas.microsoft.com/office/drawing/2014/main" id="{0069D451-F709-4256-91EB-CDECB9B2FEED}"/>
              </a:ext>
            </a:extLst>
          </p:cNvPr>
          <p:cNvSpPr/>
          <p:nvPr/>
        </p:nvSpPr>
        <p:spPr>
          <a:xfrm>
            <a:off x="5936596" y="805934"/>
            <a:ext cx="2852832"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 A100</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2020.5</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Ampere</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8</a:t>
            </a:r>
            <a:r>
              <a:rPr lang="zh-CN" altLang="en-US" sz="1200" dirty="0">
                <a:latin typeface="Microsoft YaHei" charset="-122"/>
                <a:ea typeface="Microsoft YaHei" charset="-122"/>
                <a:cs typeface="Microsoft YaHei" charset="-122"/>
              </a:rPr>
              <a:t>卡第</a:t>
            </a:r>
            <a:r>
              <a:rPr lang="en-US" altLang="zh-CN" sz="1200" dirty="0">
                <a:latin typeface="Microsoft YaHei" charset="-122"/>
                <a:ea typeface="Microsoft YaHei" charset="-122"/>
                <a:cs typeface="Microsoft YaHei" charset="-122"/>
              </a:rPr>
              <a:t>3</a:t>
            </a:r>
            <a:r>
              <a:rPr lang="zh-CN" altLang="en-US" sz="1200" dirty="0">
                <a:latin typeface="Microsoft YaHei" charset="-122"/>
                <a:ea typeface="Microsoft YaHei" charset="-122"/>
                <a:cs typeface="Microsoft YaHei" charset="-122"/>
              </a:rPr>
              <a:t>代服务器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统一了所有</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工作负载</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sp>
        <p:nvSpPr>
          <p:cNvPr id="16" name="矩形 15">
            <a:extLst>
              <a:ext uri="{FF2B5EF4-FFF2-40B4-BE49-F238E27FC236}">
                <a16:creationId xmlns:a16="http://schemas.microsoft.com/office/drawing/2014/main" id="{F8F8873C-5BB9-4DD9-B794-0E36B6BFD537}"/>
              </a:ext>
            </a:extLst>
          </p:cNvPr>
          <p:cNvSpPr/>
          <p:nvPr/>
        </p:nvSpPr>
        <p:spPr>
          <a:xfrm>
            <a:off x="6028524"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5PFlops @ FP16</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2TB DDR4</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640GB HBM3</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30 TB U.2 NVMe(8 * 3.84TB)</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CX-6 / CX-7 InfiniBand /</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RoCE</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6.5KW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6U</a:t>
            </a:r>
            <a:r>
              <a:rPr lang="zh-CN" altLang="en-US" sz="900" dirty="0">
                <a:latin typeface="Microsoft YaHei" charset="-122"/>
                <a:ea typeface="Microsoft YaHei" charset="-122"/>
                <a:cs typeface="Microsoft YaHei" charset="-122"/>
              </a:rPr>
              <a:t>高度</a:t>
            </a:r>
          </a:p>
        </p:txBody>
      </p:sp>
      <p:pic>
        <p:nvPicPr>
          <p:cNvPr id="9" name="图片 8">
            <a:extLst>
              <a:ext uri="{FF2B5EF4-FFF2-40B4-BE49-F238E27FC236}">
                <a16:creationId xmlns:a16="http://schemas.microsoft.com/office/drawing/2014/main" id="{69C50890-3B87-43FC-95AC-1669A17615E3}"/>
              </a:ext>
            </a:extLst>
          </p:cNvPr>
          <p:cNvPicPr>
            <a:picLocks noChangeAspect="1"/>
          </p:cNvPicPr>
          <p:nvPr/>
        </p:nvPicPr>
        <p:blipFill rotWithShape="1">
          <a:blip r:embed="rId5"/>
          <a:srcRect t="14107" b="15154"/>
          <a:stretch/>
        </p:blipFill>
        <p:spPr>
          <a:xfrm>
            <a:off x="6572985" y="1649244"/>
            <a:ext cx="1243750" cy="879810"/>
          </a:xfrm>
          <a:prstGeom prst="rect">
            <a:avLst/>
          </a:prstGeom>
        </p:spPr>
      </p:pic>
      <p:sp>
        <p:nvSpPr>
          <p:cNvPr id="19" name="矩形 18">
            <a:extLst>
              <a:ext uri="{FF2B5EF4-FFF2-40B4-BE49-F238E27FC236}">
                <a16:creationId xmlns:a16="http://schemas.microsoft.com/office/drawing/2014/main" id="{08F3BFE9-B85A-4A0A-8EBC-16C13E21734C}"/>
              </a:ext>
            </a:extLst>
          </p:cNvPr>
          <p:cNvSpPr/>
          <p:nvPr/>
        </p:nvSpPr>
        <p:spPr>
          <a:xfrm>
            <a:off x="8839512" y="805934"/>
            <a:ext cx="2800767"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 H100</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2022.3</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Hopper</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8</a:t>
            </a:r>
            <a:r>
              <a:rPr lang="zh-CN" altLang="en-US" sz="1200" dirty="0">
                <a:latin typeface="Microsoft YaHei" charset="-122"/>
                <a:ea typeface="Microsoft YaHei" charset="-122"/>
                <a:cs typeface="Microsoft YaHei" charset="-122"/>
              </a:rPr>
              <a:t>卡第</a:t>
            </a:r>
            <a:r>
              <a:rPr lang="en-US" altLang="zh-CN" sz="1200" dirty="0">
                <a:latin typeface="Microsoft YaHei" charset="-122"/>
                <a:ea typeface="Microsoft YaHei" charset="-122"/>
                <a:cs typeface="Microsoft YaHei" charset="-122"/>
              </a:rPr>
              <a:t>4</a:t>
            </a:r>
            <a:r>
              <a:rPr lang="zh-CN" altLang="en-US" sz="1200" dirty="0">
                <a:latin typeface="Microsoft YaHei" charset="-122"/>
                <a:ea typeface="Microsoft YaHei" charset="-122"/>
                <a:cs typeface="Microsoft YaHei" charset="-122"/>
              </a:rPr>
              <a:t>代服务器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基础架构的黄金标准</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sp>
        <p:nvSpPr>
          <p:cNvPr id="21" name="矩形 20">
            <a:extLst>
              <a:ext uri="{FF2B5EF4-FFF2-40B4-BE49-F238E27FC236}">
                <a16:creationId xmlns:a16="http://schemas.microsoft.com/office/drawing/2014/main" id="{87490125-C269-4A48-B025-2C3EE5A8CE41}"/>
              </a:ext>
            </a:extLst>
          </p:cNvPr>
          <p:cNvSpPr/>
          <p:nvPr/>
        </p:nvSpPr>
        <p:spPr>
          <a:xfrm>
            <a:off x="8977338"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32PFlops @ FP8</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2TB DDR4</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640GB HBM3</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30.72 TB U.2 NVMe(8 * 3.84TB)</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CX-7 &amp; BlueField-3 DPU InfiniBand /</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RoCE</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10.2KW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6U</a:t>
            </a:r>
            <a:r>
              <a:rPr lang="zh-CN" altLang="en-US" sz="900" dirty="0">
                <a:latin typeface="Microsoft YaHei" charset="-122"/>
                <a:ea typeface="Microsoft YaHei" charset="-122"/>
                <a:cs typeface="Microsoft YaHei" charset="-122"/>
              </a:rPr>
              <a:t>高度</a:t>
            </a:r>
          </a:p>
        </p:txBody>
      </p:sp>
      <p:pic>
        <p:nvPicPr>
          <p:cNvPr id="10" name="图片 9">
            <a:extLst>
              <a:ext uri="{FF2B5EF4-FFF2-40B4-BE49-F238E27FC236}">
                <a16:creationId xmlns:a16="http://schemas.microsoft.com/office/drawing/2014/main" id="{D978FA3D-ABC7-4355-85FC-A2EF7E36868E}"/>
              </a:ext>
            </a:extLst>
          </p:cNvPr>
          <p:cNvPicPr>
            <a:picLocks noChangeAspect="1"/>
          </p:cNvPicPr>
          <p:nvPr/>
        </p:nvPicPr>
        <p:blipFill>
          <a:blip r:embed="rId6"/>
          <a:stretch>
            <a:fillRect/>
          </a:stretch>
        </p:blipFill>
        <p:spPr>
          <a:xfrm>
            <a:off x="9620764" y="1682238"/>
            <a:ext cx="1238263" cy="849788"/>
          </a:xfrm>
          <a:prstGeom prst="rect">
            <a:avLst/>
          </a:prstGeom>
        </p:spPr>
      </p:pic>
      <p:sp>
        <p:nvSpPr>
          <p:cNvPr id="23" name="矩形 22">
            <a:extLst>
              <a:ext uri="{FF2B5EF4-FFF2-40B4-BE49-F238E27FC236}">
                <a16:creationId xmlns:a16="http://schemas.microsoft.com/office/drawing/2014/main" id="{DBD6A279-0C1B-49C4-A007-4E045AA84278}"/>
              </a:ext>
            </a:extLst>
          </p:cNvPr>
          <p:cNvSpPr/>
          <p:nvPr/>
        </p:nvSpPr>
        <p:spPr>
          <a:xfrm>
            <a:off x="6783992" y="3415676"/>
            <a:ext cx="4752841" cy="996876"/>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 SuperPoD</a:t>
            </a:r>
            <a:r>
              <a:rPr lang="zh-CN" altLang="en-US" sz="1600" b="1" dirty="0">
                <a:solidFill>
                  <a:srgbClr val="0070C0"/>
                </a:solidFill>
                <a:latin typeface="Microsoft YaHei" charset="-122"/>
                <a:ea typeface="Microsoft YaHei" charset="-122"/>
                <a:cs typeface="Microsoft YaHei" charset="-122"/>
              </a:rPr>
              <a:t>集群：</a:t>
            </a:r>
            <a:r>
              <a:rPr lang="en-US" altLang="zh-CN" sz="1600" b="1" dirty="0">
                <a:solidFill>
                  <a:srgbClr val="0070C0"/>
                </a:solidFill>
                <a:latin typeface="Microsoft YaHei" charset="-122"/>
                <a:ea typeface="Microsoft YaHei" charset="-122"/>
                <a:cs typeface="Microsoft YaHei" charset="-122"/>
              </a:rPr>
              <a:t>A100 </a:t>
            </a:r>
            <a:r>
              <a:rPr lang="en-US" altLang="zh-CN" sz="1600" b="1" dirty="0">
                <a:solidFill>
                  <a:srgbClr val="0070C0"/>
                </a:solidFill>
                <a:latin typeface="Microsoft YaHei" charset="-122"/>
                <a:ea typeface="Microsoft YaHei" charset="-122"/>
                <a:cs typeface="Microsoft YaHei" charset="-122"/>
                <a:sym typeface="Wingdings" panose="05000000000000000000" pitchFamily="2" charset="2"/>
              </a:rPr>
              <a:t> H100  GB200</a:t>
            </a:r>
            <a:endParaRPr lang="en-US" altLang="zh-CN" sz="1600" b="1" dirty="0">
              <a:solidFill>
                <a:srgbClr val="0070C0"/>
              </a:solidFill>
              <a:latin typeface="Microsoft YaHei" charset="-122"/>
              <a:ea typeface="Microsoft YaHei" charset="-122"/>
              <a:cs typeface="Microsoft YaHei" charset="-122"/>
            </a:endParaRPr>
          </a:p>
          <a:p>
            <a:pPr lvl="0" algn="ctr">
              <a:lnSpc>
                <a:spcPct val="120000"/>
              </a:lnSpc>
              <a:defRPr/>
            </a:pPr>
            <a:r>
              <a:rPr lang="zh-CN" altLang="en-US" sz="1200" dirty="0">
                <a:latin typeface="Microsoft YaHei" charset="-122"/>
                <a:ea typeface="Microsoft YaHei" charset="-122"/>
                <a:cs typeface="Microsoft YaHei" charset="-122"/>
              </a:rPr>
              <a:t>基于数十个</a:t>
            </a: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上百个</a:t>
            </a:r>
            <a:r>
              <a:rPr lang="en-US" altLang="zh-CN" sz="1200" dirty="0">
                <a:latin typeface="Microsoft YaHei" charset="-122"/>
                <a:ea typeface="Microsoft YaHei" charset="-122"/>
                <a:cs typeface="Microsoft YaHei" charset="-122"/>
              </a:rPr>
              <a:t>DGX Server</a:t>
            </a:r>
            <a:r>
              <a:rPr lang="zh-CN" altLang="en-US" sz="1200" dirty="0">
                <a:latin typeface="Microsoft YaHei" charset="-122"/>
                <a:ea typeface="Microsoft YaHei" charset="-122"/>
                <a:cs typeface="Microsoft YaHei" charset="-122"/>
              </a:rPr>
              <a:t>互连而成</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000" dirty="0">
                <a:latin typeface="Microsoft YaHei" charset="-122"/>
                <a:ea typeface="Microsoft YaHei" charset="-122"/>
                <a:cs typeface="Microsoft YaHei" charset="-122"/>
              </a:rPr>
              <a:t>(</a:t>
            </a:r>
            <a:r>
              <a:rPr lang="zh-CN" altLang="en-US" sz="1000" dirty="0">
                <a:latin typeface="Microsoft YaHei" charset="-122"/>
                <a:ea typeface="Microsoft YaHei" charset="-122"/>
                <a:cs typeface="Microsoft YaHei" charset="-122"/>
              </a:rPr>
              <a:t>通过</a:t>
            </a:r>
            <a:r>
              <a:rPr lang="en-US" altLang="zh-CN" sz="1000" dirty="0">
                <a:latin typeface="Microsoft YaHei" charset="-122"/>
                <a:ea typeface="Microsoft YaHei" charset="-122"/>
                <a:cs typeface="Microsoft YaHei" charset="-122"/>
              </a:rPr>
              <a:t>900GB</a:t>
            </a:r>
            <a:r>
              <a:rPr lang="zh-CN" altLang="en-US" sz="1000" dirty="0">
                <a:latin typeface="Microsoft YaHei" charset="-122"/>
                <a:ea typeface="Microsoft YaHei" charset="-122"/>
                <a:cs typeface="Microsoft YaHei" charset="-122"/>
              </a:rPr>
              <a:t>双向带宽将</a:t>
            </a:r>
            <a:r>
              <a:rPr lang="en-US" altLang="zh-CN" sz="1000" dirty="0">
                <a:latin typeface="Microsoft YaHei" charset="-122"/>
                <a:ea typeface="Microsoft YaHei" charset="-122"/>
                <a:cs typeface="Microsoft YaHei" charset="-122"/>
              </a:rPr>
              <a:t>xxx</a:t>
            </a:r>
            <a:r>
              <a:rPr lang="zh-CN" altLang="en-US" sz="1000" dirty="0">
                <a:latin typeface="Microsoft YaHei" charset="-122"/>
                <a:ea typeface="Microsoft YaHei" charset="-122"/>
                <a:cs typeface="Microsoft YaHei" charset="-122"/>
              </a:rPr>
              <a:t>张</a:t>
            </a:r>
            <a:r>
              <a:rPr lang="en-US" altLang="zh-CN" sz="1000" dirty="0">
                <a:latin typeface="Microsoft YaHei" charset="-122"/>
                <a:ea typeface="Microsoft YaHei" charset="-122"/>
                <a:cs typeface="Microsoft YaHei" charset="-122"/>
              </a:rPr>
              <a:t>GPU</a:t>
            </a:r>
            <a:r>
              <a:rPr lang="zh-CN" altLang="en-US" sz="1000" b="1" dirty="0">
                <a:latin typeface="Microsoft YaHei" charset="-122"/>
                <a:ea typeface="Microsoft YaHei" charset="-122"/>
                <a:cs typeface="Microsoft YaHei" charset="-122"/>
              </a:rPr>
              <a:t>互连为超节点</a:t>
            </a:r>
            <a:r>
              <a:rPr lang="en-US" altLang="zh-CN" sz="1000" dirty="0">
                <a:latin typeface="Microsoft YaHei" charset="-122"/>
                <a:ea typeface="Microsoft YaHei" charset="-122"/>
                <a:cs typeface="Microsoft YaHei" charset="-122"/>
              </a:rPr>
              <a:t>)</a:t>
            </a:r>
            <a:r>
              <a:rPr lang="zh-CN" altLang="en-US" sz="1000" dirty="0">
                <a:latin typeface="Microsoft YaHei" charset="-122"/>
                <a:ea typeface="Microsoft YaHei" charset="-122"/>
                <a:cs typeface="Microsoft YaHei" charset="-122"/>
              </a:rPr>
              <a:t>，共</a:t>
            </a:r>
            <a:r>
              <a:rPr lang="en-US" altLang="zh-CN" sz="1000" dirty="0">
                <a:latin typeface="Microsoft YaHei" charset="-122"/>
                <a:ea typeface="Microsoft YaHei" charset="-122"/>
                <a:cs typeface="Microsoft YaHei" charset="-122"/>
              </a:rPr>
              <a:t>xEFlops@FP8</a:t>
            </a: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专为满足</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的独特需求而打造</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sp>
        <p:nvSpPr>
          <p:cNvPr id="26" name="矩形 25">
            <a:extLst>
              <a:ext uri="{FF2B5EF4-FFF2-40B4-BE49-F238E27FC236}">
                <a16:creationId xmlns:a16="http://schemas.microsoft.com/office/drawing/2014/main" id="{9B468619-C7F9-4A8C-93AB-2F6467EA4020}"/>
              </a:ext>
            </a:extLst>
          </p:cNvPr>
          <p:cNvSpPr/>
          <p:nvPr/>
        </p:nvSpPr>
        <p:spPr>
          <a:xfrm>
            <a:off x="1849517" y="3415676"/>
            <a:ext cx="2249335" cy="362792"/>
          </a:xfrm>
          <a:prstGeom prst="rect">
            <a:avLst/>
          </a:prstGeom>
        </p:spPr>
        <p:txBody>
          <a:bodyPr wrap="none">
            <a:spAutoFit/>
          </a:bodyPr>
          <a:lstStyle/>
          <a:p>
            <a:pPr lvl="0" algn="ctr">
              <a:lnSpc>
                <a:spcPct val="120000"/>
              </a:lnSpc>
              <a:defRPr/>
            </a:pPr>
            <a:r>
              <a:rPr lang="zh-CN" altLang="en-US" sz="1600" b="1" dirty="0">
                <a:solidFill>
                  <a:srgbClr val="0070C0"/>
                </a:solidFill>
                <a:latin typeface="Microsoft YaHei" charset="-122"/>
                <a:ea typeface="Microsoft YaHei" charset="-122"/>
                <a:cs typeface="Microsoft YaHei" charset="-122"/>
              </a:rPr>
              <a:t>英伟达芯片代际演进图</a:t>
            </a:r>
            <a:endParaRPr lang="en-US" altLang="zh-CN" sz="1600" b="1" dirty="0">
              <a:solidFill>
                <a:srgbClr val="0070C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9DF84001-EB3A-4F74-80CB-903E10D52AA1}"/>
              </a:ext>
            </a:extLst>
          </p:cNvPr>
          <p:cNvGrpSpPr/>
          <p:nvPr/>
        </p:nvGrpSpPr>
        <p:grpSpPr>
          <a:xfrm>
            <a:off x="6539119" y="4462555"/>
            <a:ext cx="4876439" cy="1426414"/>
            <a:chOff x="6075421" y="4450875"/>
            <a:chExt cx="5997596" cy="1996136"/>
          </a:xfrm>
        </p:grpSpPr>
        <p:pic>
          <p:nvPicPr>
            <p:cNvPr id="27" name="图片 26">
              <a:extLst>
                <a:ext uri="{FF2B5EF4-FFF2-40B4-BE49-F238E27FC236}">
                  <a16:creationId xmlns:a16="http://schemas.microsoft.com/office/drawing/2014/main" id="{5712F00B-5A65-4A96-861A-8E2C582E679F}"/>
                </a:ext>
              </a:extLst>
            </p:cNvPr>
            <p:cNvPicPr>
              <a:picLocks noChangeAspect="1"/>
            </p:cNvPicPr>
            <p:nvPr/>
          </p:nvPicPr>
          <p:blipFill>
            <a:blip r:embed="rId7"/>
            <a:stretch>
              <a:fillRect/>
            </a:stretch>
          </p:blipFill>
          <p:spPr>
            <a:xfrm>
              <a:off x="8122624" y="5529148"/>
              <a:ext cx="2396149" cy="917863"/>
            </a:xfrm>
            <a:prstGeom prst="rect">
              <a:avLst/>
            </a:prstGeom>
          </p:spPr>
        </p:pic>
        <p:pic>
          <p:nvPicPr>
            <p:cNvPr id="30" name="图片 29">
              <a:extLst>
                <a:ext uri="{FF2B5EF4-FFF2-40B4-BE49-F238E27FC236}">
                  <a16:creationId xmlns:a16="http://schemas.microsoft.com/office/drawing/2014/main" id="{6EF4C24E-E62A-43F3-80C5-67F2883097C2}"/>
                </a:ext>
              </a:extLst>
            </p:cNvPr>
            <p:cNvPicPr>
              <a:picLocks noChangeAspect="1"/>
            </p:cNvPicPr>
            <p:nvPr/>
          </p:nvPicPr>
          <p:blipFill rotWithShape="1">
            <a:blip r:embed="rId8"/>
            <a:srcRect l="6950" t="20497" r="7428"/>
            <a:stretch/>
          </p:blipFill>
          <p:spPr>
            <a:xfrm>
              <a:off x="6075421" y="4450875"/>
              <a:ext cx="1854959" cy="693318"/>
            </a:xfrm>
            <a:prstGeom prst="rect">
              <a:avLst/>
            </a:prstGeom>
          </p:spPr>
        </p:pic>
        <p:pic>
          <p:nvPicPr>
            <p:cNvPr id="31" name="图片 30">
              <a:extLst>
                <a:ext uri="{FF2B5EF4-FFF2-40B4-BE49-F238E27FC236}">
                  <a16:creationId xmlns:a16="http://schemas.microsoft.com/office/drawing/2014/main" id="{DB2CFBF2-6D6F-4995-8925-E66299115758}"/>
                </a:ext>
              </a:extLst>
            </p:cNvPr>
            <p:cNvPicPr>
              <a:picLocks noChangeAspect="1"/>
            </p:cNvPicPr>
            <p:nvPr/>
          </p:nvPicPr>
          <p:blipFill>
            <a:blip r:embed="rId9"/>
            <a:stretch>
              <a:fillRect/>
            </a:stretch>
          </p:blipFill>
          <p:spPr>
            <a:xfrm>
              <a:off x="8193117" y="4450876"/>
              <a:ext cx="2217089" cy="693317"/>
            </a:xfrm>
            <a:prstGeom prst="rect">
              <a:avLst/>
            </a:prstGeom>
          </p:spPr>
        </p:pic>
        <p:pic>
          <p:nvPicPr>
            <p:cNvPr id="33" name="图片 32">
              <a:extLst>
                <a:ext uri="{FF2B5EF4-FFF2-40B4-BE49-F238E27FC236}">
                  <a16:creationId xmlns:a16="http://schemas.microsoft.com/office/drawing/2014/main" id="{23C3AA01-A024-4B64-810D-2C33858C3BB2}"/>
                </a:ext>
              </a:extLst>
            </p:cNvPr>
            <p:cNvPicPr>
              <a:picLocks noChangeAspect="1"/>
            </p:cNvPicPr>
            <p:nvPr/>
          </p:nvPicPr>
          <p:blipFill rotWithShape="1">
            <a:blip r:embed="rId10"/>
            <a:srcRect t="18835" r="5517"/>
            <a:stretch/>
          </p:blipFill>
          <p:spPr>
            <a:xfrm>
              <a:off x="10664938" y="4457210"/>
              <a:ext cx="1408079" cy="680649"/>
            </a:xfrm>
            <a:prstGeom prst="rect">
              <a:avLst/>
            </a:prstGeom>
          </p:spPr>
        </p:pic>
        <p:pic>
          <p:nvPicPr>
            <p:cNvPr id="35" name="Picture 25" descr="E:\01转移\PTT元素\射光-01.png">
              <a:extLst>
                <a:ext uri="{FF2B5EF4-FFF2-40B4-BE49-F238E27FC236}">
                  <a16:creationId xmlns:a16="http://schemas.microsoft.com/office/drawing/2014/main" id="{81E8655A-3B42-4A2D-AFCB-9584382C8D54}"/>
                </a:ext>
              </a:extLst>
            </p:cNvPr>
            <p:cNvPicPr>
              <a:picLocks noChangeAspect="1" noChangeArrowheads="1"/>
            </p:cNvPicPr>
            <p:nvPr/>
          </p:nvPicPr>
          <p:blipFill>
            <a:blip r:embed="rId11" cstate="email">
              <a:duotone>
                <a:srgbClr val="E7E6E6">
                  <a:shade val="45000"/>
                  <a:satMod val="135000"/>
                </a:srgbClr>
                <a:prstClr val="white"/>
              </a:duotone>
              <a:extLst>
                <a:ext uri="{BEBA8EAE-BF5A-486C-A8C5-ECC9F3942E4B}">
                  <a14:imgProps xmlns:a14="http://schemas.microsoft.com/office/drawing/2010/main">
                    <a14:imgLayer r:embed="rId12">
                      <a14:imgEffect>
                        <a14:artisticGlowEdges/>
                      </a14:imgEffect>
                      <a14:imgEffect>
                        <a14:brightnessContrast bright="-15000" contrast="40000"/>
                      </a14:imgEffect>
                    </a14:imgLayer>
                  </a14:imgProps>
                </a:ext>
                <a:ext uri="{28A0092B-C50C-407E-A947-70E740481C1C}">
                  <a14:useLocalDpi xmlns:a14="http://schemas.microsoft.com/office/drawing/2010/main"/>
                </a:ext>
              </a:extLst>
            </a:blip>
            <a:srcRect/>
            <a:stretch>
              <a:fillRect/>
            </a:stretch>
          </p:blipFill>
          <p:spPr bwMode="auto">
            <a:xfrm rot="16200000" flipH="1">
              <a:off x="7742070" y="4732876"/>
              <a:ext cx="673591" cy="12931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5" descr="E:\01转移\PTT元素\射光-01.png">
              <a:extLst>
                <a:ext uri="{FF2B5EF4-FFF2-40B4-BE49-F238E27FC236}">
                  <a16:creationId xmlns:a16="http://schemas.microsoft.com/office/drawing/2014/main" id="{13F7BC02-A890-488D-A336-FE7738B4FB49}"/>
                </a:ext>
              </a:extLst>
            </p:cNvPr>
            <p:cNvPicPr>
              <a:picLocks noChangeAspect="1" noChangeArrowheads="1"/>
            </p:cNvPicPr>
            <p:nvPr/>
          </p:nvPicPr>
          <p:blipFill>
            <a:blip r:embed="rId11" cstate="email">
              <a:duotone>
                <a:srgbClr val="E7E6E6">
                  <a:shade val="45000"/>
                  <a:satMod val="135000"/>
                </a:srgbClr>
                <a:prstClr val="white"/>
              </a:duotone>
              <a:extLst>
                <a:ext uri="{BEBA8EAE-BF5A-486C-A8C5-ECC9F3942E4B}">
                  <a14:imgProps xmlns:a14="http://schemas.microsoft.com/office/drawing/2010/main">
                    <a14:imgLayer r:embed="rId12">
                      <a14:imgEffect>
                        <a14:artisticGlowEdges/>
                      </a14:imgEffect>
                      <a14:imgEffect>
                        <a14:brightnessContrast bright="-15000" contrast="40000"/>
                      </a14:imgEffect>
                    </a14:imgLayer>
                  </a14:imgProps>
                </a:ext>
                <a:ext uri="{28A0092B-C50C-407E-A947-70E740481C1C}">
                  <a14:useLocalDpi xmlns:a14="http://schemas.microsoft.com/office/drawing/2010/main"/>
                </a:ext>
              </a:extLst>
            </a:blip>
            <a:srcRect/>
            <a:stretch>
              <a:fillRect/>
            </a:stretch>
          </p:blipFill>
          <p:spPr bwMode="auto">
            <a:xfrm rot="16200000" flipH="1">
              <a:off x="10212220" y="4732876"/>
              <a:ext cx="673591" cy="12931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5" descr="E:\01转移\PTT元素\射光-01.png">
              <a:extLst>
                <a:ext uri="{FF2B5EF4-FFF2-40B4-BE49-F238E27FC236}">
                  <a16:creationId xmlns:a16="http://schemas.microsoft.com/office/drawing/2014/main" id="{259AAEAB-3855-4DAB-B912-244513A28623}"/>
                </a:ext>
              </a:extLst>
            </p:cNvPr>
            <p:cNvPicPr>
              <a:picLocks noChangeAspect="1" noChangeArrowheads="1"/>
            </p:cNvPicPr>
            <p:nvPr/>
          </p:nvPicPr>
          <p:blipFill>
            <a:blip r:embed="rId11" cstate="email">
              <a:duotone>
                <a:srgbClr val="E7E6E6">
                  <a:shade val="45000"/>
                  <a:satMod val="135000"/>
                </a:srgbClr>
                <a:prstClr val="white"/>
              </a:duotone>
              <a:extLst>
                <a:ext uri="{BEBA8EAE-BF5A-486C-A8C5-ECC9F3942E4B}">
                  <a14:imgProps xmlns:a14="http://schemas.microsoft.com/office/drawing/2010/main">
                    <a14:imgLayer r:embed="rId12">
                      <a14:imgEffect>
                        <a14:artisticGlowEdges/>
                      </a14:imgEffect>
                      <a14:imgEffect>
                        <a14:brightnessContrast bright="-15000" contrast="40000"/>
                      </a14:imgEffect>
                    </a14:imgLayer>
                  </a14:imgProps>
                </a:ext>
                <a:ext uri="{28A0092B-C50C-407E-A947-70E740481C1C}">
                  <a14:useLocalDpi xmlns:a14="http://schemas.microsoft.com/office/drawing/2010/main"/>
                </a:ext>
              </a:extLst>
            </a:blip>
            <a:srcRect/>
            <a:stretch>
              <a:fillRect/>
            </a:stretch>
          </p:blipFill>
          <p:spPr bwMode="auto">
            <a:xfrm flipH="1">
              <a:off x="7667381" y="5235950"/>
              <a:ext cx="3337564" cy="227849"/>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图片 38">
            <a:extLst>
              <a:ext uri="{FF2B5EF4-FFF2-40B4-BE49-F238E27FC236}">
                <a16:creationId xmlns:a16="http://schemas.microsoft.com/office/drawing/2014/main" id="{A5553482-E40E-412A-BACC-FD8FDB0B443B}"/>
              </a:ext>
            </a:extLst>
          </p:cNvPr>
          <p:cNvPicPr>
            <a:picLocks noChangeAspect="1"/>
          </p:cNvPicPr>
          <p:nvPr/>
        </p:nvPicPr>
        <p:blipFill>
          <a:blip r:embed="rId13"/>
          <a:stretch>
            <a:fillRect/>
          </a:stretch>
        </p:blipFill>
        <p:spPr>
          <a:xfrm>
            <a:off x="268739" y="3822802"/>
            <a:ext cx="5349922" cy="2656639"/>
          </a:xfrm>
          <a:prstGeom prst="rect">
            <a:avLst/>
          </a:prstGeom>
        </p:spPr>
      </p:pic>
    </p:spTree>
    <p:extLst>
      <p:ext uri="{BB962C8B-B14F-4D97-AF65-F5344CB8AC3E}">
        <p14:creationId xmlns:p14="http://schemas.microsoft.com/office/powerpoint/2010/main" val="60526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9113" y="231775"/>
            <a:ext cx="11677650" cy="509588"/>
          </a:xfrm>
          <a:prstGeom prst="rect">
            <a:avLst/>
          </a:prstGeom>
        </p:spPr>
        <p:txBody>
          <a:bodyPr/>
          <a:lstStyle/>
          <a:p>
            <a:pPr algn="l"/>
            <a:r>
              <a:rPr lang="en-US" altLang="zh-CN" sz="2800" b="1" dirty="0">
                <a:latin typeface="微软雅黑" panose="020B0503020204020204" pitchFamily="34" charset="-122"/>
                <a:ea typeface="微软雅黑" panose="020B0503020204020204" pitchFamily="34" charset="-122"/>
                <a:cs typeface="Microsoft YaHei" charset="-122"/>
              </a:rPr>
              <a:t>ALPS-AI</a:t>
            </a:r>
            <a:r>
              <a:rPr lang="zh-CN" altLang="en-US" sz="2800" b="1" dirty="0">
                <a:latin typeface="微软雅黑" panose="020B0503020204020204" pitchFamily="34" charset="-122"/>
                <a:ea typeface="微软雅黑" panose="020B0503020204020204" pitchFamily="34" charset="-122"/>
                <a:cs typeface="Microsoft YaHei" charset="-122"/>
              </a:rPr>
              <a:t>超算新标杆，</a:t>
            </a:r>
            <a:r>
              <a:rPr lang="en-US" altLang="zh-CN" sz="2800" b="1" dirty="0">
                <a:latin typeface="微软雅黑" panose="020B0503020204020204" pitchFamily="34" charset="-122"/>
                <a:ea typeface="微软雅黑" panose="020B0503020204020204" pitchFamily="34" charset="-122"/>
                <a:cs typeface="Microsoft YaHei" charset="-122"/>
              </a:rPr>
              <a:t>20E</a:t>
            </a:r>
            <a:r>
              <a:rPr lang="zh-CN" altLang="en-US" sz="2800" b="1" dirty="0">
                <a:latin typeface="微软雅黑" panose="020B0503020204020204" pitchFamily="34" charset="-122"/>
                <a:ea typeface="微软雅黑" panose="020B0503020204020204" pitchFamily="34" charset="-122"/>
                <a:cs typeface="Microsoft YaHei" charset="-122"/>
              </a:rPr>
              <a:t>级</a:t>
            </a:r>
            <a:r>
              <a:rPr lang="en-US" altLang="zh-CN" sz="2800" b="1" dirty="0">
                <a:latin typeface="微软雅黑" panose="020B0503020204020204" pitchFamily="34" charset="-122"/>
                <a:ea typeface="微软雅黑" panose="020B0503020204020204" pitchFamily="34" charset="-122"/>
                <a:cs typeface="Microsoft YaHei" charset="-122"/>
              </a:rPr>
              <a:t>AI</a:t>
            </a:r>
            <a:r>
              <a:rPr lang="zh-CN" altLang="en-US" sz="2800" b="1" dirty="0">
                <a:latin typeface="微软雅黑" panose="020B0503020204020204" pitchFamily="34" charset="-122"/>
                <a:ea typeface="微软雅黑" panose="020B0503020204020204" pitchFamily="34" charset="-122"/>
                <a:cs typeface="Microsoft YaHei" charset="-122"/>
              </a:rPr>
              <a:t>算力集群（核心</a:t>
            </a:r>
            <a:r>
              <a:rPr lang="en-US" altLang="zh-CN" sz="2800" b="1" dirty="0">
                <a:latin typeface="微软雅黑" panose="020B0503020204020204" pitchFamily="34" charset="-122"/>
                <a:ea typeface="微软雅黑" panose="020B0503020204020204" pitchFamily="34" charset="-122"/>
                <a:cs typeface="Microsoft YaHei" charset="-122"/>
              </a:rPr>
              <a:t>XPU</a:t>
            </a:r>
            <a:r>
              <a:rPr lang="zh-CN" altLang="en-US" sz="2800" b="1" dirty="0">
                <a:latin typeface="微软雅黑" panose="020B0503020204020204" pitchFamily="34" charset="-122"/>
                <a:ea typeface="微软雅黑" panose="020B0503020204020204" pitchFamily="34" charset="-122"/>
                <a:cs typeface="Microsoft YaHei" charset="-122"/>
              </a:rPr>
              <a:t>全部来自</a:t>
            </a:r>
            <a:r>
              <a:rPr lang="en-US" altLang="zh-CN" sz="2800" b="1" dirty="0">
                <a:latin typeface="微软雅黑" panose="020B0503020204020204" pitchFamily="34" charset="-122"/>
                <a:ea typeface="微软雅黑" panose="020B0503020204020204" pitchFamily="34" charset="-122"/>
                <a:cs typeface="Microsoft YaHei" charset="-122"/>
              </a:rPr>
              <a:t>NV</a:t>
            </a:r>
            <a:r>
              <a:rPr lang="zh-CN" altLang="en-US" sz="2800" b="1" dirty="0">
                <a:latin typeface="微软雅黑" panose="020B0503020204020204" pitchFamily="34" charset="-122"/>
                <a:ea typeface="微软雅黑" panose="020B0503020204020204" pitchFamily="34" charset="-122"/>
                <a:cs typeface="Microsoft YaHei" charset="-122"/>
              </a:rPr>
              <a:t>）</a:t>
            </a:r>
            <a:endParaRPr lang="en-US" sz="2800" b="1" dirty="0">
              <a:latin typeface="微软雅黑" panose="020B0503020204020204" pitchFamily="34" charset="-122"/>
              <a:ea typeface="微软雅黑" panose="020B0503020204020204" pitchFamily="34" charset="-122"/>
              <a:cs typeface="Microsoft YaHei" charset="-122"/>
            </a:endParaRPr>
          </a:p>
        </p:txBody>
      </p:sp>
      <p:pic>
        <p:nvPicPr>
          <p:cNvPr id="4" name="Picture 3"/>
          <p:cNvPicPr>
            <a:picLocks noChangeAspect="1"/>
          </p:cNvPicPr>
          <p:nvPr/>
        </p:nvPicPr>
        <p:blipFill rotWithShape="1">
          <a:blip r:embed="rId3"/>
          <a:srcRect l="2555" t="31107" r="44609" b="8435"/>
          <a:stretch/>
        </p:blipFill>
        <p:spPr>
          <a:xfrm>
            <a:off x="4279828" y="4104924"/>
            <a:ext cx="2137556" cy="1252125"/>
          </a:xfrm>
          <a:prstGeom prst="rect">
            <a:avLst/>
          </a:prstGeom>
        </p:spPr>
      </p:pic>
      <p:sp>
        <p:nvSpPr>
          <p:cNvPr id="7" name="Rectangle 6"/>
          <p:cNvSpPr/>
          <p:nvPr/>
        </p:nvSpPr>
        <p:spPr>
          <a:xfrm>
            <a:off x="9588004" y="4442593"/>
            <a:ext cx="1383712" cy="307648"/>
          </a:xfrm>
          <a:prstGeom prst="rect">
            <a:avLst/>
          </a:prstGeom>
        </p:spPr>
        <p:txBody>
          <a:bodyPr wrap="none">
            <a:spAutoFit/>
          </a:bodyPr>
          <a:lstStyle/>
          <a:p>
            <a:pPr defTabSz="914112">
              <a:defRPr/>
            </a:pPr>
            <a:r>
              <a:rPr lang="en-US" sz="1399" dirty="0">
                <a:solidFill>
                  <a:srgbClr val="000000"/>
                </a:solidFill>
                <a:latin typeface="微软雅黑" panose="020B0503020204020204" pitchFamily="34" charset="-122"/>
                <a:ea typeface="微软雅黑" panose="020B0503020204020204" pitchFamily="34" charset="-122"/>
              </a:rPr>
              <a:t>Grace Hopper</a:t>
            </a:r>
          </a:p>
        </p:txBody>
      </p:sp>
      <p:pic>
        <p:nvPicPr>
          <p:cNvPr id="8" name="Picture 7"/>
          <p:cNvPicPr>
            <a:picLocks noChangeAspect="1"/>
          </p:cNvPicPr>
          <p:nvPr/>
        </p:nvPicPr>
        <p:blipFill>
          <a:blip r:embed="rId4"/>
          <a:stretch>
            <a:fillRect/>
          </a:stretch>
        </p:blipFill>
        <p:spPr>
          <a:xfrm>
            <a:off x="8235260" y="4104923"/>
            <a:ext cx="858377" cy="1379125"/>
          </a:xfrm>
          <a:prstGeom prst="rect">
            <a:avLst/>
          </a:prstGeom>
        </p:spPr>
      </p:pic>
      <p:sp>
        <p:nvSpPr>
          <p:cNvPr id="9" name="TextBox 8"/>
          <p:cNvSpPr txBox="1"/>
          <p:nvPr/>
        </p:nvSpPr>
        <p:spPr>
          <a:xfrm>
            <a:off x="2817219" y="3604745"/>
            <a:ext cx="5203586" cy="646074"/>
          </a:xfrm>
          <a:prstGeom prst="rect">
            <a:avLst/>
          </a:prstGeom>
          <a:noFill/>
        </p:spPr>
        <p:txBody>
          <a:bodyPr wrap="square" rtlCol="0">
            <a:spAutoFit/>
          </a:bodyPr>
          <a:lstStyle/>
          <a:p>
            <a:pPr defTabSz="914112">
              <a:defRPr/>
            </a:pPr>
            <a:r>
              <a:rPr lang="zh-CN" altLang="en-US" sz="1799" b="1" dirty="0">
                <a:solidFill>
                  <a:srgbClr val="000000"/>
                </a:solidFill>
                <a:latin typeface="微软雅黑" panose="020B0503020204020204" pitchFamily="34" charset="-122"/>
                <a:ea typeface="微软雅黑" panose="020B0503020204020204" pitchFamily="34" charset="-122"/>
              </a:rPr>
              <a:t>全新</a:t>
            </a:r>
            <a:r>
              <a:rPr lang="en-US" altLang="zh-CN" sz="1799" b="1" dirty="0">
                <a:solidFill>
                  <a:srgbClr val="000000"/>
                </a:solidFill>
                <a:latin typeface="微软雅黑" panose="020B0503020204020204" pitchFamily="34" charset="-122"/>
                <a:ea typeface="微软雅黑" panose="020B0503020204020204" pitchFamily="34" charset="-122"/>
              </a:rPr>
              <a:t>ARM CPU (Grace) + </a:t>
            </a:r>
            <a:r>
              <a:rPr lang="zh-CN" altLang="en-US" sz="1799" b="1" dirty="0">
                <a:solidFill>
                  <a:srgbClr val="000000"/>
                </a:solidFill>
                <a:latin typeface="微软雅黑" panose="020B0503020204020204" pitchFamily="34" charset="-122"/>
                <a:ea typeface="微软雅黑" panose="020B0503020204020204" pitchFamily="34" charset="-122"/>
              </a:rPr>
              <a:t>新一代 </a:t>
            </a:r>
            <a:r>
              <a:rPr lang="en-US" altLang="zh-CN" sz="1799" b="1" dirty="0">
                <a:solidFill>
                  <a:srgbClr val="000000"/>
                </a:solidFill>
                <a:latin typeface="微软雅黑" panose="020B0503020204020204" pitchFamily="34" charset="-122"/>
                <a:ea typeface="微软雅黑" panose="020B0503020204020204" pitchFamily="34" charset="-122"/>
              </a:rPr>
              <a:t>GPU (Hopper)</a:t>
            </a:r>
            <a:endParaRPr lang="en-US" sz="1799" b="1" dirty="0">
              <a:solidFill>
                <a:srgbClr val="000000"/>
              </a:solidFill>
              <a:latin typeface="微软雅黑" panose="020B0503020204020204" pitchFamily="34" charset="-122"/>
              <a:ea typeface="微软雅黑" panose="020B0503020204020204" pitchFamily="34" charset="-122"/>
            </a:endParaRPr>
          </a:p>
        </p:txBody>
      </p:sp>
      <p:sp>
        <p:nvSpPr>
          <p:cNvPr id="12" name="Rectangle 11"/>
          <p:cNvSpPr/>
          <p:nvPr/>
        </p:nvSpPr>
        <p:spPr>
          <a:xfrm>
            <a:off x="4150669" y="5365223"/>
            <a:ext cx="2438488" cy="307648"/>
          </a:xfrm>
          <a:prstGeom prst="rect">
            <a:avLst/>
          </a:prstGeom>
        </p:spPr>
        <p:txBody>
          <a:bodyPr wrap="none">
            <a:spAutoFit/>
          </a:bodyPr>
          <a:lstStyle/>
          <a:p>
            <a:pPr defTabSz="914112">
              <a:defRPr/>
            </a:pPr>
            <a:r>
              <a:rPr lang="en-US" sz="1399" dirty="0">
                <a:solidFill>
                  <a:srgbClr val="000000"/>
                </a:solidFill>
                <a:latin typeface="微软雅黑" panose="020B0503020204020204" pitchFamily="34" charset="-122"/>
                <a:ea typeface="微软雅黑" panose="020B0503020204020204" pitchFamily="34" charset="-122"/>
              </a:rPr>
              <a:t>Grace CPU &amp; Hopper GPU</a:t>
            </a:r>
          </a:p>
        </p:txBody>
      </p:sp>
      <p:sp>
        <p:nvSpPr>
          <p:cNvPr id="14" name="Rectangle 13"/>
          <p:cNvSpPr/>
          <p:nvPr/>
        </p:nvSpPr>
        <p:spPr>
          <a:xfrm>
            <a:off x="9162573" y="4725745"/>
            <a:ext cx="2158723" cy="307657"/>
          </a:xfrm>
          <a:prstGeom prst="rect">
            <a:avLst/>
          </a:prstGeom>
        </p:spPr>
        <p:txBody>
          <a:bodyPr wrap="none">
            <a:spAutoFit/>
          </a:bodyPr>
          <a:lstStyle/>
          <a:p>
            <a:pPr defTabSz="914112">
              <a:defRPr/>
            </a:pPr>
            <a:r>
              <a:rPr lang="zh-CN" altLang="en-US" sz="1399" b="1" dirty="0">
                <a:solidFill>
                  <a:srgbClr val="0070C0"/>
                </a:solidFill>
                <a:latin typeface="微软雅黑" panose="020B0503020204020204" pitchFamily="34" charset="-122"/>
                <a:ea typeface="微软雅黑" panose="020B0503020204020204" pitchFamily="34" charset="-122"/>
              </a:rPr>
              <a:t>计算机软件工程第一夫人</a:t>
            </a:r>
            <a:endParaRPr lang="en-US" sz="1399" b="1" dirty="0">
              <a:solidFill>
                <a:srgbClr val="0070C0"/>
              </a:solidFill>
              <a:latin typeface="微软雅黑" panose="020B0503020204020204" pitchFamily="34" charset="-122"/>
              <a:ea typeface="微软雅黑" panose="020B0503020204020204" pitchFamily="34" charset="-122"/>
            </a:endParaRPr>
          </a:p>
        </p:txBody>
      </p:sp>
      <p:sp>
        <p:nvSpPr>
          <p:cNvPr id="15" name="Rectangle 14"/>
          <p:cNvSpPr/>
          <p:nvPr/>
        </p:nvSpPr>
        <p:spPr>
          <a:xfrm>
            <a:off x="728879" y="4332615"/>
            <a:ext cx="2901756" cy="874085"/>
          </a:xfrm>
          <a:prstGeom prst="rect">
            <a:avLst/>
          </a:prstGeom>
        </p:spPr>
        <p:txBody>
          <a:bodyPr wrap="none">
            <a:spAutoFit/>
          </a:bodyPr>
          <a:lstStyle/>
          <a:p>
            <a:pPr algn="ctr" defTabSz="914112">
              <a:lnSpc>
                <a:spcPct val="150000"/>
              </a:lnSpc>
              <a:defRPr/>
            </a:pPr>
            <a:r>
              <a:rPr lang="en-US" altLang="zh-CN" sz="1799" b="1" dirty="0">
                <a:solidFill>
                  <a:srgbClr val="000000"/>
                </a:solidFill>
                <a:latin typeface="微软雅黑" panose="020B0503020204020204" pitchFamily="34" charset="-122"/>
                <a:ea typeface="微软雅黑" panose="020B0503020204020204" pitchFamily="34" charset="-122"/>
              </a:rPr>
              <a:t>Grace CPU</a:t>
            </a:r>
          </a:p>
          <a:p>
            <a:pPr algn="ctr" defTabSz="914112">
              <a:lnSpc>
                <a:spcPct val="150000"/>
              </a:lnSpc>
              <a:defRPr/>
            </a:pPr>
            <a:r>
              <a:rPr lang="en-US" altLang="zh-CN" sz="1799" b="1" dirty="0">
                <a:solidFill>
                  <a:srgbClr val="000000"/>
                </a:solidFill>
                <a:latin typeface="微软雅黑" panose="020B0503020204020204" pitchFamily="34" charset="-122"/>
                <a:ea typeface="微软雅黑" panose="020B0503020204020204" pitchFamily="34" charset="-122"/>
              </a:rPr>
              <a:t>2023</a:t>
            </a:r>
            <a:r>
              <a:rPr lang="zh-CN" altLang="en-US" sz="1799" b="1" dirty="0">
                <a:solidFill>
                  <a:srgbClr val="000000"/>
                </a:solidFill>
                <a:latin typeface="微软雅黑" panose="020B0503020204020204" pitchFamily="34" charset="-122"/>
                <a:ea typeface="微软雅黑" panose="020B0503020204020204" pitchFamily="34" charset="-122"/>
              </a:rPr>
              <a:t>年开始商业市场出货</a:t>
            </a:r>
            <a:r>
              <a:rPr lang="en-US" altLang="zh-CN" sz="1799" b="1" dirty="0">
                <a:solidFill>
                  <a:srgbClr val="000000"/>
                </a:solidFill>
                <a:latin typeface="微软雅黑" panose="020B0503020204020204" pitchFamily="34" charset="-122"/>
                <a:ea typeface="微软雅黑" panose="020B0503020204020204" pitchFamily="34" charset="-122"/>
              </a:rPr>
              <a:t> </a:t>
            </a:r>
            <a:endParaRPr lang="en-US" sz="1799" dirty="0">
              <a:solidFill>
                <a:srgbClr val="000000"/>
              </a:solidFill>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rotWithShape="1">
          <a:blip r:embed="rId5"/>
          <a:srcRect t="32287" b="31397"/>
          <a:stretch/>
        </p:blipFill>
        <p:spPr>
          <a:xfrm>
            <a:off x="729456" y="1197751"/>
            <a:ext cx="10742614" cy="2192428"/>
          </a:xfrm>
          <a:prstGeom prst="rect">
            <a:avLst/>
          </a:prstGeom>
        </p:spPr>
      </p:pic>
      <p:sp>
        <p:nvSpPr>
          <p:cNvPr id="10" name="Rectangle 9"/>
          <p:cNvSpPr/>
          <p:nvPr/>
        </p:nvSpPr>
        <p:spPr>
          <a:xfrm>
            <a:off x="4562983" y="1197751"/>
            <a:ext cx="3297698" cy="369204"/>
          </a:xfrm>
          <a:prstGeom prst="rect">
            <a:avLst/>
          </a:prstGeom>
        </p:spPr>
        <p:txBody>
          <a:bodyPr wrap="none">
            <a:spAutoFit/>
          </a:bodyPr>
          <a:lstStyle/>
          <a:p>
            <a:pPr defTabSz="914112">
              <a:defRPr/>
            </a:pPr>
            <a:r>
              <a:rPr lang="zh-CN" altLang="en-US"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瑞士国家计算机中心（</a:t>
            </a:r>
            <a:r>
              <a:rPr lang="en-US" altLang="zh-CN"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CSCS</a:t>
            </a:r>
            <a:r>
              <a:rPr lang="zh-CN" altLang="en-US"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a:t>
            </a:r>
            <a:endParaRPr lang="en-US"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Rounded Rectangle 5"/>
          <p:cNvSpPr/>
          <p:nvPr/>
        </p:nvSpPr>
        <p:spPr bwMode="auto">
          <a:xfrm>
            <a:off x="1382710" y="1402246"/>
            <a:ext cx="2979911" cy="590613"/>
          </a:xfrm>
          <a:prstGeom prst="roundRect">
            <a:avLst>
              <a:gd name="adj" fmla="val 0"/>
            </a:avLst>
          </a:prstGeom>
          <a:noFill/>
          <a:ln w="28575" cap="flat" cmpd="sng" algn="ctr">
            <a:solidFill>
              <a:srgbClr val="0070C0"/>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algn="ctr" defTabSz="801367" fontAlgn="base">
              <a:spcBef>
                <a:spcPct val="0"/>
              </a:spcBef>
              <a:spcAft>
                <a:spcPct val="0"/>
              </a:spcAft>
              <a:defRPr/>
            </a:pPr>
            <a:endParaRPr lang="en-US" sz="1599" b="1"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649680" y="5590612"/>
            <a:ext cx="10984263" cy="791179"/>
          </a:xfrm>
          <a:prstGeom prst="rect">
            <a:avLst/>
          </a:prstGeom>
        </p:spPr>
        <p:txBody>
          <a:bodyPr wrap="square">
            <a:spAutoFit/>
          </a:bodyPr>
          <a:lstStyle/>
          <a:p>
            <a:pPr>
              <a:lnSpc>
                <a:spcPct val="150000"/>
              </a:lnSpc>
            </a:pPr>
            <a:r>
              <a:rPr lang="zh-CN" altLang="en-US" sz="1600" dirty="0">
                <a:solidFill>
                  <a:srgbClr val="333333"/>
                </a:solidFill>
                <a:latin typeface="微软雅黑" panose="020B0503020204020204" pitchFamily="34" charset="-122"/>
                <a:ea typeface="微软雅黑" panose="020B0503020204020204" pitchFamily="34" charset="-122"/>
              </a:rPr>
              <a:t>在今年的全球超级计算机</a:t>
            </a:r>
            <a:r>
              <a:rPr lang="en-US" altLang="zh-CN" sz="1600" dirty="0">
                <a:solidFill>
                  <a:srgbClr val="333333"/>
                </a:solidFill>
                <a:latin typeface="微软雅黑" panose="020B0503020204020204" pitchFamily="34" charset="-122"/>
                <a:ea typeface="微软雅黑" panose="020B0503020204020204" pitchFamily="34" charset="-122"/>
              </a:rPr>
              <a:t>500</a:t>
            </a:r>
            <a:r>
              <a:rPr lang="zh-CN" altLang="en-US" sz="1600" dirty="0">
                <a:solidFill>
                  <a:srgbClr val="333333"/>
                </a:solidFill>
                <a:latin typeface="微软雅黑" panose="020B0503020204020204" pitchFamily="34" charset="-122"/>
                <a:ea typeface="微软雅黑" panose="020B0503020204020204" pitchFamily="34" charset="-122"/>
              </a:rPr>
              <a:t>榜单中，有</a:t>
            </a:r>
            <a:r>
              <a:rPr lang="zh-CN" altLang="en-US" sz="1600" dirty="0">
                <a:solidFill>
                  <a:srgbClr val="0070C0"/>
                </a:solidFill>
                <a:latin typeface="微软雅黑" panose="020B0503020204020204" pitchFamily="34" charset="-122"/>
                <a:ea typeface="微软雅黑" panose="020B0503020204020204" pitchFamily="34" charset="-122"/>
              </a:rPr>
              <a:t>将近三分之二的超级计算机配备了英伟达</a:t>
            </a:r>
            <a:r>
              <a:rPr lang="en-US" altLang="zh-CN" sz="1600" dirty="0">
                <a:solidFill>
                  <a:srgbClr val="0070C0"/>
                </a:solidFill>
                <a:latin typeface="微软雅黑" panose="020B0503020204020204" pitchFamily="34" charset="-122"/>
                <a:ea typeface="微软雅黑" panose="020B0503020204020204" pitchFamily="34" charset="-122"/>
              </a:rPr>
              <a:t>GPU</a:t>
            </a:r>
            <a:r>
              <a:rPr lang="zh-CN" altLang="en-US" sz="1600" dirty="0">
                <a:solidFill>
                  <a:srgbClr val="0070C0"/>
                </a:solidFill>
                <a:latin typeface="微软雅黑" panose="020B0503020204020204" pitchFamily="34" charset="-122"/>
                <a:ea typeface="微软雅黑" panose="020B0503020204020204" pitchFamily="34" charset="-122"/>
              </a:rPr>
              <a:t>或</a:t>
            </a:r>
            <a:r>
              <a:rPr lang="en-US" altLang="zh-CN" sz="1600" dirty="0">
                <a:solidFill>
                  <a:srgbClr val="0070C0"/>
                </a:solidFill>
                <a:latin typeface="微软雅黑" panose="020B0503020204020204" pitchFamily="34" charset="-122"/>
                <a:ea typeface="微软雅黑" panose="020B0503020204020204" pitchFamily="34" charset="-122"/>
              </a:rPr>
              <a:t>Mellanox(</a:t>
            </a:r>
            <a:r>
              <a:rPr lang="zh-CN" altLang="en-US" sz="1600" dirty="0">
                <a:solidFill>
                  <a:srgbClr val="0070C0"/>
                </a:solidFill>
                <a:latin typeface="微软雅黑" panose="020B0503020204020204" pitchFamily="34" charset="-122"/>
                <a:ea typeface="微软雅黑" panose="020B0503020204020204" pitchFamily="34" charset="-122"/>
              </a:rPr>
              <a:t>已被</a:t>
            </a:r>
            <a:r>
              <a:rPr lang="en-US" altLang="zh-CN" sz="1600" dirty="0">
                <a:solidFill>
                  <a:srgbClr val="0070C0"/>
                </a:solidFill>
                <a:latin typeface="微软雅黑" panose="020B0503020204020204" pitchFamily="34" charset="-122"/>
                <a:ea typeface="微软雅黑" panose="020B0503020204020204" pitchFamily="34" charset="-122"/>
              </a:rPr>
              <a:t>NV</a:t>
            </a:r>
            <a:r>
              <a:rPr lang="zh-CN" altLang="en-US" sz="1600" dirty="0">
                <a:solidFill>
                  <a:srgbClr val="0070C0"/>
                </a:solidFill>
                <a:latin typeface="微软雅黑" panose="020B0503020204020204" pitchFamily="34" charset="-122"/>
                <a:ea typeface="微软雅黑" panose="020B0503020204020204" pitchFamily="34" charset="-122"/>
              </a:rPr>
              <a:t>收购</a:t>
            </a:r>
            <a:r>
              <a:rPr lang="en-US" altLang="zh-CN" sz="1600"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的系统</a:t>
            </a:r>
            <a:r>
              <a:rPr lang="zh-CN" altLang="en-US" sz="1600" dirty="0">
                <a:solidFill>
                  <a:srgbClr val="333333"/>
                </a:solidFill>
                <a:latin typeface="微软雅黑" panose="020B0503020204020204" pitchFamily="34" charset="-122"/>
                <a:ea typeface="微软雅黑" panose="020B0503020204020204" pitchFamily="34" charset="-122"/>
              </a:rPr>
              <a:t>。三年前，使用英伟达技术的超级计算机还不到</a:t>
            </a:r>
            <a:r>
              <a:rPr lang="en-US" altLang="zh-CN" sz="1600" dirty="0">
                <a:solidFill>
                  <a:srgbClr val="333333"/>
                </a:solidFill>
                <a:latin typeface="微软雅黑" panose="020B0503020204020204" pitchFamily="34" charset="-122"/>
                <a:ea typeface="微软雅黑" panose="020B0503020204020204" pitchFamily="34" charset="-122"/>
              </a:rPr>
              <a:t>TOP</a:t>
            </a:r>
            <a:r>
              <a:rPr lang="zh-CN" altLang="en-US" sz="1600" dirty="0">
                <a:solidFill>
                  <a:srgbClr val="333333"/>
                </a:solidFill>
                <a:latin typeface="微软雅黑" panose="020B0503020204020204" pitchFamily="34" charset="-122"/>
                <a:ea typeface="微软雅黑" panose="020B0503020204020204" pitchFamily="34" charset="-122"/>
              </a:rPr>
              <a:t>的一半</a:t>
            </a:r>
            <a:endParaRPr lang="zh-CN" altLang="en-US" sz="1600" dirty="0">
              <a:latin typeface="微软雅黑" panose="020B0503020204020204" pitchFamily="34" charset="-122"/>
              <a:ea typeface="微软雅黑" panose="020B0503020204020204" pitchFamily="34" charset="-122"/>
            </a:endParaRPr>
          </a:p>
        </p:txBody>
      </p:sp>
      <p:pic>
        <p:nvPicPr>
          <p:cNvPr id="16" name="Picture 19" descr="Picture 19">
            <a:extLst>
              <a:ext uri="{FF2B5EF4-FFF2-40B4-BE49-F238E27FC236}">
                <a16:creationId xmlns:a16="http://schemas.microsoft.com/office/drawing/2014/main" id="{BC76364A-0306-4228-8E97-2ABAFB487D59}"/>
              </a:ext>
            </a:extLst>
          </p:cNvPr>
          <p:cNvPicPr>
            <a:picLocks noChangeAspect="1"/>
          </p:cNvPicPr>
          <p:nvPr/>
        </p:nvPicPr>
        <p:blipFill>
          <a:blip r:embed="rId6" cstate="screen">
            <a:alphaModFix amt="59996"/>
            <a:grayscl/>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flipH="1" flipV="1">
            <a:off x="3456746" y="3364205"/>
            <a:ext cx="4451118" cy="399621"/>
          </a:xfrm>
          <a:prstGeom prst="rect">
            <a:avLst/>
          </a:prstGeom>
          <a:ln w="12700">
            <a:miter lim="400000"/>
          </a:ln>
        </p:spPr>
      </p:pic>
    </p:spTree>
    <p:extLst>
      <p:ext uri="{BB962C8B-B14F-4D97-AF65-F5344CB8AC3E}">
        <p14:creationId xmlns:p14="http://schemas.microsoft.com/office/powerpoint/2010/main" val="322253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extLst>
      <p:ext uri="{BB962C8B-B14F-4D97-AF65-F5344CB8AC3E}">
        <p14:creationId xmlns:p14="http://schemas.microsoft.com/office/powerpoint/2010/main" val="1920713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zh-CN" altLang="en-US" dirty="0"/>
              <a:t>计算产业发展的四个时代</a:t>
            </a:r>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pPr marL="582006" lvl="1" indent="-342900">
              <a:buFont typeface="+mj-lt"/>
              <a:buAutoNum type="arabicPeriod"/>
            </a:pPr>
            <a:r>
              <a:rPr lang="zh-CN" altLang="en-US" dirty="0"/>
              <a:t>奠基时代</a:t>
            </a:r>
            <a:r>
              <a:rPr lang="en-US" altLang="zh-CN" dirty="0"/>
              <a:t>1945~1970 </a:t>
            </a:r>
            <a:r>
              <a:rPr lang="zh-CN" altLang="en-US" dirty="0"/>
              <a:t>：单体算力集中，器件以电子管</a:t>
            </a:r>
            <a:r>
              <a:rPr lang="en-US" altLang="zh-CN" dirty="0"/>
              <a:t>/</a:t>
            </a:r>
            <a:r>
              <a:rPr lang="zh-CN" altLang="en-US" dirty="0"/>
              <a:t>晶体管为主，体积</a:t>
            </a:r>
            <a:r>
              <a:rPr lang="en-US" altLang="zh-CN" dirty="0"/>
              <a:t>&amp;</a:t>
            </a:r>
            <a:r>
              <a:rPr lang="zh-CN" altLang="en-US" dirty="0"/>
              <a:t>耗电大</a:t>
            </a:r>
            <a:endParaRPr lang="en-US" altLang="zh-CN" dirty="0"/>
          </a:p>
          <a:p>
            <a:pPr marL="582006" lvl="1" indent="-342900">
              <a:buFont typeface="+mj-lt"/>
              <a:buAutoNum type="arabicPeriod"/>
            </a:pPr>
            <a:r>
              <a:rPr lang="zh-CN" altLang="en-US" dirty="0"/>
              <a:t>通用架构时代</a:t>
            </a:r>
            <a:r>
              <a:rPr lang="en-US" altLang="zh-CN" dirty="0"/>
              <a:t>1971~1995 </a:t>
            </a:r>
            <a:r>
              <a:rPr lang="zh-CN" altLang="en-US" dirty="0"/>
              <a:t>：大规模集成电路爆发，巨型机算力摸高，小</a:t>
            </a:r>
            <a:r>
              <a:rPr lang="en-US" altLang="zh-CN" dirty="0"/>
              <a:t>/</a:t>
            </a:r>
            <a:r>
              <a:rPr lang="zh-CN" altLang="en-US" dirty="0"/>
              <a:t>微机快速普及</a:t>
            </a:r>
            <a:endParaRPr lang="en-US" altLang="zh-CN" dirty="0"/>
          </a:p>
          <a:p>
            <a:pPr marL="582006" lvl="1" indent="-342900">
              <a:buFont typeface="+mj-lt"/>
              <a:buAutoNum type="arabicPeriod"/>
            </a:pPr>
            <a:r>
              <a:rPr lang="zh-CN" altLang="en-US" dirty="0"/>
              <a:t>互联网云计算时代</a:t>
            </a:r>
            <a:r>
              <a:rPr lang="en-US" altLang="zh-CN" dirty="0"/>
              <a:t>1995~2020</a:t>
            </a:r>
            <a:r>
              <a:rPr lang="zh-CN" altLang="en-US" dirty="0"/>
              <a:t>：“数据中心”出现，应用催生更多算力服务形态和需求</a:t>
            </a:r>
            <a:endParaRPr lang="en-US" altLang="zh-CN" dirty="0"/>
          </a:p>
          <a:p>
            <a:pPr marL="582006" lvl="1" indent="-342900">
              <a:buFont typeface="+mj-lt"/>
              <a:buAutoNum type="arabicPeriod"/>
            </a:pPr>
            <a:r>
              <a:rPr lang="zh-CN" altLang="en-US" dirty="0"/>
              <a:t>未来计算时代：</a:t>
            </a:r>
            <a:r>
              <a:rPr lang="en-US" altLang="zh-CN" dirty="0"/>
              <a:t>2020~2030</a:t>
            </a:r>
            <a:r>
              <a:rPr lang="zh-CN" altLang="en-US" dirty="0"/>
              <a:t>：计算面向集约</a:t>
            </a:r>
            <a:r>
              <a:rPr lang="en-US" altLang="zh-CN" dirty="0"/>
              <a:t>&amp;</a:t>
            </a:r>
            <a:r>
              <a:rPr lang="zh-CN" altLang="en-US" dirty="0"/>
              <a:t>泛在</a:t>
            </a:r>
            <a:r>
              <a:rPr lang="en-US" altLang="zh-CN" dirty="0"/>
              <a:t>&amp;</a:t>
            </a:r>
            <a:r>
              <a:rPr lang="zh-CN" altLang="en-US" dirty="0"/>
              <a:t>融合演进，引领</a:t>
            </a:r>
            <a:r>
              <a:rPr lang="en-US" altLang="zh-CN" dirty="0"/>
              <a:t>K</a:t>
            </a:r>
            <a:r>
              <a:rPr lang="zh-CN" altLang="en-US" dirty="0"/>
              <a:t>型算力需求爆发式发展</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00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zh-CN" altLang="en-US" dirty="0"/>
              <a:t>计算产业发展的四个时代</a:t>
            </a:r>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dirty="0"/>
              <a:t>计算需求驱动，产业发展从专用计算到通用计算，再到集约泛在的未来计算</a:t>
            </a:r>
            <a:endParaRPr lang="en-US" altLang="zh-CN" dirty="0"/>
          </a:p>
          <a:p>
            <a:r>
              <a:rPr lang="en-US" altLang="zh-CN" dirty="0"/>
              <a:t>Intel/AMD/NVIDIA</a:t>
            </a:r>
            <a:r>
              <a:rPr lang="zh-CN" altLang="en-US" dirty="0"/>
              <a:t> 转型发力数据中心业务，加速构建全栈计算技术，市场竞争白热化</a:t>
            </a:r>
            <a:endParaRPr lang="en-US" altLang="zh-CN" dirty="0"/>
          </a:p>
          <a:p>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285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2"/>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0349" y="234359"/>
            <a:ext cx="12363022" cy="523220"/>
          </a:xfrm>
          <a:prstGeom prst="rect">
            <a:avLst/>
          </a:prstGeom>
        </p:spPr>
        <p:txBody>
          <a:bodyPr wrap="square">
            <a:spAutoFit/>
          </a:bodyPr>
          <a:lstStyle/>
          <a:p>
            <a:pPr defTabSz="914400">
              <a:defRPr/>
            </a:pPr>
            <a:r>
              <a:rPr lang="zh-CN" altLang="en-US" sz="2800" b="1" dirty="0">
                <a:latin typeface="微软雅黑" panose="020B0503020204020204" pitchFamily="34" charset="-122"/>
                <a:ea typeface="微软雅黑" panose="020B0503020204020204" pitchFamily="34" charset="-122"/>
              </a:rPr>
              <a:t>计算产业：</a:t>
            </a:r>
            <a:r>
              <a:rPr lang="zh-CN" altLang="en-US" sz="2400" b="1" dirty="0">
                <a:solidFill>
                  <a:srgbClr val="C00000"/>
                </a:solidFill>
                <a:latin typeface="微软雅黑" panose="020B0503020204020204" pitchFamily="34" charset="-122"/>
                <a:ea typeface="微软雅黑" panose="020B0503020204020204" pitchFamily="34" charset="-122"/>
              </a:rPr>
              <a:t>计算需求驱动，从专用计算到通用计算，再到集约泛在融合的未来计算</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五边形 15"/>
          <p:cNvSpPr>
            <a:spLocks/>
          </p:cNvSpPr>
          <p:nvPr/>
        </p:nvSpPr>
        <p:spPr>
          <a:xfrm>
            <a:off x="-629144" y="3149014"/>
            <a:ext cx="9462171" cy="873243"/>
          </a:xfrm>
          <a:prstGeom prst="homePlate">
            <a:avLst>
              <a:gd name="adj" fmla="val 30886"/>
            </a:avLst>
          </a:prstGeom>
          <a:gradFill>
            <a:gsLst>
              <a:gs pos="0">
                <a:srgbClr val="0070C0">
                  <a:alpha val="0"/>
                </a:srgbClr>
              </a:gs>
              <a:gs pos="99000">
                <a:srgbClr val="0070C0">
                  <a:alpha val="15000"/>
                </a:srgbClr>
              </a:gs>
            </a:gsLst>
            <a:lin ang="0" scaled="0"/>
          </a:gradFill>
          <a:ln>
            <a:gradFill>
              <a:gsLst>
                <a:gs pos="96000">
                  <a:srgbClr val="0070C0">
                    <a:alpha val="0"/>
                  </a:srgbClr>
                </a:gs>
                <a:gs pos="99000">
                  <a:srgbClr val="0070C0">
                    <a:alpha val="5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dirty="0">
              <a:solidFill>
                <a:srgbClr val="1D1D1A"/>
              </a:solidFill>
              <a:latin typeface="微软雅黑" panose="020B0503020204020204" pitchFamily="34" charset="-122"/>
              <a:ea typeface="微软雅黑" panose="020B0503020204020204" pitchFamily="34" charset="-122"/>
            </a:endParaRPr>
          </a:p>
        </p:txBody>
      </p:sp>
      <p:sp>
        <p:nvSpPr>
          <p:cNvPr id="97" name="五边形 96"/>
          <p:cNvSpPr>
            <a:spLocks/>
          </p:cNvSpPr>
          <p:nvPr/>
        </p:nvSpPr>
        <p:spPr>
          <a:xfrm>
            <a:off x="-312561" y="2153113"/>
            <a:ext cx="9145588" cy="873243"/>
          </a:xfrm>
          <a:prstGeom prst="homePlate">
            <a:avLst>
              <a:gd name="adj" fmla="val 31796"/>
            </a:avLst>
          </a:prstGeom>
          <a:gradFill>
            <a:gsLst>
              <a:gs pos="0">
                <a:srgbClr val="C00000">
                  <a:alpha val="0"/>
                </a:srgbClr>
              </a:gs>
              <a:gs pos="99000">
                <a:srgbClr val="C00000">
                  <a:alpha val="22000"/>
                </a:srgbClr>
              </a:gs>
            </a:gsLst>
            <a:lin ang="0" scaled="0"/>
          </a:gradFill>
          <a:ln>
            <a:gradFill>
              <a:gsLst>
                <a:gs pos="96000">
                  <a:srgbClr val="C00000">
                    <a:alpha val="0"/>
                  </a:srgbClr>
                </a:gs>
                <a:gs pos="99000">
                  <a:srgbClr val="C00000"/>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1D1D1A"/>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40FD5C44-5FA6-4D2D-81CA-DA17825842A3}"/>
              </a:ext>
            </a:extLst>
          </p:cNvPr>
          <p:cNvGrpSpPr/>
          <p:nvPr/>
        </p:nvGrpSpPr>
        <p:grpSpPr>
          <a:xfrm>
            <a:off x="203226" y="1011037"/>
            <a:ext cx="11418556" cy="5181939"/>
            <a:chOff x="141853" y="1011036"/>
            <a:chExt cx="11418556" cy="5181939"/>
          </a:xfrm>
        </p:grpSpPr>
        <p:cxnSp>
          <p:nvCxnSpPr>
            <p:cNvPr id="60" name="Straight Connector 55">
              <a:extLst>
                <a:ext uri="{FF2B5EF4-FFF2-40B4-BE49-F238E27FC236}">
                  <a16:creationId xmlns:a16="http://schemas.microsoft.com/office/drawing/2014/main" id="{A38A3257-79A2-4C48-9FE2-DA9E3E30109F}"/>
                </a:ext>
              </a:extLst>
            </p:cNvPr>
            <p:cNvCxnSpPr>
              <a:cxnSpLocks/>
            </p:cNvCxnSpPr>
            <p:nvPr/>
          </p:nvCxnSpPr>
          <p:spPr>
            <a:xfrm>
              <a:off x="878709" y="1470350"/>
              <a:ext cx="10639379" cy="0"/>
            </a:xfrm>
            <a:prstGeom prst="line">
              <a:avLst/>
            </a:prstGeom>
            <a:ln w="38100">
              <a:solidFill>
                <a:srgbClr val="0070C0">
                  <a:alpha val="70000"/>
                </a:srgbClr>
              </a:solidFill>
              <a:tailEnd type="triangle" w="sm" len="sm"/>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CF7D913E-CE08-4725-ADD8-D8C9B8236684}"/>
                </a:ext>
              </a:extLst>
            </p:cNvPr>
            <p:cNvSpPr txBox="1"/>
            <p:nvPr/>
          </p:nvSpPr>
          <p:spPr>
            <a:xfrm>
              <a:off x="2084748" y="1590859"/>
              <a:ext cx="1131773" cy="353943"/>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1945 - 1970</a:t>
              </a:r>
            </a:p>
            <a:p>
              <a:pPr algn="ctr" defTabSz="914400">
                <a:defRPr/>
              </a:pPr>
              <a:r>
                <a:rPr lang="zh-CN" altLang="en-US" sz="1100" b="1" dirty="0">
                  <a:solidFill>
                    <a:srgbClr val="0070C0"/>
                  </a:solidFill>
                  <a:latin typeface="微软雅黑" panose="020B0503020204020204" pitchFamily="34" charset="-122"/>
                  <a:ea typeface="微软雅黑" panose="020B0503020204020204" pitchFamily="34" charset="-122"/>
                </a:rPr>
                <a:t>单体算力集中</a:t>
              </a:r>
              <a:endParaRPr kumimoji="1"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62" name="Oval 19">
              <a:extLst>
                <a:ext uri="{FF2B5EF4-FFF2-40B4-BE49-F238E27FC236}">
                  <a16:creationId xmlns:a16="http://schemas.microsoft.com/office/drawing/2014/main" id="{C95BF82D-D19D-400C-96F1-AC2F683271E5}"/>
                </a:ext>
              </a:extLst>
            </p:cNvPr>
            <p:cNvSpPr>
              <a:spLocks/>
            </p:cNvSpPr>
            <p:nvPr/>
          </p:nvSpPr>
          <p:spPr>
            <a:xfrm>
              <a:off x="2582882"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69" name="矩形 68">
              <a:extLst>
                <a:ext uri="{FF2B5EF4-FFF2-40B4-BE49-F238E27FC236}">
                  <a16:creationId xmlns:a16="http://schemas.microsoft.com/office/drawing/2014/main" id="{0014B051-763F-42D5-AE68-57FAB2CD43FA}"/>
                </a:ext>
              </a:extLst>
            </p:cNvPr>
            <p:cNvSpPr/>
            <p:nvPr/>
          </p:nvSpPr>
          <p:spPr>
            <a:xfrm>
              <a:off x="2163151"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第一代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4A5D070E-6007-45EB-9047-510E918231CD}"/>
                </a:ext>
              </a:extLst>
            </p:cNvPr>
            <p:cNvSpPr/>
            <p:nvPr/>
          </p:nvSpPr>
          <p:spPr>
            <a:xfrm>
              <a:off x="4022158" y="1590859"/>
              <a:ext cx="1376893" cy="369332"/>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1970 - 1995</a:t>
              </a:r>
            </a:p>
            <a:p>
              <a:pPr algn="ctr" defTabSz="914400">
                <a:defRPr/>
              </a:pPr>
              <a:r>
                <a:rPr kumimoji="1" lang="zh-CN" altLang="en-US" sz="1200" b="1" dirty="0">
                  <a:solidFill>
                    <a:srgbClr val="0070C0"/>
                  </a:solidFill>
                  <a:latin typeface="微软雅黑" panose="020B0503020204020204" pitchFamily="34" charset="-122"/>
                  <a:ea typeface="微软雅黑" panose="020B0503020204020204" pitchFamily="34" charset="-122"/>
                </a:rPr>
                <a:t>小</a:t>
              </a:r>
              <a:r>
                <a:rPr kumimoji="1" lang="en-US" altLang="zh-CN" sz="1200" b="1" dirty="0">
                  <a:solidFill>
                    <a:srgbClr val="0070C0"/>
                  </a:solidFill>
                  <a:latin typeface="微软雅黑" panose="020B0503020204020204" pitchFamily="34" charset="-122"/>
                  <a:ea typeface="微软雅黑" panose="020B0503020204020204" pitchFamily="34" charset="-122"/>
                </a:rPr>
                <a:t>/</a:t>
              </a:r>
              <a:r>
                <a:rPr kumimoji="1" lang="zh-CN" altLang="en-US" sz="1200" b="1" dirty="0">
                  <a:solidFill>
                    <a:srgbClr val="0070C0"/>
                  </a:solidFill>
                  <a:latin typeface="微软雅黑" panose="020B0503020204020204" pitchFamily="34" charset="-122"/>
                  <a:ea typeface="微软雅黑" panose="020B0503020204020204" pitchFamily="34" charset="-122"/>
                </a:rPr>
                <a:t>微机分散计算</a:t>
              </a:r>
              <a:endParaRPr kumimoji="1" lang="en-US" altLang="zh-CN" sz="1200" b="1" dirty="0">
                <a:solidFill>
                  <a:srgbClr val="0070C0"/>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7BD8978B-9213-40A4-866B-5B94BCCDB62D}"/>
                </a:ext>
              </a:extLst>
            </p:cNvPr>
            <p:cNvSpPr/>
            <p:nvPr/>
          </p:nvSpPr>
          <p:spPr>
            <a:xfrm>
              <a:off x="4301303"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第二代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77" name="Oval 19">
              <a:extLst>
                <a:ext uri="{FF2B5EF4-FFF2-40B4-BE49-F238E27FC236}">
                  <a16:creationId xmlns:a16="http://schemas.microsoft.com/office/drawing/2014/main" id="{8ACFEA04-BD89-4654-87C0-13B84779FE56}"/>
                </a:ext>
              </a:extLst>
            </p:cNvPr>
            <p:cNvSpPr>
              <a:spLocks/>
            </p:cNvSpPr>
            <p:nvPr/>
          </p:nvSpPr>
          <p:spPr>
            <a:xfrm>
              <a:off x="4642852"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79" name="矩形 78">
              <a:extLst>
                <a:ext uri="{FF2B5EF4-FFF2-40B4-BE49-F238E27FC236}">
                  <a16:creationId xmlns:a16="http://schemas.microsoft.com/office/drawing/2014/main" id="{085D40A4-9CA1-4456-83E2-15F82797EE1E}"/>
                </a:ext>
              </a:extLst>
            </p:cNvPr>
            <p:cNvSpPr/>
            <p:nvPr/>
          </p:nvSpPr>
          <p:spPr>
            <a:xfrm>
              <a:off x="6204688" y="1590859"/>
              <a:ext cx="1919259" cy="369332"/>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1995 - 2020</a:t>
              </a:r>
            </a:p>
            <a:p>
              <a:pPr algn="ctr" defTabSz="914400">
                <a:defRPr/>
              </a:pPr>
              <a:r>
                <a:rPr kumimoji="1" lang="zh-CN" altLang="en-US" sz="1200" b="1" dirty="0">
                  <a:solidFill>
                    <a:srgbClr val="0070C0"/>
                  </a:solidFill>
                  <a:latin typeface="微软雅黑" panose="020B0503020204020204" pitchFamily="34" charset="-122"/>
                  <a:ea typeface="微软雅黑" panose="020B0503020204020204" pitchFamily="34" charset="-122"/>
                </a:rPr>
                <a:t>大规模并行分布式云计算</a:t>
              </a:r>
              <a:endParaRPr kumimoji="1" lang="en-US" altLang="zh-CN" sz="1200" b="1" dirty="0">
                <a:solidFill>
                  <a:srgbClr val="0070C0"/>
                </a:solidFill>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947DF362-1DB3-47E6-B26D-BC6658EC7862}"/>
                </a:ext>
              </a:extLst>
            </p:cNvPr>
            <p:cNvSpPr/>
            <p:nvPr/>
          </p:nvSpPr>
          <p:spPr>
            <a:xfrm>
              <a:off x="6716541"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第三代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81" name="Oval 19">
              <a:extLst>
                <a:ext uri="{FF2B5EF4-FFF2-40B4-BE49-F238E27FC236}">
                  <a16:creationId xmlns:a16="http://schemas.microsoft.com/office/drawing/2014/main" id="{5D1AA5A5-6FF3-4D84-B911-F7D9ED1B15E4}"/>
                </a:ext>
              </a:extLst>
            </p:cNvPr>
            <p:cNvSpPr>
              <a:spLocks/>
            </p:cNvSpPr>
            <p:nvPr/>
          </p:nvSpPr>
          <p:spPr>
            <a:xfrm>
              <a:off x="7096565"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82" name="矩形 81">
              <a:extLst>
                <a:ext uri="{FF2B5EF4-FFF2-40B4-BE49-F238E27FC236}">
                  <a16:creationId xmlns:a16="http://schemas.microsoft.com/office/drawing/2014/main" id="{6BF1E887-26F1-4AB1-92FA-CC7EB91AA621}"/>
                </a:ext>
              </a:extLst>
            </p:cNvPr>
            <p:cNvSpPr/>
            <p:nvPr/>
          </p:nvSpPr>
          <p:spPr>
            <a:xfrm>
              <a:off x="9138949" y="1590859"/>
              <a:ext cx="2421460" cy="553998"/>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2021 - 2030</a:t>
              </a:r>
            </a:p>
            <a:p>
              <a:pPr algn="ctr" defTabSz="914400">
                <a:defRPr/>
              </a:pPr>
              <a:r>
                <a:rPr kumimoji="1" lang="zh-CN" altLang="en-US" sz="1200" b="1" dirty="0">
                  <a:solidFill>
                    <a:srgbClr val="0070C0"/>
                  </a:solidFill>
                  <a:latin typeface="微软雅黑" panose="020B0503020204020204" pitchFamily="34" charset="-122"/>
                  <a:ea typeface="微软雅黑" panose="020B0503020204020204" pitchFamily="34" charset="-122"/>
                </a:rPr>
                <a:t>集约化</a:t>
              </a:r>
              <a:r>
                <a:rPr kumimoji="1" lang="en-US" altLang="zh-CN" sz="1200" b="1" dirty="0">
                  <a:solidFill>
                    <a:srgbClr val="0070C0"/>
                  </a:solidFill>
                  <a:latin typeface="微软雅黑" panose="020B0503020204020204" pitchFamily="34" charset="-122"/>
                  <a:ea typeface="微软雅黑" panose="020B0503020204020204" pitchFamily="34" charset="-122"/>
                </a:rPr>
                <a:t>+</a:t>
              </a:r>
              <a:r>
                <a:rPr kumimoji="1" lang="zh-CN" altLang="en-US" sz="1200" b="1" dirty="0">
                  <a:solidFill>
                    <a:srgbClr val="0070C0"/>
                  </a:solidFill>
                  <a:latin typeface="微软雅黑" panose="020B0503020204020204" pitchFamily="34" charset="-122"/>
                  <a:ea typeface="微软雅黑" panose="020B0503020204020204" pitchFamily="34" charset="-122"/>
                </a:rPr>
                <a:t>泛在化，无处不在无所不算的融合计算基础设施</a:t>
              </a:r>
              <a:endParaRPr kumimoji="1" lang="en-US" altLang="zh-CN" sz="1200" b="1" dirty="0">
                <a:solidFill>
                  <a:srgbClr val="0070C0"/>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FC5FB6E-D236-4755-8E38-5F91D6A8F40B}"/>
                </a:ext>
              </a:extLst>
            </p:cNvPr>
            <p:cNvSpPr/>
            <p:nvPr/>
          </p:nvSpPr>
          <p:spPr>
            <a:xfrm>
              <a:off x="9849578"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下一代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84" name="Oval 19">
              <a:extLst>
                <a:ext uri="{FF2B5EF4-FFF2-40B4-BE49-F238E27FC236}">
                  <a16:creationId xmlns:a16="http://schemas.microsoft.com/office/drawing/2014/main" id="{3AE9F5A3-2AC8-4F03-A133-699C124D9D30}"/>
                </a:ext>
              </a:extLst>
            </p:cNvPr>
            <p:cNvSpPr>
              <a:spLocks/>
            </p:cNvSpPr>
            <p:nvPr/>
          </p:nvSpPr>
          <p:spPr>
            <a:xfrm>
              <a:off x="10283616"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grpSp>
          <p:nvGrpSpPr>
            <p:cNvPr id="6" name="组合 5">
              <a:extLst>
                <a:ext uri="{FF2B5EF4-FFF2-40B4-BE49-F238E27FC236}">
                  <a16:creationId xmlns:a16="http://schemas.microsoft.com/office/drawing/2014/main" id="{DA297105-8D26-4E29-8C34-9511D1C1FE1E}"/>
                </a:ext>
              </a:extLst>
            </p:cNvPr>
            <p:cNvGrpSpPr/>
            <p:nvPr/>
          </p:nvGrpSpPr>
          <p:grpSpPr>
            <a:xfrm>
              <a:off x="141853" y="2278905"/>
              <a:ext cx="11256319" cy="3914070"/>
              <a:chOff x="-82455" y="1872752"/>
              <a:chExt cx="11547380" cy="4356721"/>
            </a:xfrm>
          </p:grpSpPr>
          <p:sp>
            <p:nvSpPr>
              <p:cNvPr id="95" name="五边形 94"/>
              <p:cNvSpPr>
                <a:spLocks/>
              </p:cNvSpPr>
              <p:nvPr/>
            </p:nvSpPr>
            <p:spPr>
              <a:xfrm>
                <a:off x="-82455" y="4097846"/>
                <a:ext cx="8913464" cy="972000"/>
              </a:xfrm>
              <a:prstGeom prst="homePlate">
                <a:avLst>
                  <a:gd name="adj" fmla="val 29976"/>
                </a:avLst>
              </a:prstGeom>
              <a:gradFill>
                <a:gsLst>
                  <a:gs pos="0">
                    <a:srgbClr val="0070C0">
                      <a:alpha val="0"/>
                    </a:srgbClr>
                  </a:gs>
                  <a:gs pos="99000">
                    <a:srgbClr val="0070C0">
                      <a:alpha val="15000"/>
                    </a:srgbClr>
                  </a:gs>
                </a:gsLst>
                <a:lin ang="0" scaled="0"/>
              </a:gradFill>
              <a:ln>
                <a:gradFill>
                  <a:gsLst>
                    <a:gs pos="96000">
                      <a:srgbClr val="0070C0">
                        <a:alpha val="0"/>
                      </a:srgbClr>
                    </a:gs>
                    <a:gs pos="99000">
                      <a:srgbClr val="0070C0">
                        <a:alpha val="5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1D1D1A"/>
                  </a:solidFill>
                  <a:latin typeface="微软雅黑" panose="020B0503020204020204" pitchFamily="34" charset="-122"/>
                  <a:ea typeface="微软雅黑" panose="020B0503020204020204" pitchFamily="34" charset="-122"/>
                </a:endParaRPr>
              </a:p>
            </p:txBody>
          </p:sp>
          <p:sp>
            <p:nvSpPr>
              <p:cNvPr id="96" name="五边形 95"/>
              <p:cNvSpPr>
                <a:spLocks/>
              </p:cNvSpPr>
              <p:nvPr/>
            </p:nvSpPr>
            <p:spPr>
              <a:xfrm>
                <a:off x="900115" y="5229696"/>
                <a:ext cx="7930894" cy="972000"/>
              </a:xfrm>
              <a:prstGeom prst="homePlate">
                <a:avLst>
                  <a:gd name="adj" fmla="val 29066"/>
                </a:avLst>
              </a:prstGeom>
              <a:gradFill>
                <a:gsLst>
                  <a:gs pos="0">
                    <a:srgbClr val="0070C0">
                      <a:alpha val="0"/>
                    </a:srgbClr>
                  </a:gs>
                  <a:gs pos="99000">
                    <a:srgbClr val="0070C0">
                      <a:alpha val="15000"/>
                    </a:srgbClr>
                  </a:gs>
                </a:gsLst>
                <a:lin ang="0" scaled="0"/>
              </a:gradFill>
              <a:ln>
                <a:gradFill>
                  <a:gsLst>
                    <a:gs pos="96000">
                      <a:srgbClr val="0070C0">
                        <a:alpha val="0"/>
                      </a:srgbClr>
                    </a:gs>
                    <a:gs pos="99000">
                      <a:srgbClr val="0070C0">
                        <a:alpha val="5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1D1D1A"/>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9108004" y="1892151"/>
                <a:ext cx="2356921" cy="4311777"/>
              </a:xfrm>
              <a:prstGeom prst="roundRect">
                <a:avLst>
                  <a:gd name="adj" fmla="val 5482"/>
                </a:avLst>
              </a:prstGeom>
              <a:solidFill>
                <a:srgbClr val="0070C0">
                  <a:alpha val="5000"/>
                </a:srgbClr>
              </a:solidFill>
              <a:ln cap="rnd">
                <a:solidFill>
                  <a:srgbClr val="0070C0">
                    <a:alpha val="4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666666"/>
                  </a:solidFill>
                  <a:latin typeface="微软雅黑" panose="020B0503020204020204" pitchFamily="34" charset="-122"/>
                  <a:ea typeface="微软雅黑" panose="020B0503020204020204" pitchFamily="34" charset="-122"/>
                </a:endParaRPr>
              </a:p>
            </p:txBody>
          </p:sp>
          <p:pic>
            <p:nvPicPr>
              <p:cNvPr id="149" name="图片 148">
                <a:extLst>
                  <a:ext uri="{FF2B5EF4-FFF2-40B4-BE49-F238E27FC236}">
                    <a16:creationId xmlns:a16="http://schemas.microsoft.com/office/drawing/2014/main" id="{A62B2190-7C77-4238-87FB-6E26F32925D1}"/>
                  </a:ext>
                </a:extLst>
              </p:cNvPr>
              <p:cNvPicPr>
                <a:picLocks noChangeAspect="1"/>
              </p:cNvPicPr>
              <p:nvPr/>
            </p:nvPicPr>
            <p:blipFill>
              <a:blip r:embed="rId3"/>
              <a:stretch>
                <a:fillRect/>
              </a:stretch>
            </p:blipFill>
            <p:spPr>
              <a:xfrm>
                <a:off x="9349137" y="4606903"/>
                <a:ext cx="1874655" cy="1192411"/>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pic>
            <p:nvPicPr>
              <p:cNvPr id="150" name="图片 149">
                <a:extLst>
                  <a:ext uri="{FF2B5EF4-FFF2-40B4-BE49-F238E27FC236}">
                    <a16:creationId xmlns:a16="http://schemas.microsoft.com/office/drawing/2014/main" id="{28DE7054-B09D-4893-95EB-3B0F967A4971}"/>
                  </a:ext>
                </a:extLst>
              </p:cNvPr>
              <p:cNvPicPr>
                <a:picLocks/>
              </p:cNvPicPr>
              <p:nvPr/>
            </p:nvPicPr>
            <p:blipFill>
              <a:blip r:embed="rId4"/>
              <a:stretch>
                <a:fillRect/>
              </a:stretch>
            </p:blipFill>
            <p:spPr>
              <a:xfrm>
                <a:off x="9349137" y="2355502"/>
                <a:ext cx="1874655" cy="118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51" name="矩形 150"/>
              <p:cNvSpPr/>
              <p:nvPr/>
            </p:nvSpPr>
            <p:spPr>
              <a:xfrm>
                <a:off x="9226958" y="3721259"/>
                <a:ext cx="2119012" cy="760536"/>
              </a:xfrm>
              <a:prstGeom prst="rect">
                <a:avLst/>
              </a:prstGeom>
            </p:spPr>
            <p:txBody>
              <a:bodyPr wrap="square">
                <a:spAutoFit/>
              </a:bodyPr>
              <a:lstStyle/>
              <a:p>
                <a:pPr algn="ctr" defTabSz="914477">
                  <a:lnSpc>
                    <a:spcPct val="80000"/>
                  </a:lnSpc>
                  <a:defRPr/>
                </a:pPr>
                <a:r>
                  <a:rPr kumimoji="1" lang="zh-CN" altLang="en-US" sz="1600" b="1" kern="0" dirty="0">
                    <a:solidFill>
                      <a:srgbClr val="0070C0"/>
                    </a:solidFill>
                    <a:latin typeface="微软雅黑" panose="020B0503020204020204" pitchFamily="34" charset="-122"/>
                    <a:ea typeface="微软雅黑" panose="020B0503020204020204" pitchFamily="34" charset="-122"/>
                  </a:rPr>
                  <a:t>万物互连</a:t>
                </a:r>
                <a:endParaRPr kumimoji="1" lang="en-US" altLang="zh-CN" sz="1600" b="1" kern="0" dirty="0">
                  <a:solidFill>
                    <a:srgbClr val="0070C0"/>
                  </a:solidFill>
                  <a:latin typeface="微软雅黑" panose="020B0503020204020204" pitchFamily="34" charset="-122"/>
                  <a:ea typeface="微软雅黑" panose="020B0503020204020204" pitchFamily="34" charset="-122"/>
                </a:endParaRPr>
              </a:p>
              <a:p>
                <a:pPr algn="ctr" defTabSz="914477">
                  <a:lnSpc>
                    <a:spcPct val="80000"/>
                  </a:lnSpc>
                  <a:defRPr/>
                </a:pPr>
                <a:r>
                  <a:rPr kumimoji="1" lang="en-US" altLang="zh-CN" sz="1600" b="1" kern="0" dirty="0">
                    <a:solidFill>
                      <a:srgbClr val="0070C0"/>
                    </a:solidFill>
                    <a:latin typeface="微软雅黑" panose="020B0503020204020204" pitchFamily="34" charset="-122"/>
                    <a:ea typeface="微软雅黑" panose="020B0503020204020204" pitchFamily="34" charset="-122"/>
                  </a:rPr>
                  <a:t>+</a:t>
                </a:r>
              </a:p>
              <a:p>
                <a:pPr algn="ctr" defTabSz="914477">
                  <a:lnSpc>
                    <a:spcPct val="80000"/>
                  </a:lnSpc>
                  <a:defRPr/>
                </a:pPr>
                <a:r>
                  <a:rPr kumimoji="1" lang="zh-CN" altLang="en-US" sz="1600" b="1" kern="0" dirty="0">
                    <a:solidFill>
                      <a:srgbClr val="0070C0"/>
                    </a:solidFill>
                    <a:latin typeface="微软雅黑" panose="020B0503020204020204" pitchFamily="34" charset="-122"/>
                    <a:ea typeface="微软雅黑" panose="020B0503020204020204" pitchFamily="34" charset="-122"/>
                  </a:rPr>
                  <a:t>集约泛在融合计算</a:t>
                </a:r>
              </a:p>
            </p:txBody>
          </p:sp>
          <p:sp>
            <p:nvSpPr>
              <p:cNvPr id="152" name="GPT-2"/>
              <p:cNvSpPr txBox="1"/>
              <p:nvPr/>
            </p:nvSpPr>
            <p:spPr>
              <a:xfrm>
                <a:off x="1178196" y="2258246"/>
                <a:ext cx="552536" cy="239809"/>
              </a:xfrm>
              <a:prstGeom prst="rect">
                <a:avLst/>
              </a:prstGeom>
              <a:noFill/>
              <a:ln w="508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巨型机</a:t>
                </a:r>
              </a:p>
            </p:txBody>
          </p:sp>
          <p:sp>
            <p:nvSpPr>
              <p:cNvPr id="155" name="GPT-2"/>
              <p:cNvSpPr txBox="1"/>
              <p:nvPr/>
            </p:nvSpPr>
            <p:spPr>
              <a:xfrm>
                <a:off x="1178196" y="3365183"/>
                <a:ext cx="552536" cy="239809"/>
              </a:xfrm>
              <a:prstGeom prst="rect">
                <a:avLst/>
              </a:prstGeom>
              <a:noFill/>
              <a:ln w="508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大型机</a:t>
                </a:r>
              </a:p>
            </p:txBody>
          </p:sp>
          <p:sp>
            <p:nvSpPr>
              <p:cNvPr id="109" name="GPT-2"/>
              <p:cNvSpPr txBox="1"/>
              <p:nvPr/>
            </p:nvSpPr>
            <p:spPr>
              <a:xfrm>
                <a:off x="1178196" y="4466173"/>
                <a:ext cx="552536" cy="239809"/>
              </a:xfrm>
              <a:prstGeom prst="rect">
                <a:avLst/>
              </a:prstGeom>
              <a:noFill/>
              <a:ln w="508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小型机</a:t>
                </a:r>
              </a:p>
            </p:txBody>
          </p:sp>
          <p:sp>
            <p:nvSpPr>
              <p:cNvPr id="119" name="GPT-2"/>
              <p:cNvSpPr txBox="1"/>
              <p:nvPr/>
            </p:nvSpPr>
            <p:spPr>
              <a:xfrm>
                <a:off x="1192710" y="5559270"/>
                <a:ext cx="552536" cy="317318"/>
              </a:xfrm>
              <a:prstGeom prst="rect">
                <a:avLst/>
              </a:prstGeom>
              <a:noFill/>
              <a:ln w="508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lnSpc>
                    <a:spcPct val="150000"/>
                  </a:lnSpc>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微型机</a:t>
                </a:r>
              </a:p>
            </p:txBody>
          </p:sp>
          <p:grpSp>
            <p:nvGrpSpPr>
              <p:cNvPr id="30" name="组 29"/>
              <p:cNvGrpSpPr/>
              <p:nvPr/>
            </p:nvGrpSpPr>
            <p:grpSpPr>
              <a:xfrm>
                <a:off x="2053177" y="1964151"/>
                <a:ext cx="965294" cy="828000"/>
                <a:chOff x="2302217" y="2081764"/>
                <a:chExt cx="965294" cy="828000"/>
              </a:xfrm>
            </p:grpSpPr>
            <p:pic>
              <p:nvPicPr>
                <p:cNvPr id="142" name="Picture 6" descr="https://www.sinaimg.cn/IT/cr/2011/0613/185699741.jpg">
                  <a:extLst>
                    <a:ext uri="{FF2B5EF4-FFF2-40B4-BE49-F238E27FC236}">
                      <a16:creationId xmlns:a16="http://schemas.microsoft.com/office/drawing/2014/main" id="{BCECEA38-20A1-48CD-91F1-C1C7D1BA2AA0}"/>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9030" y="2081764"/>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3" name="矩形 142"/>
                <p:cNvSpPr/>
                <p:nvPr/>
              </p:nvSpPr>
              <p:spPr>
                <a:xfrm>
                  <a:off x="2302217" y="2735686"/>
                  <a:ext cx="965294" cy="137034"/>
                </a:xfrm>
                <a:prstGeom prst="rect">
                  <a:avLst/>
                </a:prstGeom>
              </p:spPr>
              <p:txBody>
                <a:bodyPr wrap="none" lIns="0" tIns="0" rIns="0" bIns="0">
                  <a:spAutoFit/>
                </a:bodyPr>
                <a:lstStyle/>
                <a:p>
                  <a:pPr algn="r" defTabSz="914400">
                    <a:defRPr/>
                  </a:pPr>
                  <a:r>
                    <a:rPr lang="en-US" altLang="zh-CN" sz="800" b="1" dirty="0">
                      <a:solidFill>
                        <a:srgbClr val="FFFFFF"/>
                      </a:solidFill>
                      <a:latin typeface="微软雅黑" panose="020B0503020204020204" pitchFamily="34" charset="-122"/>
                      <a:ea typeface="微软雅黑" panose="020B0503020204020204" pitchFamily="34" charset="-122"/>
                      <a:cs typeface="Microsoft YaHei" charset="-122"/>
                    </a:rPr>
                    <a:t>ENIAC</a:t>
                  </a:r>
                  <a:r>
                    <a:rPr lang="zh-CN" altLang="en-US" sz="800" b="1" dirty="0">
                      <a:solidFill>
                        <a:srgbClr val="FFFFFF"/>
                      </a:solidFill>
                      <a:latin typeface="微软雅黑" panose="020B0503020204020204" pitchFamily="34" charset="-122"/>
                      <a:ea typeface="微软雅黑" panose="020B0503020204020204" pitchFamily="34" charset="-122"/>
                      <a:cs typeface="Microsoft YaHei" charset="-122"/>
                    </a:rPr>
                    <a:t>，计算机诞生</a:t>
                  </a:r>
                </a:p>
              </p:txBody>
            </p:sp>
          </p:grpSp>
          <p:grpSp>
            <p:nvGrpSpPr>
              <p:cNvPr id="31" name="组 30"/>
              <p:cNvGrpSpPr/>
              <p:nvPr/>
            </p:nvGrpSpPr>
            <p:grpSpPr>
              <a:xfrm>
                <a:off x="4243221" y="1971553"/>
                <a:ext cx="836010" cy="813196"/>
                <a:chOff x="4492261" y="2089166"/>
                <a:chExt cx="836010" cy="813196"/>
              </a:xfrm>
            </p:grpSpPr>
            <p:pic>
              <p:nvPicPr>
                <p:cNvPr id="144" name="Picture 2" descr="https://pic1.zhimg.com/80/v2-181cdd917e7ebe3018a5325833518c00_1440w.jpg">
                  <a:extLst>
                    <a:ext uri="{FF2B5EF4-FFF2-40B4-BE49-F238E27FC236}">
                      <a16:creationId xmlns:a16="http://schemas.microsoft.com/office/drawing/2014/main" id="{A5CE1DB8-EBA4-4D0E-8AFE-59A47F16AD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2261" y="2089166"/>
                  <a:ext cx="836010" cy="813196"/>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5" name="矩形 144"/>
                <p:cNvSpPr/>
                <p:nvPr/>
              </p:nvSpPr>
              <p:spPr>
                <a:xfrm>
                  <a:off x="4552855" y="2697507"/>
                  <a:ext cx="697248"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cs typeface="Microsoft YaHei" charset="-122"/>
                    </a:rPr>
                    <a:t>Cray-1</a:t>
                  </a:r>
                  <a:r>
                    <a:rPr lang="zh-CN" altLang="en-US" sz="1000" b="1" dirty="0">
                      <a:solidFill>
                        <a:srgbClr val="FFFFFF"/>
                      </a:solidFill>
                      <a:latin typeface="微软雅黑" panose="020B0503020204020204" pitchFamily="34" charset="-122"/>
                      <a:ea typeface="微软雅黑" panose="020B0503020204020204" pitchFamily="34" charset="-122"/>
                      <a:cs typeface="Microsoft YaHei" charset="-122"/>
                    </a:rPr>
                    <a:t>诞生</a:t>
                  </a:r>
                </a:p>
              </p:txBody>
            </p:sp>
          </p:grpSp>
          <p:grpSp>
            <p:nvGrpSpPr>
              <p:cNvPr id="32" name="组 31"/>
              <p:cNvGrpSpPr/>
              <p:nvPr/>
            </p:nvGrpSpPr>
            <p:grpSpPr>
              <a:xfrm>
                <a:off x="6668407" y="1964151"/>
                <a:ext cx="1019958" cy="828969"/>
                <a:chOff x="6917447" y="2081764"/>
                <a:chExt cx="1019958" cy="828969"/>
              </a:xfrm>
            </p:grpSpPr>
            <p:pic>
              <p:nvPicPr>
                <p:cNvPr id="147" name="图片 146">
                  <a:extLst>
                    <a:ext uri="{FF2B5EF4-FFF2-40B4-BE49-F238E27FC236}">
                      <a16:creationId xmlns:a16="http://schemas.microsoft.com/office/drawing/2014/main" id="{A00788F7-603B-4F6C-8362-D41ECA86F75F}"/>
                    </a:ext>
                  </a:extLst>
                </p:cNvPr>
                <p:cNvPicPr>
                  <a:picLocks/>
                </p:cNvPicPr>
                <p:nvPr/>
              </p:nvPicPr>
              <p:blipFill>
                <a:blip r:embed="rId7"/>
                <a:stretch>
                  <a:fillRect/>
                </a:stretch>
              </p:blipFill>
              <p:spPr>
                <a:xfrm>
                  <a:off x="6917447" y="2081764"/>
                  <a:ext cx="1019958"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8" name="矩形 147"/>
                <p:cNvSpPr/>
                <p:nvPr/>
              </p:nvSpPr>
              <p:spPr>
                <a:xfrm>
                  <a:off x="7013025" y="2551021"/>
                  <a:ext cx="828804" cy="359712"/>
                </a:xfrm>
                <a:prstGeom prst="rect">
                  <a:avLst/>
                </a:prstGeom>
              </p:spPr>
              <p:txBody>
                <a:bodyPr wrap="none" lIns="0" tIns="0" rIns="0" bIns="0">
                  <a:spAutoFit/>
                </a:bodyPr>
                <a:lstStyle/>
                <a:p>
                  <a:pPr algn="ctr" defTabSz="914400">
                    <a:defRPr/>
                  </a:pPr>
                  <a:r>
                    <a:rPr lang="zh-CN" altLang="en-US" sz="1050" b="1" dirty="0">
                      <a:solidFill>
                        <a:srgbClr val="FFFFFF"/>
                      </a:solidFill>
                      <a:latin typeface="微软雅黑" panose="020B0503020204020204" pitchFamily="34" charset="-122"/>
                      <a:ea typeface="微软雅黑" panose="020B0503020204020204" pitchFamily="34" charset="-122"/>
                      <a:cs typeface="Microsoft YaHei" charset="-122"/>
                    </a:rPr>
                    <a:t>数据中心</a:t>
                  </a:r>
                  <a:r>
                    <a:rPr lang="en-US" altLang="zh-CN" sz="1050" b="1" dirty="0">
                      <a:solidFill>
                        <a:srgbClr val="FFFFFF"/>
                      </a:solidFill>
                      <a:latin typeface="微软雅黑" panose="020B0503020204020204" pitchFamily="34" charset="-122"/>
                      <a:ea typeface="微软雅黑" panose="020B0503020204020204" pitchFamily="34" charset="-122"/>
                      <a:cs typeface="Microsoft YaHei" charset="-122"/>
                    </a:rPr>
                    <a:t>&amp;</a:t>
                  </a:r>
                </a:p>
                <a:p>
                  <a:pPr algn="ctr" defTabSz="914400">
                    <a:defRPr/>
                  </a:pPr>
                  <a:r>
                    <a:rPr lang="zh-CN" altLang="en-US" sz="1050" b="1" dirty="0">
                      <a:solidFill>
                        <a:srgbClr val="FFFFFF"/>
                      </a:solidFill>
                      <a:latin typeface="微软雅黑" panose="020B0503020204020204" pitchFamily="34" charset="-122"/>
                      <a:ea typeface="微软雅黑" panose="020B0503020204020204" pitchFamily="34" charset="-122"/>
                      <a:cs typeface="Microsoft YaHei" charset="-122"/>
                    </a:rPr>
                    <a:t>集群技术诞生</a:t>
                  </a:r>
                </a:p>
              </p:txBody>
            </p:sp>
          </p:grpSp>
          <p:grpSp>
            <p:nvGrpSpPr>
              <p:cNvPr id="29" name="组 28"/>
              <p:cNvGrpSpPr/>
              <p:nvPr/>
            </p:nvGrpSpPr>
            <p:grpSpPr>
              <a:xfrm>
                <a:off x="2614104" y="3071087"/>
                <a:ext cx="936000" cy="828000"/>
                <a:chOff x="2863144" y="3188700"/>
                <a:chExt cx="936000" cy="828000"/>
              </a:xfrm>
            </p:grpSpPr>
            <p:pic>
              <p:nvPicPr>
                <p:cNvPr id="138" name="图片 137">
                  <a:extLst>
                    <a:ext uri="{FF2B5EF4-FFF2-40B4-BE49-F238E27FC236}">
                      <a16:creationId xmlns:a16="http://schemas.microsoft.com/office/drawing/2014/main" id="{7B34D450-08D3-4F06-8793-A3EFA08559FF}"/>
                    </a:ext>
                  </a:extLst>
                </p:cNvPr>
                <p:cNvPicPr>
                  <a:picLocks/>
                </p:cNvPicPr>
                <p:nvPr/>
              </p:nvPicPr>
              <p:blipFill>
                <a:blip r:embed="rId8"/>
                <a:stretch>
                  <a:fillRect/>
                </a:stretch>
              </p:blipFill>
              <p:spPr>
                <a:xfrm>
                  <a:off x="2863144" y="3188700"/>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39" name="矩形 138">
                  <a:extLst>
                    <a:ext uri="{FF2B5EF4-FFF2-40B4-BE49-F238E27FC236}">
                      <a16:creationId xmlns:a16="http://schemas.microsoft.com/office/drawing/2014/main" id="{A6130EA5-9861-454E-849D-B1CA42CE1652}"/>
                    </a:ext>
                  </a:extLst>
                </p:cNvPr>
                <p:cNvSpPr/>
                <p:nvPr/>
              </p:nvSpPr>
              <p:spPr>
                <a:xfrm>
                  <a:off x="2976261" y="3827417"/>
                  <a:ext cx="692316"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S/360</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grpSp>
            <p:nvGrpSpPr>
              <p:cNvPr id="28" name="组 27"/>
              <p:cNvGrpSpPr/>
              <p:nvPr/>
            </p:nvGrpSpPr>
            <p:grpSpPr>
              <a:xfrm>
                <a:off x="4974116" y="3071087"/>
                <a:ext cx="936000" cy="828000"/>
                <a:chOff x="5223156" y="3188700"/>
                <a:chExt cx="936000" cy="828000"/>
              </a:xfrm>
            </p:grpSpPr>
            <p:pic>
              <p:nvPicPr>
                <p:cNvPr id="17" name="图片 16"/>
                <p:cNvPicPr>
                  <a:picLocks/>
                </p:cNvPicPr>
                <p:nvPr/>
              </p:nvPicPr>
              <p:blipFill>
                <a:blip r:embed="rId9"/>
                <a:stretch>
                  <a:fillRect/>
                </a:stretch>
              </p:blipFill>
              <p:spPr>
                <a:xfrm>
                  <a:off x="5223156" y="3188700"/>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1" name="矩形 140">
                  <a:extLst>
                    <a:ext uri="{FF2B5EF4-FFF2-40B4-BE49-F238E27FC236}">
                      <a16:creationId xmlns:a16="http://schemas.microsoft.com/office/drawing/2014/main" id="{FE975157-3969-4116-AE09-57B6E78CEF64}"/>
                    </a:ext>
                  </a:extLst>
                </p:cNvPr>
                <p:cNvSpPr/>
                <p:nvPr/>
              </p:nvSpPr>
              <p:spPr>
                <a:xfrm>
                  <a:off x="5353975" y="3824217"/>
                  <a:ext cx="657782"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Z</a:t>
                  </a:r>
                  <a:r>
                    <a:rPr lang="zh-CN" altLang="en-US" sz="1000" b="1" dirty="0">
                      <a:solidFill>
                        <a:srgbClr val="FFFFFF"/>
                      </a:solidFill>
                      <a:latin typeface="微软雅黑" panose="020B0503020204020204" pitchFamily="34" charset="-122"/>
                      <a:ea typeface="微软雅黑" panose="020B0503020204020204" pitchFamily="34" charset="-122"/>
                    </a:rPr>
                    <a:t>系列</a:t>
                  </a:r>
                </a:p>
              </p:txBody>
            </p:sp>
          </p:grpSp>
          <p:grpSp>
            <p:nvGrpSpPr>
              <p:cNvPr id="21" name="组 20"/>
              <p:cNvGrpSpPr/>
              <p:nvPr/>
            </p:nvGrpSpPr>
            <p:grpSpPr>
              <a:xfrm>
                <a:off x="5900433" y="4172078"/>
                <a:ext cx="936000" cy="828000"/>
                <a:chOff x="6096000" y="4289691"/>
                <a:chExt cx="936000" cy="828000"/>
              </a:xfrm>
            </p:grpSpPr>
            <p:pic>
              <p:nvPicPr>
                <p:cNvPr id="136" name="图片 135">
                  <a:extLst>
                    <a:ext uri="{FF2B5EF4-FFF2-40B4-BE49-F238E27FC236}">
                      <a16:creationId xmlns:a16="http://schemas.microsoft.com/office/drawing/2014/main" id="{8E6E6F1D-663E-49B9-8B76-5730AB85B63A}"/>
                    </a:ext>
                  </a:extLst>
                </p:cNvPr>
                <p:cNvPicPr>
                  <a:picLocks/>
                </p:cNvPicPr>
                <p:nvPr/>
              </p:nvPicPr>
              <p:blipFill>
                <a:blip r:embed="rId10"/>
                <a:stretch>
                  <a:fillRect/>
                </a:stretch>
              </p:blipFill>
              <p:spPr>
                <a:xfrm>
                  <a:off x="6096000" y="4289691"/>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37" name="矩形 136">
                  <a:extLst>
                    <a:ext uri="{FF2B5EF4-FFF2-40B4-BE49-F238E27FC236}">
                      <a16:creationId xmlns:a16="http://schemas.microsoft.com/office/drawing/2014/main" id="{07BF3381-BCDC-40EA-9115-8EE5FE1F7247}"/>
                    </a:ext>
                  </a:extLst>
                </p:cNvPr>
                <p:cNvSpPr/>
                <p:nvPr/>
              </p:nvSpPr>
              <p:spPr>
                <a:xfrm>
                  <a:off x="6118921" y="4927660"/>
                  <a:ext cx="868273" cy="171291"/>
                </a:xfrm>
                <a:prstGeom prst="rect">
                  <a:avLst/>
                </a:prstGeom>
                <a:effectLst>
                  <a:outerShdw dist="12700" algn="tl" rotWithShape="0">
                    <a:prstClr val="black">
                      <a:alpha val="50000"/>
                    </a:prstClr>
                  </a:outerShdw>
                </a:effectLst>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AS/400e</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pic>
            <p:nvPicPr>
              <p:cNvPr id="15" name="图片 14"/>
              <p:cNvPicPr>
                <a:picLocks/>
              </p:cNvPicPr>
              <p:nvPr/>
            </p:nvPicPr>
            <p:blipFill>
              <a:blip r:embed="rId11"/>
              <a:stretch>
                <a:fillRect/>
              </a:stretch>
            </p:blipFill>
            <p:spPr>
              <a:xfrm>
                <a:off x="4974116" y="5303928"/>
                <a:ext cx="1018514"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pic>
            <p:nvPicPr>
              <p:cNvPr id="78" name="图片 77"/>
              <p:cNvPicPr>
                <a:picLocks noChangeAspect="1"/>
              </p:cNvPicPr>
              <p:nvPr/>
            </p:nvPicPr>
            <p:blipFill>
              <a:blip r:embed="rId12"/>
              <a:stretch>
                <a:fillRect/>
              </a:stretch>
            </p:blipFill>
            <p:spPr>
              <a:xfrm>
                <a:off x="6613960" y="5303928"/>
                <a:ext cx="1128853"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grpSp>
            <p:nvGrpSpPr>
              <p:cNvPr id="22" name="组 21"/>
              <p:cNvGrpSpPr/>
              <p:nvPr/>
            </p:nvGrpSpPr>
            <p:grpSpPr>
              <a:xfrm>
                <a:off x="3655722" y="4172078"/>
                <a:ext cx="936000" cy="828000"/>
                <a:chOff x="3904762" y="4289691"/>
                <a:chExt cx="936000" cy="828000"/>
              </a:xfrm>
            </p:grpSpPr>
            <p:pic>
              <p:nvPicPr>
                <p:cNvPr id="134" name="图片 133">
                  <a:extLst>
                    <a:ext uri="{FF2B5EF4-FFF2-40B4-BE49-F238E27FC236}">
                      <a16:creationId xmlns:a16="http://schemas.microsoft.com/office/drawing/2014/main" id="{5A2C9AAC-17F4-42F5-AC4C-1380445C724A}"/>
                    </a:ext>
                  </a:extLst>
                </p:cNvPr>
                <p:cNvPicPr>
                  <a:picLocks/>
                </p:cNvPicPr>
                <p:nvPr/>
              </p:nvPicPr>
              <p:blipFill>
                <a:blip r:embed="rId13"/>
                <a:stretch>
                  <a:fillRect/>
                </a:stretch>
              </p:blipFill>
              <p:spPr>
                <a:xfrm>
                  <a:off x="3904762" y="4289691"/>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35" name="矩形 134">
                  <a:extLst>
                    <a:ext uri="{FF2B5EF4-FFF2-40B4-BE49-F238E27FC236}">
                      <a16:creationId xmlns:a16="http://schemas.microsoft.com/office/drawing/2014/main" id="{35608AF7-B6DD-4C19-86BD-A2C82C12B830}"/>
                    </a:ext>
                  </a:extLst>
                </p:cNvPr>
                <p:cNvSpPr/>
                <p:nvPr/>
              </p:nvSpPr>
              <p:spPr>
                <a:xfrm>
                  <a:off x="4001864" y="4925417"/>
                  <a:ext cx="723560"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DEC PDP-8</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id="{B9D6A5C0-5EFC-42E2-A53C-BD5BA4492DE3}"/>
                  </a:ext>
                </a:extLst>
              </p:cNvPr>
              <p:cNvSpPr/>
              <p:nvPr/>
            </p:nvSpPr>
            <p:spPr>
              <a:xfrm>
                <a:off x="7663889" y="2148330"/>
                <a:ext cx="926155" cy="582392"/>
              </a:xfrm>
              <a:prstGeom prst="rect">
                <a:avLst/>
              </a:prstGeom>
            </p:spPr>
            <p:txBody>
              <a:bodyPr wrap="none">
                <a:spAutoFit/>
              </a:bodyPr>
              <a:lstStyle/>
              <a:p>
                <a:pPr algn="ctr" defTabSz="914400">
                  <a:defRPr/>
                </a:pPr>
                <a:r>
                  <a:rPr lang="zh-CN" altLang="en-US" sz="1400" b="1" kern="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算力摸高</a:t>
                </a:r>
                <a:endParaRPr lang="en-US" altLang="zh-CN" sz="1400" b="1" kern="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defTabSz="914400">
                  <a:defRPr/>
                </a:pPr>
                <a:r>
                  <a:rPr lang="zh-CN" altLang="en-US" sz="1400" b="1" kern="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主赛道</a:t>
                </a:r>
                <a:endParaRPr lang="zh-CN" altLang="en-US" sz="1400" b="1" dirty="0">
                  <a:solidFill>
                    <a:srgbClr val="1D1D1A"/>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4713C4EC-3CB6-468F-96D5-9A469A1D250D}"/>
                  </a:ext>
                </a:extLst>
              </p:cNvPr>
              <p:cNvSpPr/>
              <p:nvPr/>
            </p:nvSpPr>
            <p:spPr>
              <a:xfrm>
                <a:off x="5268495" y="5831259"/>
                <a:ext cx="485114" cy="171292"/>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PC</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FAA6D83C-FB28-443A-8B8D-5FB3E9088554}"/>
                  </a:ext>
                </a:extLst>
              </p:cNvPr>
              <p:cNvGrpSpPr/>
              <p:nvPr/>
            </p:nvGrpSpPr>
            <p:grpSpPr>
              <a:xfrm>
                <a:off x="376571" y="1872752"/>
                <a:ext cx="663325" cy="4356721"/>
                <a:chOff x="278256" y="1728320"/>
                <a:chExt cx="656757" cy="4425694"/>
              </a:xfrm>
            </p:grpSpPr>
            <p:grpSp>
              <p:nvGrpSpPr>
                <p:cNvPr id="65" name="组合 64">
                  <a:extLst>
                    <a:ext uri="{FF2B5EF4-FFF2-40B4-BE49-F238E27FC236}">
                      <a16:creationId xmlns:a16="http://schemas.microsoft.com/office/drawing/2014/main" id="{9F4E2967-4660-4723-B0A9-799585186854}"/>
                    </a:ext>
                  </a:extLst>
                </p:cNvPr>
                <p:cNvGrpSpPr/>
                <p:nvPr/>
              </p:nvGrpSpPr>
              <p:grpSpPr>
                <a:xfrm>
                  <a:off x="278256" y="1728320"/>
                  <a:ext cx="378002" cy="4425694"/>
                  <a:chOff x="1203553" y="1210296"/>
                  <a:chExt cx="583340" cy="5355088"/>
                </a:xfrm>
              </p:grpSpPr>
              <p:sp>
                <p:nvSpPr>
                  <p:cNvPr id="72" name="等腰三角形 71">
                    <a:extLst>
                      <a:ext uri="{FF2B5EF4-FFF2-40B4-BE49-F238E27FC236}">
                        <a16:creationId xmlns:a16="http://schemas.microsoft.com/office/drawing/2014/main" id="{E2095C41-EA98-4A57-8644-E4BC522DFF00}"/>
                      </a:ext>
                    </a:extLst>
                  </p:cNvPr>
                  <p:cNvSpPr/>
                  <p:nvPr/>
                </p:nvSpPr>
                <p:spPr>
                  <a:xfrm rot="10800000">
                    <a:off x="1203553" y="1210296"/>
                    <a:ext cx="583340" cy="5355088"/>
                  </a:xfrm>
                  <a:prstGeom prst="triangl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4E660178-AB5F-4C1F-BFA9-D628E2FD0869}"/>
                      </a:ext>
                    </a:extLst>
                  </p:cNvPr>
                  <p:cNvSpPr/>
                  <p:nvPr/>
                </p:nvSpPr>
                <p:spPr>
                  <a:xfrm>
                    <a:off x="1274046" y="2485041"/>
                    <a:ext cx="435843" cy="1473810"/>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rPr>
                      <a:t>计算性能</a:t>
                    </a:r>
                  </a:p>
                </p:txBody>
              </p:sp>
            </p:grpSp>
            <p:grpSp>
              <p:nvGrpSpPr>
                <p:cNvPr id="66" name="组合 65">
                  <a:extLst>
                    <a:ext uri="{FF2B5EF4-FFF2-40B4-BE49-F238E27FC236}">
                      <a16:creationId xmlns:a16="http://schemas.microsoft.com/office/drawing/2014/main" id="{83F2E1A3-57A2-4854-A8F6-969075BD332C}"/>
                    </a:ext>
                  </a:extLst>
                </p:cNvPr>
                <p:cNvGrpSpPr/>
                <p:nvPr/>
              </p:nvGrpSpPr>
              <p:grpSpPr>
                <a:xfrm>
                  <a:off x="535542" y="1728320"/>
                  <a:ext cx="399471" cy="4425694"/>
                  <a:chOff x="1742377" y="1210296"/>
                  <a:chExt cx="583340" cy="5355088"/>
                </a:xfrm>
              </p:grpSpPr>
              <p:sp>
                <p:nvSpPr>
                  <p:cNvPr id="67" name="等腰三角形 66">
                    <a:extLst>
                      <a:ext uri="{FF2B5EF4-FFF2-40B4-BE49-F238E27FC236}">
                        <a16:creationId xmlns:a16="http://schemas.microsoft.com/office/drawing/2014/main" id="{43D87BFD-901D-4259-B120-842391907C23}"/>
                      </a:ext>
                    </a:extLst>
                  </p:cNvPr>
                  <p:cNvSpPr/>
                  <p:nvPr/>
                </p:nvSpPr>
                <p:spPr>
                  <a:xfrm>
                    <a:off x="1742377" y="1210296"/>
                    <a:ext cx="583340" cy="5355088"/>
                  </a:xfrm>
                  <a:prstGeom prst="triangle">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3BAED8C-7598-477B-9A1F-01D7C67C263E}"/>
                      </a:ext>
                    </a:extLst>
                  </p:cNvPr>
                  <p:cNvSpPr/>
                  <p:nvPr/>
                </p:nvSpPr>
                <p:spPr>
                  <a:xfrm>
                    <a:off x="1792429" y="4374980"/>
                    <a:ext cx="506763" cy="1473810"/>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rPr>
                      <a:t>部署规模</a:t>
                    </a:r>
                  </a:p>
                </p:txBody>
              </p:sp>
            </p:grpSp>
          </p:grpSp>
          <p:cxnSp>
            <p:nvCxnSpPr>
              <p:cNvPr id="74" name="直接箭头连接符 73">
                <a:extLst>
                  <a:ext uri="{FF2B5EF4-FFF2-40B4-BE49-F238E27FC236}">
                    <a16:creationId xmlns:a16="http://schemas.microsoft.com/office/drawing/2014/main" id="{5850A8DA-C02D-42A5-86B2-6861C16758A7}"/>
                  </a:ext>
                </a:extLst>
              </p:cNvPr>
              <p:cNvCxnSpPr>
                <a:cxnSpLocks/>
              </p:cNvCxnSpPr>
              <p:nvPr/>
            </p:nvCxnSpPr>
            <p:spPr>
              <a:xfrm>
                <a:off x="1579455" y="2686864"/>
                <a:ext cx="741858" cy="493193"/>
              </a:xfrm>
              <a:prstGeom prst="straightConnector1">
                <a:avLst/>
              </a:prstGeom>
              <a:ln w="60325">
                <a:solidFill>
                  <a:srgbClr val="56C4D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057B3A04-AF8D-4A9E-9F17-564FA8274F0C}"/>
                  </a:ext>
                </a:extLst>
              </p:cNvPr>
              <p:cNvSpPr/>
              <p:nvPr/>
            </p:nvSpPr>
            <p:spPr>
              <a:xfrm>
                <a:off x="1477838" y="2760720"/>
                <a:ext cx="926155" cy="342584"/>
              </a:xfrm>
              <a:prstGeom prst="rect">
                <a:avLst/>
              </a:prstGeom>
            </p:spPr>
            <p:txBody>
              <a:bodyPr wrap="none">
                <a:spAutoFit/>
              </a:bodyPr>
              <a:lstStyle/>
              <a:p>
                <a:r>
                  <a:rPr kumimoji="1" lang="zh-CN" altLang="en-US" sz="1400" dirty="0">
                    <a:solidFill>
                      <a:srgbClr val="4472C4"/>
                    </a:solidFill>
                    <a:latin typeface="微软雅黑" panose="020B0503020204020204" pitchFamily="34" charset="-122"/>
                    <a:ea typeface="微软雅黑" panose="020B0503020204020204" pitchFamily="34" charset="-122"/>
                  </a:rPr>
                  <a:t>技术下沉</a:t>
                </a:r>
                <a:endParaRPr lang="zh-CN" altLang="en-US" sz="1400" dirty="0">
                  <a:solidFill>
                    <a:srgbClr val="4472C4"/>
                  </a:solidFill>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DCEF9274-F657-4B04-A4FE-934CE89F87DD}"/>
                  </a:ext>
                </a:extLst>
              </p:cNvPr>
              <p:cNvCxnSpPr>
                <a:cxnSpLocks/>
              </p:cNvCxnSpPr>
              <p:nvPr/>
            </p:nvCxnSpPr>
            <p:spPr>
              <a:xfrm>
                <a:off x="4336026" y="3791092"/>
                <a:ext cx="741858" cy="493193"/>
              </a:xfrm>
              <a:prstGeom prst="straightConnector1">
                <a:avLst/>
              </a:prstGeom>
              <a:ln w="60325">
                <a:solidFill>
                  <a:srgbClr val="56C4D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202F1135-3471-411E-99B8-2AE08AF6D720}"/>
                  </a:ext>
                </a:extLst>
              </p:cNvPr>
              <p:cNvSpPr/>
              <p:nvPr/>
            </p:nvSpPr>
            <p:spPr>
              <a:xfrm>
                <a:off x="4328363" y="3866530"/>
                <a:ext cx="741977" cy="342584"/>
              </a:xfrm>
              <a:prstGeom prst="rect">
                <a:avLst/>
              </a:prstGeom>
            </p:spPr>
            <p:txBody>
              <a:bodyPr wrap="none">
                <a:spAutoFit/>
              </a:bodyPr>
              <a:lstStyle/>
              <a:p>
                <a:r>
                  <a:rPr kumimoji="1" lang="zh-CN" altLang="en-US" sz="1400" dirty="0">
                    <a:solidFill>
                      <a:srgbClr val="4472C4"/>
                    </a:solidFill>
                    <a:latin typeface="微软雅黑" panose="020B0503020204020204" pitchFamily="34" charset="-122"/>
                    <a:ea typeface="微软雅黑" panose="020B0503020204020204" pitchFamily="34" charset="-122"/>
                  </a:rPr>
                  <a:t>小型化</a:t>
                </a:r>
                <a:endParaRPr lang="zh-CN" altLang="en-US" sz="1400" dirty="0">
                  <a:solidFill>
                    <a:srgbClr val="4472C4"/>
                  </a:solidFill>
                  <a:latin typeface="微软雅黑" panose="020B0503020204020204" pitchFamily="34" charset="-122"/>
                  <a:ea typeface="微软雅黑" panose="020B0503020204020204" pitchFamily="34" charset="-122"/>
                </a:endParaRPr>
              </a:p>
            </p:txBody>
          </p:sp>
          <p:cxnSp>
            <p:nvCxnSpPr>
              <p:cNvPr id="92" name="直接箭头连接符 91">
                <a:extLst>
                  <a:ext uri="{FF2B5EF4-FFF2-40B4-BE49-F238E27FC236}">
                    <a16:creationId xmlns:a16="http://schemas.microsoft.com/office/drawing/2014/main" id="{E7F8E044-ED96-4EC9-865D-0F0C0A19AC31}"/>
                  </a:ext>
                </a:extLst>
              </p:cNvPr>
              <p:cNvCxnSpPr>
                <a:cxnSpLocks/>
              </p:cNvCxnSpPr>
              <p:nvPr/>
            </p:nvCxnSpPr>
            <p:spPr>
              <a:xfrm>
                <a:off x="5584633" y="4900664"/>
                <a:ext cx="741858" cy="493193"/>
              </a:xfrm>
              <a:prstGeom prst="straightConnector1">
                <a:avLst/>
              </a:prstGeom>
              <a:ln w="60325">
                <a:solidFill>
                  <a:srgbClr val="56C4D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713B15B1-8A4E-4347-8281-62EA391CBDD2}"/>
                  </a:ext>
                </a:extLst>
              </p:cNvPr>
              <p:cNvSpPr/>
              <p:nvPr/>
            </p:nvSpPr>
            <p:spPr>
              <a:xfrm>
                <a:off x="5323986" y="4966884"/>
                <a:ext cx="1373447" cy="342584"/>
              </a:xfrm>
              <a:prstGeom prst="rect">
                <a:avLst/>
              </a:prstGeom>
            </p:spPr>
            <p:txBody>
              <a:bodyPr wrap="none">
                <a:spAutoFit/>
              </a:bodyPr>
              <a:lstStyle/>
              <a:p>
                <a:r>
                  <a:rPr kumimoji="1" lang="zh-CN" altLang="en-US" sz="1400" dirty="0">
                    <a:solidFill>
                      <a:srgbClr val="4472C4"/>
                    </a:solidFill>
                    <a:latin typeface="微软雅黑" panose="020B0503020204020204" pitchFamily="34" charset="-122"/>
                    <a:ea typeface="微软雅黑" panose="020B0503020204020204" pitchFamily="34" charset="-122"/>
                  </a:rPr>
                  <a:t>分散</a:t>
                </a:r>
                <a:r>
                  <a:rPr kumimoji="1" lang="en-US" altLang="zh-CN" sz="1400" dirty="0">
                    <a:solidFill>
                      <a:srgbClr val="4472C4"/>
                    </a:solidFill>
                    <a:latin typeface="微软雅黑" panose="020B0503020204020204" pitchFamily="34" charset="-122"/>
                    <a:ea typeface="微软雅黑" panose="020B0503020204020204" pitchFamily="34" charset="-122"/>
                  </a:rPr>
                  <a:t>/</a:t>
                </a:r>
                <a:r>
                  <a:rPr kumimoji="1" lang="zh-CN" altLang="en-US" sz="1400" dirty="0">
                    <a:solidFill>
                      <a:srgbClr val="4472C4"/>
                    </a:solidFill>
                    <a:latin typeface="微软雅黑" panose="020B0503020204020204" pitchFamily="34" charset="-122"/>
                    <a:ea typeface="微软雅黑" panose="020B0503020204020204" pitchFamily="34" charset="-122"/>
                  </a:rPr>
                  <a:t>泛在部署</a:t>
                </a:r>
                <a:endParaRPr lang="zh-CN" altLang="en-US" sz="1400" dirty="0">
                  <a:solidFill>
                    <a:srgbClr val="4472C4"/>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56370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600" b="1" dirty="0">
                <a:solidFill>
                  <a:schemeClr val="bg1"/>
                </a:solidFill>
                <a:latin typeface="Lexend" pitchFamily="2" charset="0"/>
                <a:cs typeface="Futura-Medium" panose="020B0602020204020303" pitchFamily="34" charset="-79"/>
              </a:rPr>
              <a:t>奠基时代</a:t>
            </a:r>
            <a:endParaRPr lang="en-US" altLang="zh-CN" sz="9600" b="1" dirty="0">
              <a:solidFill>
                <a:schemeClr val="bg1"/>
              </a:solidFill>
              <a:latin typeface="Lexend" pitchFamily="2" charset="0"/>
              <a:cs typeface="Futura-Medium" panose="020B0602020204020303" pitchFamily="34" charset="-79"/>
            </a:endParaRPr>
          </a:p>
          <a:p>
            <a:pPr marL="239106" lvl="1" indent="0" algn="ctr">
              <a:buNone/>
            </a:pPr>
            <a:r>
              <a:rPr lang="en-US" altLang="zh-CN" sz="9600" b="1" dirty="0">
                <a:solidFill>
                  <a:schemeClr val="bg1"/>
                </a:solidFill>
                <a:latin typeface="Lexend" pitchFamily="2" charset="0"/>
                <a:cs typeface="Futura-Medium" panose="020B0602020204020303" pitchFamily="34" charset="-79"/>
              </a:rPr>
              <a:t>1945~1970</a:t>
            </a:r>
          </a:p>
        </p:txBody>
      </p:sp>
    </p:spTree>
    <p:extLst>
      <p:ext uri="{BB962C8B-B14F-4D97-AF65-F5344CB8AC3E}">
        <p14:creationId xmlns:p14="http://schemas.microsoft.com/office/powerpoint/2010/main" val="177389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0BD0B632-42A9-48BF-AF63-5A4E4BEA0C8D}"/>
              </a:ext>
            </a:extLst>
          </p:cNvPr>
          <p:cNvSpPr/>
          <p:nvPr/>
        </p:nvSpPr>
        <p:spPr>
          <a:xfrm rot="5400000">
            <a:off x="9405731" y="921362"/>
            <a:ext cx="1429217" cy="3464411"/>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6" name="矩形 65">
            <a:extLst>
              <a:ext uri="{FF2B5EF4-FFF2-40B4-BE49-F238E27FC236}">
                <a16:creationId xmlns:a16="http://schemas.microsoft.com/office/drawing/2014/main" id="{0BD0B632-42A9-48BF-AF63-5A4E4BEA0C8D}"/>
              </a:ext>
            </a:extLst>
          </p:cNvPr>
          <p:cNvSpPr/>
          <p:nvPr/>
        </p:nvSpPr>
        <p:spPr>
          <a:xfrm rot="5400000">
            <a:off x="6100082" y="1172054"/>
            <a:ext cx="1429217" cy="2963027"/>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5" name="矩形 64">
            <a:extLst>
              <a:ext uri="{FF2B5EF4-FFF2-40B4-BE49-F238E27FC236}">
                <a16:creationId xmlns:a16="http://schemas.microsoft.com/office/drawing/2014/main" id="{0BD0B632-42A9-48BF-AF63-5A4E4BEA0C8D}"/>
              </a:ext>
            </a:extLst>
          </p:cNvPr>
          <p:cNvSpPr/>
          <p:nvPr/>
        </p:nvSpPr>
        <p:spPr>
          <a:xfrm rot="5400000">
            <a:off x="9261202" y="3107233"/>
            <a:ext cx="1429217" cy="295305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56" name="矩形 55">
            <a:extLst>
              <a:ext uri="{FF2B5EF4-FFF2-40B4-BE49-F238E27FC236}">
                <a16:creationId xmlns:a16="http://schemas.microsoft.com/office/drawing/2014/main" id="{0BD0B632-42A9-48BF-AF63-5A4E4BEA0C8D}"/>
              </a:ext>
            </a:extLst>
          </p:cNvPr>
          <p:cNvSpPr/>
          <p:nvPr/>
        </p:nvSpPr>
        <p:spPr>
          <a:xfrm rot="5400000">
            <a:off x="1640099" y="3512621"/>
            <a:ext cx="1429217" cy="2142277"/>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4" name="矩形 63">
            <a:extLst>
              <a:ext uri="{FF2B5EF4-FFF2-40B4-BE49-F238E27FC236}">
                <a16:creationId xmlns:a16="http://schemas.microsoft.com/office/drawing/2014/main" id="{0BD0B632-42A9-48BF-AF63-5A4E4BEA0C8D}"/>
              </a:ext>
            </a:extLst>
          </p:cNvPr>
          <p:cNvSpPr/>
          <p:nvPr/>
        </p:nvSpPr>
        <p:spPr>
          <a:xfrm rot="5400000">
            <a:off x="5210386" y="3403358"/>
            <a:ext cx="1429217" cy="236080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1" name="矩形 60">
            <a:extLst>
              <a:ext uri="{FF2B5EF4-FFF2-40B4-BE49-F238E27FC236}">
                <a16:creationId xmlns:a16="http://schemas.microsoft.com/office/drawing/2014/main" id="{0BD0B632-42A9-48BF-AF63-5A4E4BEA0C8D}"/>
              </a:ext>
            </a:extLst>
          </p:cNvPr>
          <p:cNvSpPr/>
          <p:nvPr/>
        </p:nvSpPr>
        <p:spPr>
          <a:xfrm rot="5400000">
            <a:off x="3096235" y="1228373"/>
            <a:ext cx="1429217" cy="2850390"/>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2" name="矩形 1"/>
          <p:cNvSpPr/>
          <p:nvPr/>
        </p:nvSpPr>
        <p:spPr>
          <a:xfrm>
            <a:off x="573147" y="227016"/>
            <a:ext cx="11381392"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第一代</a:t>
            </a:r>
            <a:r>
              <a:rPr lang="zh-CN" altLang="en-US" sz="2400" b="1" dirty="0">
                <a:latin typeface="微软雅黑" panose="020B0503020204020204" pitchFamily="34" charset="-122"/>
                <a:ea typeface="微软雅黑" panose="020B0503020204020204" pitchFamily="34" charset="-122"/>
              </a:rPr>
              <a:t>：</a:t>
            </a:r>
            <a:r>
              <a:rPr lang="en-US" altLang="zh-CN" sz="2600" b="1" dirty="0">
                <a:latin typeface="微软雅黑" panose="020B0503020204020204" pitchFamily="34" charset="-122"/>
                <a:ea typeface="微软雅黑" panose="020B0503020204020204" pitchFamily="34" charset="-122"/>
              </a:rPr>
              <a:t>1945-1970</a:t>
            </a:r>
            <a:r>
              <a:rPr lang="zh-CN" altLang="en-US" sz="2600" b="1" dirty="0">
                <a:latin typeface="微软雅黑" panose="020B0503020204020204" pitchFamily="34" charset="-122"/>
                <a:ea typeface="微软雅黑" panose="020B0503020204020204" pitchFamily="34" charset="-122"/>
              </a:rPr>
              <a:t>年，计算机器件以电子管、晶体管为主，专有集中部署</a:t>
            </a:r>
          </a:p>
        </p:txBody>
      </p:sp>
      <p:sp>
        <p:nvSpPr>
          <p:cNvPr id="10" name="矩形 9">
            <a:extLst>
              <a:ext uri="{FF2B5EF4-FFF2-40B4-BE49-F238E27FC236}">
                <a16:creationId xmlns:a16="http://schemas.microsoft.com/office/drawing/2014/main" id="{B5F40074-286A-44C1-8172-9EA03A49A2F4}"/>
              </a:ext>
            </a:extLst>
          </p:cNvPr>
          <p:cNvSpPr/>
          <p:nvPr/>
        </p:nvSpPr>
        <p:spPr>
          <a:xfrm>
            <a:off x="1371105" y="3923607"/>
            <a:ext cx="1967205" cy="407804"/>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1929</a:t>
            </a:r>
            <a:r>
              <a:rPr lang="zh-CN" altLang="en-US" sz="1050" b="1" dirty="0">
                <a:solidFill>
                  <a:srgbClr val="666666"/>
                </a:solidFill>
                <a:latin typeface="微软雅黑" panose="020B0503020204020204" pitchFamily="34" charset="-122"/>
                <a:ea typeface="微软雅黑" panose="020B0503020204020204" pitchFamily="34" charset="-122"/>
              </a:rPr>
              <a:t>“超算”一词首登</a:t>
            </a:r>
            <a:r>
              <a:rPr lang="en-US" altLang="zh-CN" sz="1050" b="1" dirty="0">
                <a:solidFill>
                  <a:srgbClr val="666666"/>
                </a:solidFill>
                <a:latin typeface="微软雅黑" panose="020B0503020204020204" pitchFamily="34" charset="-122"/>
                <a:ea typeface="微软雅黑" panose="020B0503020204020204" pitchFamily="34" charset="-122"/>
              </a:rPr>
              <a:t>NYT</a:t>
            </a:r>
          </a:p>
          <a:p>
            <a:pPr algn="ctr"/>
            <a:r>
              <a:rPr lang="en-US" altLang="zh-CN" sz="1000" dirty="0">
                <a:solidFill>
                  <a:srgbClr val="666666"/>
                </a:solidFill>
                <a:latin typeface="微软雅黑" panose="020B0503020204020204" pitchFamily="34" charset="-122"/>
                <a:ea typeface="微软雅黑" panose="020B0503020204020204" pitchFamily="34" charset="-122"/>
              </a:rPr>
              <a:t>IBM</a:t>
            </a:r>
            <a:r>
              <a:rPr lang="zh-CN" altLang="en-US" sz="1000" dirty="0">
                <a:solidFill>
                  <a:srgbClr val="666666"/>
                </a:solidFill>
                <a:latin typeface="微软雅黑" panose="020B0503020204020204" pitchFamily="34" charset="-122"/>
                <a:ea typeface="微软雅黑" panose="020B0503020204020204" pitchFamily="34" charset="-122"/>
              </a:rPr>
              <a:t>为哥伦比亚大学定制制表机</a:t>
            </a:r>
            <a:endParaRPr lang="en-US" altLang="zh-CN" sz="1000" dirty="0">
              <a:solidFill>
                <a:srgbClr val="666666"/>
              </a:solidFill>
              <a:latin typeface="微软雅黑" panose="020B0503020204020204" pitchFamily="34" charset="-122"/>
              <a:ea typeface="微软雅黑" panose="020B0503020204020204" pitchFamily="34" charset="-122"/>
            </a:endParaRPr>
          </a:p>
        </p:txBody>
      </p:sp>
      <p:grpSp>
        <p:nvGrpSpPr>
          <p:cNvPr id="4" name="组 3"/>
          <p:cNvGrpSpPr/>
          <p:nvPr/>
        </p:nvGrpSpPr>
        <p:grpSpPr>
          <a:xfrm>
            <a:off x="727967" y="1938959"/>
            <a:ext cx="1570468" cy="1429217"/>
            <a:chOff x="1704290" y="4198300"/>
            <a:chExt cx="1570468" cy="1429217"/>
          </a:xfrm>
        </p:grpSpPr>
        <p:sp>
          <p:nvSpPr>
            <p:cNvPr id="36" name="矩形 35">
              <a:extLst>
                <a:ext uri="{FF2B5EF4-FFF2-40B4-BE49-F238E27FC236}">
                  <a16:creationId xmlns:a16="http://schemas.microsoft.com/office/drawing/2014/main" id="{0BD0B632-42A9-48BF-AF63-5A4E4BEA0C8D}"/>
                </a:ext>
              </a:extLst>
            </p:cNvPr>
            <p:cNvSpPr/>
            <p:nvPr/>
          </p:nvSpPr>
          <p:spPr>
            <a:xfrm rot="5400000">
              <a:off x="1774915" y="4127675"/>
              <a:ext cx="1429217" cy="1570468"/>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C42F1E28-B110-46E7-A4C0-DA7160DE4950}"/>
                </a:ext>
              </a:extLst>
            </p:cNvPr>
            <p:cNvSpPr/>
            <p:nvPr/>
          </p:nvSpPr>
          <p:spPr>
            <a:xfrm>
              <a:off x="1820109" y="4353057"/>
              <a:ext cx="1338828" cy="561692"/>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1924 IBM</a:t>
              </a:r>
              <a:r>
                <a:rPr lang="zh-CN" altLang="en-US" sz="1050" b="1" dirty="0">
                  <a:solidFill>
                    <a:srgbClr val="666666"/>
                  </a:solidFill>
                  <a:latin typeface="微软雅黑" panose="020B0503020204020204" pitchFamily="34" charset="-122"/>
                  <a:ea typeface="微软雅黑" panose="020B0503020204020204" pitchFamily="34" charset="-122"/>
                </a:rPr>
                <a:t>创立</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主营机械自动制表机</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替代人力计算</a:t>
              </a:r>
              <a:endParaRPr lang="zh-CN" altLang="en-US" sz="1000" dirty="0">
                <a:latin typeface="微软雅黑" panose="020B0503020204020204" pitchFamily="34" charset="-122"/>
                <a:ea typeface="微软雅黑" panose="020B0503020204020204" pitchFamily="34" charset="-122"/>
              </a:endParaRPr>
            </a:p>
          </p:txBody>
        </p:sp>
        <p:pic>
          <p:nvPicPr>
            <p:cNvPr id="11" name="Picture 2" descr="打孔卡制表机Herman Hollerith 的第一台制表机让世界了解了数据处理的核心。在发展过程中，这种机器也为">
              <a:extLst>
                <a:ext uri="{FF2B5EF4-FFF2-40B4-BE49-F238E27FC236}">
                  <a16:creationId xmlns:a16="http://schemas.microsoft.com/office/drawing/2014/main" id="{F0046DEB-8789-4FF4-B4AE-3C2F25E758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7316" y="4983660"/>
              <a:ext cx="1444414" cy="5615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 5"/>
          <p:cNvGrpSpPr/>
          <p:nvPr/>
        </p:nvGrpSpPr>
        <p:grpSpPr>
          <a:xfrm>
            <a:off x="1358708" y="4569684"/>
            <a:ext cx="1991996" cy="829997"/>
            <a:chOff x="836934" y="10454765"/>
            <a:chExt cx="2263985" cy="943326"/>
          </a:xfrm>
        </p:grpSpPr>
        <p:pic>
          <p:nvPicPr>
            <p:cNvPr id="1026" name="Picture 2" descr="Twitter 上的New York Times OTD：&quot;#OTD - October 25th 1929. Stock markets begin  to crash on Wall Street. #nytimes https://t.co/cex9Yi1Xbx&quot; / Twitter">
              <a:extLst>
                <a:ext uri="{FF2B5EF4-FFF2-40B4-BE49-F238E27FC236}">
                  <a16:creationId xmlns:a16="http://schemas.microsoft.com/office/drawing/2014/main" id="{CD8EAC98-3C3D-4289-963C-F62B0C7EB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4" y="10454765"/>
              <a:ext cx="2263985" cy="94332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10241DC9-73C9-491C-BF92-C91DB3CEB69B}"/>
                </a:ext>
              </a:extLst>
            </p:cNvPr>
            <p:cNvPicPr>
              <a:picLocks noChangeAspect="1"/>
            </p:cNvPicPr>
            <p:nvPr/>
          </p:nvPicPr>
          <p:blipFill>
            <a:blip r:embed="rId5"/>
            <a:stretch>
              <a:fillRect/>
            </a:stretch>
          </p:blipFill>
          <p:spPr>
            <a:xfrm>
              <a:off x="1390126" y="10658604"/>
              <a:ext cx="1683733" cy="739487"/>
            </a:xfrm>
            <a:prstGeom prst="rect">
              <a:avLst/>
            </a:prstGeom>
          </p:spPr>
        </p:pic>
      </p:grpSp>
      <p:sp>
        <p:nvSpPr>
          <p:cNvPr id="18" name="矩形 17">
            <a:extLst>
              <a:ext uri="{FF2B5EF4-FFF2-40B4-BE49-F238E27FC236}">
                <a16:creationId xmlns:a16="http://schemas.microsoft.com/office/drawing/2014/main" id="{65E37E6E-7774-4945-8842-ABECF5BFE2E9}"/>
              </a:ext>
            </a:extLst>
          </p:cNvPr>
          <p:cNvSpPr/>
          <p:nvPr/>
        </p:nvSpPr>
        <p:spPr>
          <a:xfrm>
            <a:off x="4841607" y="3923607"/>
            <a:ext cx="2069797" cy="738664"/>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1944 Harvard Mark -Ⅰ</a:t>
            </a:r>
            <a:r>
              <a:rPr lang="zh-CN" altLang="en-US" sz="1050" b="1" dirty="0">
                <a:solidFill>
                  <a:srgbClr val="666666"/>
                </a:solidFill>
                <a:latin typeface="微软雅黑" panose="020B0503020204020204" pitchFamily="34" charset="-122"/>
                <a:ea typeface="微软雅黑" panose="020B0503020204020204" pitchFamily="34" charset="-122"/>
              </a:rPr>
              <a:t>诞生</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IBM</a:t>
            </a:r>
            <a:r>
              <a:rPr lang="zh-CN" altLang="en-US" sz="1000" dirty="0">
                <a:solidFill>
                  <a:srgbClr val="666666"/>
                </a:solidFill>
                <a:latin typeface="微软雅黑" panose="020B0503020204020204" pitchFamily="34" charset="-122"/>
                <a:ea typeface="微软雅黑" panose="020B0503020204020204" pitchFamily="34" charset="-122"/>
              </a:rPr>
              <a:t>为军方研制继电器计算机</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全自动计算曼哈顿计划军事数据</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“现代电脑时代的开端”</a:t>
            </a:r>
            <a:endParaRPr lang="zh-CN" altLang="en-US" sz="1000"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5F50E15-DDDA-45FA-A9B6-A242A2E988D4}"/>
              </a:ext>
            </a:extLst>
          </p:cNvPr>
          <p:cNvGrpSpPr/>
          <p:nvPr/>
        </p:nvGrpSpPr>
        <p:grpSpPr>
          <a:xfrm>
            <a:off x="2327226" y="2096109"/>
            <a:ext cx="3005951" cy="1177925"/>
            <a:chOff x="3083397" y="-3953249"/>
            <a:chExt cx="3005951" cy="1177925"/>
          </a:xfrm>
        </p:grpSpPr>
        <p:sp>
          <p:nvSpPr>
            <p:cNvPr id="21" name="矩形 20">
              <a:extLst>
                <a:ext uri="{FF2B5EF4-FFF2-40B4-BE49-F238E27FC236}">
                  <a16:creationId xmlns:a16="http://schemas.microsoft.com/office/drawing/2014/main" id="{8ABCD604-5FE6-48EF-9948-6A9347F09E73}"/>
                </a:ext>
              </a:extLst>
            </p:cNvPr>
            <p:cNvSpPr/>
            <p:nvPr/>
          </p:nvSpPr>
          <p:spPr>
            <a:xfrm>
              <a:off x="3083397" y="-3953249"/>
              <a:ext cx="3005951" cy="561692"/>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1938 </a:t>
              </a:r>
              <a:r>
                <a:rPr lang="zh-CN" altLang="en-US" sz="1050" b="1" dirty="0">
                  <a:solidFill>
                    <a:srgbClr val="666666"/>
                  </a:solidFill>
                  <a:latin typeface="微软雅黑" panose="020B0503020204020204" pitchFamily="34" charset="-122"/>
                  <a:ea typeface="微软雅黑" panose="020B0503020204020204" pitchFamily="34" charset="-122"/>
                </a:rPr>
                <a:t>图灵炸弹机破解</a:t>
              </a:r>
              <a:r>
                <a:rPr lang="en-US" altLang="zh-CN" sz="1050" b="1" dirty="0">
                  <a:solidFill>
                    <a:srgbClr val="666666"/>
                  </a:solidFill>
                  <a:latin typeface="微软雅黑" panose="020B0503020204020204" pitchFamily="34" charset="-122"/>
                  <a:ea typeface="微软雅黑" panose="020B0503020204020204" pitchFamily="34" charset="-122"/>
                </a:rPr>
                <a:t>ENIGMA</a:t>
              </a:r>
            </a:p>
            <a:p>
              <a:pPr algn="ctr"/>
              <a:r>
                <a:rPr lang="zh-CN" altLang="en-US" sz="1000" dirty="0">
                  <a:solidFill>
                    <a:srgbClr val="666666"/>
                  </a:solidFill>
                  <a:latin typeface="微软雅黑" panose="020B0503020204020204" pitchFamily="34" charset="-122"/>
                  <a:ea typeface="微软雅黑" panose="020B0503020204020204" pitchFamily="34" charset="-122"/>
                </a:rPr>
                <a:t>选择明文</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查表法破译超</a:t>
              </a:r>
              <a:r>
                <a:rPr lang="en-US" altLang="zh-CN" sz="1000" dirty="0">
                  <a:solidFill>
                    <a:srgbClr val="666666"/>
                  </a:solidFill>
                  <a:latin typeface="微软雅黑" panose="020B0503020204020204" pitchFamily="34" charset="-122"/>
                  <a:ea typeface="微软雅黑" panose="020B0503020204020204" pitchFamily="34" charset="-122"/>
                </a:rPr>
                <a:t>159</a:t>
              </a:r>
              <a:r>
                <a:rPr lang="zh-CN" altLang="en-US" sz="1000" dirty="0">
                  <a:solidFill>
                    <a:srgbClr val="666666"/>
                  </a:solidFill>
                  <a:latin typeface="微软雅黑" panose="020B0503020204020204" pitchFamily="34" charset="-122"/>
                  <a:ea typeface="微软雅黑" panose="020B0503020204020204" pitchFamily="34" charset="-122"/>
                </a:rPr>
                <a:t>百万亿密码组合</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破译情报贡献：俾斯麦号被击沉，山本五十六殒命</a:t>
              </a:r>
              <a:endParaRPr lang="zh-CN" altLang="en-US" sz="10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A3E1AB52-4178-439D-93AF-28CF53B29367}"/>
                </a:ext>
              </a:extLst>
            </p:cNvPr>
            <p:cNvGrpSpPr/>
            <p:nvPr/>
          </p:nvGrpSpPr>
          <p:grpSpPr>
            <a:xfrm>
              <a:off x="3835527" y="-3353999"/>
              <a:ext cx="1491848" cy="578675"/>
              <a:chOff x="3650049" y="-3342047"/>
              <a:chExt cx="1491848" cy="578675"/>
            </a:xfrm>
          </p:grpSpPr>
          <p:pic>
            <p:nvPicPr>
              <p:cNvPr id="22" name="Picture 8" descr="https://pic2.zhimg.com/80/bfdb43a933a2fe9a4445d78bf2937505_1440w.jpg">
                <a:extLst>
                  <a:ext uri="{FF2B5EF4-FFF2-40B4-BE49-F238E27FC236}">
                    <a16:creationId xmlns:a16="http://schemas.microsoft.com/office/drawing/2014/main" id="{7932F424-A652-4CC7-BA18-F0556580D01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0049" y="-3342047"/>
                <a:ext cx="667444" cy="578675"/>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9D1B6CA3-03E4-4938-816F-401E9230F41B}"/>
                  </a:ext>
                </a:extLst>
              </p:cNvPr>
              <p:cNvPicPr>
                <a:picLocks noChangeAspect="1"/>
              </p:cNvPicPr>
              <p:nvPr/>
            </p:nvPicPr>
            <p:blipFill>
              <a:blip r:embed="rId7"/>
              <a:stretch>
                <a:fillRect/>
              </a:stretch>
            </p:blipFill>
            <p:spPr>
              <a:xfrm>
                <a:off x="4318141" y="-3341570"/>
                <a:ext cx="823756" cy="577823"/>
              </a:xfrm>
              <a:prstGeom prst="rect">
                <a:avLst/>
              </a:prstGeom>
            </p:spPr>
          </p:pic>
        </p:grpSp>
      </p:grpSp>
      <p:sp>
        <p:nvSpPr>
          <p:cNvPr id="28" name="矩形 27">
            <a:extLst>
              <a:ext uri="{FF2B5EF4-FFF2-40B4-BE49-F238E27FC236}">
                <a16:creationId xmlns:a16="http://schemas.microsoft.com/office/drawing/2014/main" id="{E39E0CE0-1AA1-40EF-81D0-A32ADC1C1F25}"/>
              </a:ext>
            </a:extLst>
          </p:cNvPr>
          <p:cNvSpPr/>
          <p:nvPr/>
        </p:nvSpPr>
        <p:spPr>
          <a:xfrm>
            <a:off x="5353393" y="1846868"/>
            <a:ext cx="2922595"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1946</a:t>
            </a:r>
            <a:r>
              <a:rPr lang="zh-CN" altLang="en-US" sz="1050" b="1" dirty="0">
                <a:solidFill>
                  <a:srgbClr val="0070C0"/>
                </a:solidFill>
                <a:latin typeface="微软雅黑" panose="020B0503020204020204" pitchFamily="34" charset="-122"/>
                <a:ea typeface="微软雅黑" panose="020B0503020204020204" pitchFamily="34" charset="-122"/>
              </a:rPr>
              <a:t>首台通用可编程计算机</a:t>
            </a:r>
            <a:r>
              <a:rPr lang="en-US" altLang="zh-CN" sz="1050" b="1" dirty="0">
                <a:solidFill>
                  <a:srgbClr val="0070C0"/>
                </a:solidFill>
                <a:latin typeface="微软雅黑" panose="020B0503020204020204" pitchFamily="34" charset="-122"/>
                <a:ea typeface="微软雅黑" panose="020B0503020204020204" pitchFamily="34" charset="-122"/>
              </a:rPr>
              <a:t>ENIAC</a:t>
            </a:r>
            <a:r>
              <a:rPr lang="zh-CN" altLang="en-US" sz="1050" b="1" dirty="0">
                <a:solidFill>
                  <a:srgbClr val="0070C0"/>
                </a:solidFill>
                <a:latin typeface="微软雅黑" panose="020B0503020204020204" pitchFamily="34" charset="-122"/>
                <a:ea typeface="微软雅黑" panose="020B0503020204020204" pitchFamily="34" charset="-122"/>
              </a:rPr>
              <a:t>诞生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算力提升</a:t>
            </a:r>
            <a:r>
              <a:rPr lang="en-US" altLang="zh-CN" sz="1000" dirty="0">
                <a:solidFill>
                  <a:srgbClr val="666666"/>
                </a:solidFill>
                <a:latin typeface="微软雅黑" panose="020B0503020204020204" pitchFamily="34" charset="-122"/>
                <a:ea typeface="微软雅黑" panose="020B0503020204020204" pitchFamily="34" charset="-122"/>
              </a:rPr>
              <a:t>1000</a:t>
            </a:r>
            <a:r>
              <a:rPr lang="zh-CN" altLang="en-US" sz="1000" dirty="0">
                <a:solidFill>
                  <a:srgbClr val="666666"/>
                </a:solidFill>
                <a:latin typeface="微软雅黑" panose="020B0503020204020204" pitchFamily="34" charset="-122"/>
                <a:ea typeface="微软雅黑" panose="020B0503020204020204" pitchFamily="34" charset="-122"/>
              </a:rPr>
              <a:t>倍用于火炮火力表双精度浮点计算</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耗电</a:t>
            </a:r>
            <a:r>
              <a:rPr lang="en-US" altLang="zh-CN" sz="1000" dirty="0">
                <a:solidFill>
                  <a:srgbClr val="666666"/>
                </a:solidFill>
                <a:latin typeface="微软雅黑" panose="020B0503020204020204" pitchFamily="34" charset="-122"/>
                <a:ea typeface="微软雅黑" panose="020B0503020204020204" pitchFamily="34" charset="-122"/>
              </a:rPr>
              <a:t>150KW</a:t>
            </a:r>
            <a:r>
              <a:rPr lang="zh-CN" altLang="en-US" sz="1000" dirty="0">
                <a:solidFill>
                  <a:srgbClr val="666666"/>
                </a:solidFill>
                <a:latin typeface="微软雅黑" panose="020B0503020204020204" pitchFamily="34" charset="-122"/>
                <a:ea typeface="微软雅黑" panose="020B0503020204020204" pitchFamily="34" charset="-122"/>
              </a:rPr>
              <a:t>，</a:t>
            </a:r>
            <a:r>
              <a:rPr lang="en-US" altLang="zh-CN" sz="1000" dirty="0">
                <a:solidFill>
                  <a:srgbClr val="666666"/>
                </a:solidFill>
                <a:latin typeface="微软雅黑" panose="020B0503020204020204" pitchFamily="34" charset="-122"/>
                <a:ea typeface="微软雅黑" panose="020B0503020204020204" pitchFamily="34" charset="-122"/>
              </a:rPr>
              <a:t>1987</a:t>
            </a:r>
            <a:r>
              <a:rPr lang="zh-CN" altLang="en-US" sz="1000" dirty="0">
                <a:solidFill>
                  <a:srgbClr val="666666"/>
                </a:solidFill>
                <a:latin typeface="微软雅黑" panose="020B0503020204020204" pitchFamily="34" charset="-122"/>
                <a:ea typeface="微软雅黑" panose="020B0503020204020204" pitchFamily="34" charset="-122"/>
              </a:rPr>
              <a:t>年被评为</a:t>
            </a:r>
            <a:r>
              <a:rPr lang="en-US" altLang="zh-CN" sz="1000" dirty="0">
                <a:solidFill>
                  <a:srgbClr val="666666"/>
                </a:solidFill>
                <a:latin typeface="微软雅黑" panose="020B0503020204020204" pitchFamily="34" charset="-122"/>
                <a:ea typeface="微软雅黑" panose="020B0503020204020204" pitchFamily="34" charset="-122"/>
              </a:rPr>
              <a:t>IEEE</a:t>
            </a:r>
            <a:r>
              <a:rPr lang="zh-CN" altLang="en-US" sz="1000" dirty="0">
                <a:solidFill>
                  <a:srgbClr val="666666"/>
                </a:solidFill>
                <a:latin typeface="微软雅黑" panose="020B0503020204020204" pitchFamily="34" charset="-122"/>
                <a:ea typeface="微软雅黑" panose="020B0503020204020204" pitchFamily="34" charset="-122"/>
              </a:rPr>
              <a:t>里程碑之一</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后期被改进为冯诺伊曼架构：存储程序执行</a:t>
            </a:r>
            <a:endParaRPr lang="zh-CN" altLang="en-US" sz="1000" dirty="0">
              <a:latin typeface="微软雅黑" panose="020B0503020204020204" pitchFamily="34" charset="-122"/>
              <a:ea typeface="微软雅黑" panose="020B0503020204020204" pitchFamily="34" charset="-122"/>
            </a:endParaRPr>
          </a:p>
        </p:txBody>
      </p:sp>
      <p:pic>
        <p:nvPicPr>
          <p:cNvPr id="1030" name="Picture 6" descr="Howard Aiken, Grace Hopper and the Mark I Computer">
            <a:extLst>
              <a:ext uri="{FF2B5EF4-FFF2-40B4-BE49-F238E27FC236}">
                <a16:creationId xmlns:a16="http://schemas.microsoft.com/office/drawing/2014/main" id="{F7D14AF3-76D3-4FAB-A7BA-C4629491A6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92736" y="4721040"/>
            <a:ext cx="1211859" cy="678641"/>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5A286D00-37A5-42BB-8EBE-9988D3FC9B2F}"/>
              </a:ext>
            </a:extLst>
          </p:cNvPr>
          <p:cNvPicPr>
            <a:picLocks noChangeAspect="1"/>
          </p:cNvPicPr>
          <p:nvPr/>
        </p:nvPicPr>
        <p:blipFill>
          <a:blip r:embed="rId9"/>
          <a:stretch>
            <a:fillRect/>
          </a:stretch>
        </p:blipFill>
        <p:spPr>
          <a:xfrm>
            <a:off x="6263844" y="2650632"/>
            <a:ext cx="1101690" cy="616946"/>
          </a:xfrm>
          <a:prstGeom prst="rect">
            <a:avLst/>
          </a:prstGeom>
        </p:spPr>
      </p:pic>
      <p:grpSp>
        <p:nvGrpSpPr>
          <p:cNvPr id="31" name="组合 30">
            <a:extLst>
              <a:ext uri="{FF2B5EF4-FFF2-40B4-BE49-F238E27FC236}">
                <a16:creationId xmlns:a16="http://schemas.microsoft.com/office/drawing/2014/main" id="{5C75C7E2-18F1-40CC-BD25-2EBBF0AE9279}"/>
              </a:ext>
            </a:extLst>
          </p:cNvPr>
          <p:cNvGrpSpPr/>
          <p:nvPr/>
        </p:nvGrpSpPr>
        <p:grpSpPr>
          <a:xfrm>
            <a:off x="8388135" y="1835098"/>
            <a:ext cx="3464410" cy="1429020"/>
            <a:chOff x="8011456" y="3797915"/>
            <a:chExt cx="3464410" cy="1429020"/>
          </a:xfrm>
        </p:grpSpPr>
        <p:sp>
          <p:nvSpPr>
            <p:cNvPr id="34" name="矩形 33">
              <a:extLst>
                <a:ext uri="{FF2B5EF4-FFF2-40B4-BE49-F238E27FC236}">
                  <a16:creationId xmlns:a16="http://schemas.microsoft.com/office/drawing/2014/main" id="{0AD9C477-A38A-43EC-A6D7-4B73D57AFBB9}"/>
                </a:ext>
              </a:extLst>
            </p:cNvPr>
            <p:cNvSpPr/>
            <p:nvPr/>
          </p:nvSpPr>
          <p:spPr>
            <a:xfrm>
              <a:off x="8011456" y="3797915"/>
              <a:ext cx="3464410"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1964 IBM System / 360</a:t>
              </a:r>
              <a:r>
                <a:rPr lang="zh-CN" altLang="en-US" sz="1050" b="1" dirty="0">
                  <a:solidFill>
                    <a:srgbClr val="0070C0"/>
                  </a:solidFill>
                  <a:latin typeface="微软雅黑" panose="020B0503020204020204" pitchFamily="34" charset="-122"/>
                  <a:ea typeface="微软雅黑" panose="020B0503020204020204" pitchFamily="34" charset="-122"/>
                </a:rPr>
                <a:t>诞生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小沃森最冒险的决定：</a:t>
              </a:r>
              <a:r>
                <a:rPr lang="en-US" altLang="zh-CN" sz="1000" dirty="0">
                  <a:solidFill>
                    <a:srgbClr val="666666"/>
                  </a:solidFill>
                  <a:latin typeface="微软雅黑" panose="020B0503020204020204" pitchFamily="34" charset="-122"/>
                  <a:ea typeface="微软雅黑" panose="020B0503020204020204" pitchFamily="34" charset="-122"/>
                </a:rPr>
                <a:t>50</a:t>
              </a:r>
              <a:r>
                <a:rPr lang="zh-CN" altLang="en-US" sz="1000" dirty="0">
                  <a:solidFill>
                    <a:srgbClr val="666666"/>
                  </a:solidFill>
                  <a:latin typeface="微软雅黑" panose="020B0503020204020204" pitchFamily="34" charset="-122"/>
                  <a:ea typeface="微软雅黑" panose="020B0503020204020204" pitchFamily="34" charset="-122"/>
                </a:rPr>
                <a:t>亿美金的豪赌，远超曼哈顿计划</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首台商业成功的大型机和</a:t>
              </a:r>
              <a:r>
                <a:rPr lang="en-US" altLang="zh-CN" sz="1000" dirty="0">
                  <a:solidFill>
                    <a:srgbClr val="666666"/>
                  </a:solidFill>
                  <a:latin typeface="微软雅黑" panose="020B0503020204020204" pitchFamily="34" charset="-122"/>
                  <a:ea typeface="微软雅黑" panose="020B0503020204020204" pitchFamily="34" charset="-122"/>
                </a:rPr>
                <a:t>OS/360</a:t>
              </a:r>
              <a:r>
                <a:rPr lang="zh-CN" altLang="en-US" sz="1000" dirty="0">
                  <a:solidFill>
                    <a:srgbClr val="666666"/>
                  </a:solidFill>
                  <a:latin typeface="微软雅黑" panose="020B0503020204020204" pitchFamily="34" charset="-122"/>
                  <a:ea typeface="微软雅黑" panose="020B0503020204020204" pitchFamily="34" charset="-122"/>
                </a:rPr>
                <a:t>操作系统，</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人月神话</a:t>
              </a:r>
              <a:r>
                <a:rPr lang="en-US" altLang="zh-CN" sz="1000" dirty="0">
                  <a:solidFill>
                    <a:srgbClr val="666666"/>
                  </a:solidFill>
                  <a:latin typeface="微软雅黑" panose="020B0503020204020204" pitchFamily="34" charset="-122"/>
                  <a:ea typeface="微软雅黑" panose="020B0503020204020204" pitchFamily="34" charset="-122"/>
                </a:rPr>
                <a:t>》</a:t>
              </a:r>
            </a:p>
            <a:p>
              <a:pPr algn="ctr"/>
              <a:r>
                <a:rPr lang="zh-CN" altLang="en-US" sz="1000" dirty="0">
                  <a:solidFill>
                    <a:srgbClr val="666666"/>
                  </a:solidFill>
                  <a:latin typeface="微软雅黑" panose="020B0503020204020204" pitchFamily="34" charset="-122"/>
                  <a:ea typeface="微软雅黑" panose="020B0503020204020204" pitchFamily="34" charset="-122"/>
                </a:rPr>
                <a:t>曾用于计算阿波罗</a:t>
              </a:r>
              <a:r>
                <a:rPr lang="en-US" altLang="zh-CN" sz="1000" dirty="0">
                  <a:solidFill>
                    <a:srgbClr val="666666"/>
                  </a:solidFill>
                  <a:latin typeface="微软雅黑" panose="020B0503020204020204" pitchFamily="34" charset="-122"/>
                  <a:ea typeface="微软雅黑" panose="020B0503020204020204" pitchFamily="34" charset="-122"/>
                </a:rPr>
                <a:t>11</a:t>
              </a:r>
              <a:r>
                <a:rPr lang="zh-CN" altLang="en-US" sz="1000" dirty="0">
                  <a:solidFill>
                    <a:srgbClr val="666666"/>
                  </a:solidFill>
                  <a:latin typeface="微软雅黑" panose="020B0503020204020204" pitchFamily="34" charset="-122"/>
                  <a:ea typeface="微软雅黑" panose="020B0503020204020204" pitchFamily="34" charset="-122"/>
                </a:rPr>
                <a:t>号返回着陆点，</a:t>
              </a:r>
              <a:r>
                <a:rPr lang="en-US" altLang="zh-CN" sz="1000" dirty="0">
                  <a:solidFill>
                    <a:srgbClr val="666666"/>
                  </a:solidFill>
                  <a:latin typeface="微软雅黑" panose="020B0503020204020204" pitchFamily="34" charset="-122"/>
                  <a:ea typeface="微软雅黑" panose="020B0503020204020204" pitchFamily="34" charset="-122"/>
                </a:rPr>
                <a:t>IBM</a:t>
              </a:r>
              <a:r>
                <a:rPr lang="zh-CN" altLang="en-US" sz="1000" dirty="0">
                  <a:solidFill>
                    <a:srgbClr val="666666"/>
                  </a:solidFill>
                  <a:latin typeface="微软雅黑" panose="020B0503020204020204" pitchFamily="34" charset="-122"/>
                  <a:ea typeface="微软雅黑" panose="020B0503020204020204" pitchFamily="34" charset="-122"/>
                </a:rPr>
                <a:t>和七个小矮人</a:t>
              </a:r>
              <a:endParaRPr lang="zh-CN" altLang="en-US" sz="1000" dirty="0">
                <a:latin typeface="微软雅黑" panose="020B0503020204020204" pitchFamily="34" charset="-122"/>
                <a:ea typeface="微软雅黑" panose="020B0503020204020204" pitchFamily="34" charset="-122"/>
              </a:endParaRPr>
            </a:p>
          </p:txBody>
        </p:sp>
        <p:pic>
          <p:nvPicPr>
            <p:cNvPr id="1034" name="Picture 10" descr="File:IBM System 360 ー Computer History Museum (30781538112).jpg - Wikimedia  Commons">
              <a:extLst>
                <a:ext uri="{FF2B5EF4-FFF2-40B4-BE49-F238E27FC236}">
                  <a16:creationId xmlns:a16="http://schemas.microsoft.com/office/drawing/2014/main" id="{32C18156-514C-46B9-B98F-BDEB378AF0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71197" y="4579979"/>
              <a:ext cx="951125" cy="646956"/>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矩形 37">
            <a:extLst>
              <a:ext uri="{FF2B5EF4-FFF2-40B4-BE49-F238E27FC236}">
                <a16:creationId xmlns:a16="http://schemas.microsoft.com/office/drawing/2014/main" id="{0A60D0E9-E92A-4DDE-84E7-B0B45B61BF2D}"/>
              </a:ext>
            </a:extLst>
          </p:cNvPr>
          <p:cNvSpPr/>
          <p:nvPr/>
        </p:nvSpPr>
        <p:spPr>
          <a:xfrm>
            <a:off x="8499285" y="3923608"/>
            <a:ext cx="2953053"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1963 </a:t>
            </a:r>
            <a:r>
              <a:rPr lang="zh-CN" altLang="en-US" sz="1050" b="1" dirty="0">
                <a:solidFill>
                  <a:srgbClr val="0070C0"/>
                </a:solidFill>
                <a:latin typeface="微软雅黑" panose="020B0503020204020204" pitchFamily="34" charset="-122"/>
                <a:ea typeface="微软雅黑" panose="020B0503020204020204" pitchFamily="34" charset="-122"/>
              </a:rPr>
              <a:t>超算鼻祖</a:t>
            </a:r>
            <a:r>
              <a:rPr lang="en-US" altLang="zh-CN" sz="1050" b="1" dirty="0">
                <a:solidFill>
                  <a:srgbClr val="0070C0"/>
                </a:solidFill>
                <a:latin typeface="微软雅黑" panose="020B0503020204020204" pitchFamily="34" charset="-122"/>
                <a:ea typeface="微软雅黑" panose="020B0503020204020204" pitchFamily="34" charset="-122"/>
              </a:rPr>
              <a:t>CDC6600</a:t>
            </a:r>
            <a:r>
              <a:rPr lang="zh-CN" altLang="en-US" sz="1050" b="1" dirty="0">
                <a:solidFill>
                  <a:srgbClr val="0070C0"/>
                </a:solidFill>
                <a:latin typeface="微软雅黑" panose="020B0503020204020204" pitchFamily="34" charset="-122"/>
                <a:ea typeface="微软雅黑" panose="020B0503020204020204" pitchFamily="34" charset="-122"/>
              </a:rPr>
              <a:t>诞生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突破每秒百万次浮点运算，持续</a:t>
            </a:r>
            <a:r>
              <a:rPr lang="en-US" altLang="zh-CN" sz="1000" dirty="0">
                <a:solidFill>
                  <a:srgbClr val="666666"/>
                </a:solidFill>
                <a:latin typeface="微软雅黑" panose="020B0503020204020204" pitchFamily="34" charset="-122"/>
                <a:ea typeface="微软雅黑" panose="020B0503020204020204" pitchFamily="34" charset="-122"/>
              </a:rPr>
              <a:t>5</a:t>
            </a:r>
            <a:r>
              <a:rPr lang="zh-CN" altLang="en-US" sz="1000" dirty="0">
                <a:solidFill>
                  <a:srgbClr val="666666"/>
                </a:solidFill>
                <a:latin typeface="微软雅黑" panose="020B0503020204020204" pitchFamily="34" charset="-122"/>
                <a:ea typeface="微软雅黑" panose="020B0503020204020204" pitchFamily="34" charset="-122"/>
              </a:rPr>
              <a:t>年保持全球最快</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管线标量架构，</a:t>
            </a:r>
            <a:r>
              <a:rPr lang="en-US" altLang="zh-CN" sz="1000" dirty="0">
                <a:solidFill>
                  <a:srgbClr val="666666"/>
                </a:solidFill>
                <a:latin typeface="微软雅黑" panose="020B0503020204020204" pitchFamily="34" charset="-122"/>
                <a:ea typeface="微软雅黑" panose="020B0503020204020204" pitchFamily="34" charset="-122"/>
              </a:rPr>
              <a:t>RISC</a:t>
            </a:r>
            <a:r>
              <a:rPr lang="zh-CN" altLang="en-US" sz="1000" dirty="0">
                <a:solidFill>
                  <a:srgbClr val="666666"/>
                </a:solidFill>
                <a:latin typeface="微软雅黑" panose="020B0503020204020204" pitchFamily="34" charset="-122"/>
                <a:ea typeface="微软雅黑" panose="020B0503020204020204" pitchFamily="34" charset="-122"/>
              </a:rPr>
              <a:t>精简指令集，</a:t>
            </a:r>
            <a:r>
              <a:rPr lang="en-US" altLang="zh-CN" sz="1000" dirty="0">
                <a:solidFill>
                  <a:srgbClr val="666666"/>
                </a:solidFill>
                <a:latin typeface="微软雅黑" panose="020B0503020204020204" pitchFamily="34" charset="-122"/>
                <a:ea typeface="微软雅黑" panose="020B0503020204020204" pitchFamily="34" charset="-122"/>
              </a:rPr>
              <a:t>IC</a:t>
            </a:r>
            <a:r>
              <a:rPr lang="zh-CN" altLang="en-US" sz="1000" dirty="0">
                <a:solidFill>
                  <a:srgbClr val="666666"/>
                </a:solidFill>
                <a:latin typeface="微软雅黑" panose="020B0503020204020204" pitchFamily="34" charset="-122"/>
                <a:ea typeface="微软雅黑" panose="020B0503020204020204" pitchFamily="34" charset="-122"/>
              </a:rPr>
              <a:t>硅芯片</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氟利昂制冷系统</a:t>
            </a:r>
            <a:endParaRPr lang="zh-CN" altLang="en-US" sz="1000" dirty="0">
              <a:latin typeface="微软雅黑" panose="020B0503020204020204" pitchFamily="34" charset="-122"/>
              <a:ea typeface="微软雅黑" panose="020B0503020204020204" pitchFamily="34" charset="-122"/>
            </a:endParaRPr>
          </a:p>
        </p:txBody>
      </p:sp>
      <p:pic>
        <p:nvPicPr>
          <p:cNvPr id="39" name="Picture 2" descr="CDC 6600 - Chessprogramming wiki">
            <a:extLst>
              <a:ext uri="{FF2B5EF4-FFF2-40B4-BE49-F238E27FC236}">
                <a16:creationId xmlns:a16="http://schemas.microsoft.com/office/drawing/2014/main" id="{50534A0C-71C4-47EC-8B46-C1942695B2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64267" y="4721040"/>
            <a:ext cx="983853" cy="683943"/>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id="{06B95D31-E3B4-46E8-AB9E-A1A186000094}"/>
              </a:ext>
            </a:extLst>
          </p:cNvPr>
          <p:cNvSpPr/>
          <p:nvPr/>
        </p:nvSpPr>
        <p:spPr>
          <a:xfrm>
            <a:off x="236648" y="5690547"/>
            <a:ext cx="12054393" cy="338554"/>
          </a:xfrm>
          <a:prstGeom prst="rect">
            <a:avLst/>
          </a:prstGeom>
        </p:spPr>
        <p:txBody>
          <a:bodyPr wrap="square">
            <a:spAutoFit/>
          </a:bodyPr>
          <a:lstStyle/>
          <a:p>
            <a:pPr algn="ctr"/>
            <a:r>
              <a:rPr lang="zh-CN" altLang="en-US" sz="1600" dirty="0">
                <a:solidFill>
                  <a:srgbClr val="0070C0"/>
                </a:solidFill>
                <a:latin typeface="微软雅黑" panose="020B0503020204020204" pitchFamily="34" charset="-122"/>
                <a:ea typeface="微软雅黑" panose="020B0503020204020204" pitchFamily="34" charset="-122"/>
              </a:rPr>
              <a:t>特点：单一专有架构（图灵机</a:t>
            </a:r>
            <a:r>
              <a:rPr lang="en-US" altLang="zh-CN" sz="1600"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冯诺伊曼机、封闭生态）、软硬件紧耦合（运行效率高）、软件开发困难 （人月神话）</a:t>
            </a:r>
            <a:endParaRPr lang="en-US" altLang="zh-CN" sz="1600"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622116" y="997227"/>
            <a:ext cx="10937560" cy="777008"/>
          </a:xfrm>
          <a:prstGeom prst="rect">
            <a:avLst/>
          </a:prstGeom>
        </p:spPr>
        <p:txBody>
          <a:bodyPr wrap="square">
            <a:spAutoFit/>
          </a:bodyPr>
          <a:lstStyle/>
          <a:p>
            <a:pPr>
              <a:lnSpc>
                <a:spcPct val="130000"/>
              </a:lnSpc>
            </a:pPr>
            <a:r>
              <a:rPr lang="zh-CN" altLang="en-US" dirty="0">
                <a:solidFill>
                  <a:srgbClr val="666666"/>
                </a:solidFill>
                <a:latin typeface="微软雅黑" panose="020B0503020204020204" pitchFamily="34" charset="-122"/>
                <a:ea typeface="微软雅黑" panose="020B0503020204020204" pitchFamily="34" charset="-122"/>
              </a:rPr>
              <a:t>主要运用于国防机构、科学研究等军事或者准军事机构，体积大、耗电大。由于</a:t>
            </a:r>
            <a:r>
              <a:rPr lang="zh-CN" altLang="en-US" dirty="0">
                <a:solidFill>
                  <a:srgbClr val="0070C0"/>
                </a:solidFill>
                <a:latin typeface="微软雅黑" panose="020B0503020204020204" pitchFamily="34" charset="-122"/>
                <a:ea typeface="微软雅黑" panose="020B0503020204020204" pitchFamily="34" charset="-122"/>
              </a:rPr>
              <a:t>计算消耗的资源过大，成本过高，因此计算的各种资源集中也就是必然的选择</a:t>
            </a:r>
          </a:p>
        </p:txBody>
      </p:sp>
      <p:cxnSp>
        <p:nvCxnSpPr>
          <p:cNvPr id="67" name="Straight Connector 55">
            <a:extLst>
              <a:ext uri="{FF2B5EF4-FFF2-40B4-BE49-F238E27FC236}">
                <a16:creationId xmlns:a16="http://schemas.microsoft.com/office/drawing/2014/main" id="{BBDC0028-4130-4F9E-9C6E-E13123A5E4DB}"/>
              </a:ext>
            </a:extLst>
          </p:cNvPr>
          <p:cNvCxnSpPr>
            <a:cxnSpLocks/>
          </p:cNvCxnSpPr>
          <p:nvPr/>
        </p:nvCxnSpPr>
        <p:spPr>
          <a:xfrm>
            <a:off x="729457" y="3644229"/>
            <a:ext cx="10722881" cy="0"/>
          </a:xfrm>
          <a:prstGeom prst="line">
            <a:avLst/>
          </a:prstGeom>
          <a:ln w="76200">
            <a:gradFill>
              <a:gsLst>
                <a:gs pos="0">
                  <a:srgbClr val="0070C0">
                    <a:alpha val="40000"/>
                  </a:srgbClr>
                </a:gs>
                <a:gs pos="100000">
                  <a:srgbClr val="0070C0"/>
                </a:gs>
              </a:gsLst>
              <a:lin ang="0" scaled="0"/>
            </a:gradFill>
            <a:tailEnd type="stealth"/>
          </a:ln>
        </p:spPr>
        <p:style>
          <a:lnRef idx="1">
            <a:schemeClr val="accent1"/>
          </a:lnRef>
          <a:fillRef idx="0">
            <a:schemeClr val="accent1"/>
          </a:fillRef>
          <a:effectRef idx="0">
            <a:schemeClr val="accent1"/>
          </a:effectRef>
          <a:fontRef idx="minor">
            <a:schemeClr val="tx1"/>
          </a:fontRef>
        </p:style>
      </p:cxnSp>
      <p:sp>
        <p:nvSpPr>
          <p:cNvPr id="41" name="Oval 19">
            <a:extLst>
              <a:ext uri="{FF2B5EF4-FFF2-40B4-BE49-F238E27FC236}">
                <a16:creationId xmlns:a16="http://schemas.microsoft.com/office/drawing/2014/main" id="{CDAB8928-82F0-401C-A7E4-089604030393}"/>
              </a:ext>
            </a:extLst>
          </p:cNvPr>
          <p:cNvSpPr>
            <a:spLocks/>
          </p:cNvSpPr>
          <p:nvPr/>
        </p:nvSpPr>
        <p:spPr>
          <a:xfrm>
            <a:off x="1443696"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2" name="Oval 19">
            <a:extLst>
              <a:ext uri="{FF2B5EF4-FFF2-40B4-BE49-F238E27FC236}">
                <a16:creationId xmlns:a16="http://schemas.microsoft.com/office/drawing/2014/main" id="{CDAB8928-82F0-401C-A7E4-089604030393}"/>
              </a:ext>
            </a:extLst>
          </p:cNvPr>
          <p:cNvSpPr>
            <a:spLocks/>
          </p:cNvSpPr>
          <p:nvPr/>
        </p:nvSpPr>
        <p:spPr>
          <a:xfrm>
            <a:off x="1975613"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3" name="Oval 19">
            <a:extLst>
              <a:ext uri="{FF2B5EF4-FFF2-40B4-BE49-F238E27FC236}">
                <a16:creationId xmlns:a16="http://schemas.microsoft.com/office/drawing/2014/main" id="{CDAB8928-82F0-401C-A7E4-089604030393}"/>
              </a:ext>
            </a:extLst>
          </p:cNvPr>
          <p:cNvSpPr>
            <a:spLocks/>
          </p:cNvSpPr>
          <p:nvPr/>
        </p:nvSpPr>
        <p:spPr>
          <a:xfrm>
            <a:off x="3741338"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4" name="Oval 19">
            <a:extLst>
              <a:ext uri="{FF2B5EF4-FFF2-40B4-BE49-F238E27FC236}">
                <a16:creationId xmlns:a16="http://schemas.microsoft.com/office/drawing/2014/main" id="{CDAB8928-82F0-401C-A7E4-089604030393}"/>
              </a:ext>
            </a:extLst>
          </p:cNvPr>
          <p:cNvSpPr>
            <a:spLocks/>
          </p:cNvSpPr>
          <p:nvPr/>
        </p:nvSpPr>
        <p:spPr>
          <a:xfrm>
            <a:off x="5803123"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5" name="Oval 19">
            <a:extLst>
              <a:ext uri="{FF2B5EF4-FFF2-40B4-BE49-F238E27FC236}">
                <a16:creationId xmlns:a16="http://schemas.microsoft.com/office/drawing/2014/main" id="{CDAB8928-82F0-401C-A7E4-089604030393}"/>
              </a:ext>
            </a:extLst>
          </p:cNvPr>
          <p:cNvSpPr>
            <a:spLocks/>
          </p:cNvSpPr>
          <p:nvPr/>
        </p:nvSpPr>
        <p:spPr>
          <a:xfrm>
            <a:off x="6745185"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6" name="Oval 19">
            <a:extLst>
              <a:ext uri="{FF2B5EF4-FFF2-40B4-BE49-F238E27FC236}">
                <a16:creationId xmlns:a16="http://schemas.microsoft.com/office/drawing/2014/main" id="{CDAB8928-82F0-401C-A7E4-089604030393}"/>
              </a:ext>
            </a:extLst>
          </p:cNvPr>
          <p:cNvSpPr>
            <a:spLocks/>
          </p:cNvSpPr>
          <p:nvPr/>
        </p:nvSpPr>
        <p:spPr>
          <a:xfrm>
            <a:off x="9906305"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7" name="Oval 19">
            <a:extLst>
              <a:ext uri="{FF2B5EF4-FFF2-40B4-BE49-F238E27FC236}">
                <a16:creationId xmlns:a16="http://schemas.microsoft.com/office/drawing/2014/main" id="{CDAB8928-82F0-401C-A7E4-089604030393}"/>
              </a:ext>
            </a:extLst>
          </p:cNvPr>
          <p:cNvSpPr>
            <a:spLocks/>
          </p:cNvSpPr>
          <p:nvPr/>
        </p:nvSpPr>
        <p:spPr>
          <a:xfrm>
            <a:off x="10309111"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cxnSp>
        <p:nvCxnSpPr>
          <p:cNvPr id="7" name="直线连接符 6"/>
          <p:cNvCxnSpPr>
            <a:stCxn id="41" idx="0"/>
            <a:endCxn id="36" idx="3"/>
          </p:cNvCxnSpPr>
          <p:nvPr/>
        </p:nvCxnSpPr>
        <p:spPr>
          <a:xfrm flipV="1">
            <a:off x="1513201" y="336817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flipV="1">
            <a:off x="2045118" y="369660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flipV="1">
            <a:off x="3809490" y="336817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线连接符 52"/>
          <p:cNvCxnSpPr/>
          <p:nvPr/>
        </p:nvCxnSpPr>
        <p:spPr>
          <a:xfrm flipV="1">
            <a:off x="6812532" y="336817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flipV="1">
            <a:off x="10378616" y="3377848"/>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V="1">
            <a:off x="5872627" y="369660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flipV="1">
            <a:off x="9975810" y="369660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204" y="223748"/>
            <a:ext cx="11418167"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1946</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ENIAC</a:t>
            </a:r>
            <a:r>
              <a:rPr lang="zh-CN" altLang="en-US" sz="2800" b="1" dirty="0">
                <a:latin typeface="微软雅黑" panose="020B0503020204020204" pitchFamily="34" charset="-122"/>
                <a:ea typeface="微软雅黑" panose="020B0503020204020204" pitchFamily="34" charset="-122"/>
              </a:rPr>
              <a:t>，数据中心发展的鼻祖</a:t>
            </a:r>
          </a:p>
        </p:txBody>
      </p:sp>
      <p:pic>
        <p:nvPicPr>
          <p:cNvPr id="6" name="Picture 4" descr="Eniac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82" y="3305741"/>
            <a:ext cx="3493486" cy="235465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856473" y="5772478"/>
            <a:ext cx="26338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600" dirty="0">
                <a:solidFill>
                  <a:srgbClr val="1D1D1A"/>
                </a:solidFill>
                <a:latin typeface="微软雅黑" panose="020B0503020204020204" pitchFamily="34" charset="-122"/>
                <a:ea typeface="微软雅黑" panose="020B0503020204020204" pitchFamily="34" charset="-122"/>
              </a:rPr>
              <a:t>电子真空三极管像个灯泡</a:t>
            </a:r>
          </a:p>
        </p:txBody>
      </p:sp>
      <p:pic>
        <p:nvPicPr>
          <p:cNvPr id="8" name="图片 7"/>
          <p:cNvPicPr>
            <a:picLocks noChangeAspect="1"/>
          </p:cNvPicPr>
          <p:nvPr/>
        </p:nvPicPr>
        <p:blipFill>
          <a:blip r:embed="rId4"/>
          <a:stretch>
            <a:fillRect/>
          </a:stretch>
        </p:blipFill>
        <p:spPr>
          <a:xfrm>
            <a:off x="6953581" y="3305741"/>
            <a:ext cx="3880822" cy="2354655"/>
          </a:xfrm>
          <a:prstGeom prst="rect">
            <a:avLst/>
          </a:prstGeom>
        </p:spPr>
      </p:pic>
      <p:sp>
        <p:nvSpPr>
          <p:cNvPr id="9" name="矩形 8">
            <a:extLst>
              <a:ext uri="{FF2B5EF4-FFF2-40B4-BE49-F238E27FC236}">
                <a16:creationId xmlns:a16="http://schemas.microsoft.com/office/drawing/2014/main" id="{FFC7F0E4-5834-4C3C-8CC9-C200787CB23A}"/>
              </a:ext>
            </a:extLst>
          </p:cNvPr>
          <p:cNvSpPr/>
          <p:nvPr/>
        </p:nvSpPr>
        <p:spPr>
          <a:xfrm>
            <a:off x="743417" y="941555"/>
            <a:ext cx="10358614" cy="2202831"/>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defTabSz="914400">
              <a:lnSpc>
                <a:spcPct val="200000"/>
              </a:lnSpc>
            </a:pP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长</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30.48</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米，宽</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6</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米，高</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2.4</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米，占地面积</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约</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170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平方米，有</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17468</a:t>
            </a:r>
            <a:r>
              <a:rPr lang="zh-CN" altLang="zh-CN" sz="1600" dirty="0">
                <a:solidFill>
                  <a:srgbClr val="0070C0"/>
                </a:solidFill>
                <a:latin typeface="微软雅黑" panose="020B0503020204020204" pitchFamily="34" charset="-122"/>
                <a:ea typeface="微软雅黑" panose="020B0503020204020204" pitchFamily="34" charset="-122"/>
                <a:cs typeface="Microsoft YaHei" charset="-122"/>
              </a:rPr>
              <a:t>只电子</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真空</a:t>
            </a:r>
            <a:r>
              <a:rPr lang="zh-CN" altLang="zh-CN" sz="1600" dirty="0">
                <a:solidFill>
                  <a:srgbClr val="0070C0"/>
                </a:solidFill>
                <a:latin typeface="微软雅黑" panose="020B0503020204020204" pitchFamily="34" charset="-122"/>
                <a:ea typeface="微软雅黑" panose="020B0503020204020204" pitchFamily="34" charset="-122"/>
                <a:cs typeface="Microsoft YaHei" charset="-122"/>
              </a:rPr>
              <a:t>管</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7200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个二极管</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70000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多电阻器</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10000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多只电容器和</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6000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只继电器，电路的焊接点多达</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 50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万个</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，有</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30</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个操作台，重达</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30</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吨，</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功耗</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150KW</a:t>
            </a:r>
          </a:p>
          <a:p>
            <a:pPr>
              <a:lnSpc>
                <a:spcPct val="200000"/>
              </a:lnSpc>
            </a:pPr>
            <a:r>
              <a:rPr lang="zh-CN" altLang="en-US" sz="1600" b="1" dirty="0">
                <a:solidFill>
                  <a:srgbClr val="0070C0"/>
                </a:solidFill>
                <a:latin typeface="微软雅黑" panose="020B0503020204020204" pitchFamily="34" charset="-122"/>
                <a:ea typeface="微软雅黑" panose="020B0503020204020204" pitchFamily="34" charset="-122"/>
                <a:cs typeface="Microsoft YaHei" charset="-122"/>
              </a:rPr>
              <a:t>运算速度</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每秒可执行</a:t>
            </a:r>
            <a:r>
              <a:rPr lang="en-US" altLang="zh-CN" sz="1600" dirty="0">
                <a:solidFill>
                  <a:srgbClr val="333333"/>
                </a:solidFill>
                <a:latin typeface="微软雅黑" panose="020B0503020204020204" pitchFamily="34" charset="-122"/>
                <a:ea typeface="微软雅黑" panose="020B0503020204020204" pitchFamily="34" charset="-122"/>
                <a:cs typeface="Microsoft YaHei" charset="-122"/>
              </a:rPr>
              <a:t>5000</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次加法或</a:t>
            </a:r>
            <a:r>
              <a:rPr lang="en-US" altLang="zh-CN" sz="1600" dirty="0">
                <a:solidFill>
                  <a:srgbClr val="333333"/>
                </a:solidFill>
                <a:latin typeface="微软雅黑" panose="020B0503020204020204" pitchFamily="34" charset="-122"/>
                <a:ea typeface="微软雅黑" panose="020B0503020204020204" pitchFamily="34" charset="-122"/>
                <a:cs typeface="Microsoft YaHei" charset="-122"/>
              </a:rPr>
              <a:t>400</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次乘法，</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计算能力是继电器计算机的</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1000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倍，是手工计算的</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20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万倍</a:t>
            </a:r>
            <a:endParaRPr lang="en-US" altLang="zh-CN" sz="1600" dirty="0">
              <a:solidFill>
                <a:srgbClr val="0070C0"/>
              </a:solidFill>
              <a:latin typeface="微软雅黑" panose="020B0503020204020204" pitchFamily="34" charset="-122"/>
              <a:ea typeface="微软雅黑" panose="020B0503020204020204" pitchFamily="34" charset="-122"/>
              <a:cs typeface="Microsoft YaHei" charset="-122"/>
            </a:endParaRPr>
          </a:p>
          <a:p>
            <a:pPr defTabSz="914400">
              <a:lnSpc>
                <a:spcPct val="200000"/>
              </a:lnSpc>
            </a:pPr>
            <a:r>
              <a:rPr lang="en-US" altLang="zh-CN" sz="1600" b="1" dirty="0">
                <a:solidFill>
                  <a:srgbClr val="0070C0"/>
                </a:solidFill>
                <a:latin typeface="微软雅黑" panose="020B0503020204020204" pitchFamily="34" charset="-122"/>
                <a:ea typeface="微软雅黑" panose="020B0503020204020204" pitchFamily="34" charset="-122"/>
                <a:cs typeface="Microsoft YaHei" charset="-122"/>
              </a:rPr>
              <a:t>ENIAC</a:t>
            </a:r>
            <a:r>
              <a:rPr lang="zh-CN" altLang="en-US" sz="1600" b="1" dirty="0">
                <a:solidFill>
                  <a:srgbClr val="0070C0"/>
                </a:solidFill>
                <a:latin typeface="微软雅黑" panose="020B0503020204020204" pitchFamily="34" charset="-122"/>
                <a:ea typeface="微软雅黑" panose="020B0503020204020204" pitchFamily="34" charset="-122"/>
                <a:cs typeface="Microsoft YaHei" charset="-122"/>
              </a:rPr>
              <a:t>首次应用即参与了在新墨西哥州的洛斯阿拉莫斯进行的原子弹爆炸试验的计算</a:t>
            </a:r>
          </a:p>
        </p:txBody>
      </p:sp>
      <p:sp>
        <p:nvSpPr>
          <p:cNvPr id="10" name="矩形 9"/>
          <p:cNvSpPr/>
          <p:nvPr/>
        </p:nvSpPr>
        <p:spPr>
          <a:xfrm>
            <a:off x="1910371" y="5772478"/>
            <a:ext cx="26338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600" dirty="0">
                <a:solidFill>
                  <a:srgbClr val="1D1D1A"/>
                </a:solidFill>
                <a:latin typeface="微软雅黑" panose="020B0503020204020204" pitchFamily="34" charset="-122"/>
                <a:ea typeface="微软雅黑" panose="020B0503020204020204" pitchFamily="34" charset="-122"/>
              </a:rPr>
              <a:t>第一台电子计算机</a:t>
            </a:r>
            <a:r>
              <a:rPr lang="en-US" altLang="zh-CN" sz="1600" dirty="0">
                <a:solidFill>
                  <a:srgbClr val="1D1D1A"/>
                </a:solidFill>
                <a:latin typeface="微软雅黑" panose="020B0503020204020204" pitchFamily="34" charset="-122"/>
                <a:ea typeface="微软雅黑" panose="020B0503020204020204" pitchFamily="34" charset="-122"/>
              </a:rPr>
              <a:t>ENIAC</a:t>
            </a:r>
            <a:endParaRPr lang="zh-CN" altLang="en-US" sz="1600" dirty="0">
              <a:solidFill>
                <a:srgbClr val="1D1D1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476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4351" y="228595"/>
            <a:ext cx="11418167"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1951</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EDVAC</a:t>
            </a:r>
            <a:r>
              <a:rPr lang="zh-CN" altLang="en-US" sz="2800" b="1" dirty="0">
                <a:latin typeface="微软雅黑" panose="020B0503020204020204" pitchFamily="34" charset="-122"/>
                <a:ea typeface="微软雅黑" panose="020B0503020204020204" pitchFamily="34" charset="-122"/>
              </a:rPr>
              <a:t>，冯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诺伊曼计算机的鼻祖</a:t>
            </a:r>
          </a:p>
        </p:txBody>
      </p:sp>
      <p:sp>
        <p:nvSpPr>
          <p:cNvPr id="11" name="矩形 10">
            <a:extLst>
              <a:ext uri="{FF2B5EF4-FFF2-40B4-BE49-F238E27FC236}">
                <a16:creationId xmlns:a16="http://schemas.microsoft.com/office/drawing/2014/main" id="{F27A3BCE-7377-4F32-B094-17F1A5543E7C}"/>
              </a:ext>
            </a:extLst>
          </p:cNvPr>
          <p:cNvSpPr/>
          <p:nvPr/>
        </p:nvSpPr>
        <p:spPr>
          <a:xfrm>
            <a:off x="325450" y="5904315"/>
            <a:ext cx="38561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400" dirty="0">
                <a:latin typeface="微软雅黑" panose="020B0503020204020204" pitchFamily="34" charset="-122"/>
                <a:ea typeface="微软雅黑" panose="020B0503020204020204" pitchFamily="34" charset="-122"/>
              </a:rPr>
              <a:t>第一台二进制冯</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诺伊曼计算机</a:t>
            </a:r>
            <a:r>
              <a:rPr lang="en-US" altLang="zh-CN" sz="1400" dirty="0">
                <a:latin typeface="微软雅黑" panose="020B0503020204020204" pitchFamily="34" charset="-122"/>
                <a:ea typeface="微软雅黑" panose="020B0503020204020204" pitchFamily="34" charset="-122"/>
              </a:rPr>
              <a:t>EDVAC</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47FB453-E41C-4FBA-81A6-BF24CC2B1F4C}"/>
              </a:ext>
            </a:extLst>
          </p:cNvPr>
          <p:cNvPicPr>
            <a:picLocks noChangeAspect="1"/>
          </p:cNvPicPr>
          <p:nvPr/>
        </p:nvPicPr>
        <p:blipFill>
          <a:blip r:embed="rId3"/>
          <a:stretch>
            <a:fillRect/>
          </a:stretch>
        </p:blipFill>
        <p:spPr>
          <a:xfrm>
            <a:off x="729456" y="3374147"/>
            <a:ext cx="3048182" cy="2410689"/>
          </a:xfrm>
          <a:prstGeom prst="rect">
            <a:avLst/>
          </a:prstGeom>
        </p:spPr>
      </p:pic>
      <p:pic>
        <p:nvPicPr>
          <p:cNvPr id="5" name="图片 4">
            <a:extLst>
              <a:ext uri="{FF2B5EF4-FFF2-40B4-BE49-F238E27FC236}">
                <a16:creationId xmlns:a16="http://schemas.microsoft.com/office/drawing/2014/main" id="{3FBB820D-935B-4D19-B6CD-727AAA8202CD}"/>
              </a:ext>
            </a:extLst>
          </p:cNvPr>
          <p:cNvPicPr>
            <a:picLocks noChangeAspect="1"/>
          </p:cNvPicPr>
          <p:nvPr/>
        </p:nvPicPr>
        <p:blipFill>
          <a:blip r:embed="rId4"/>
          <a:stretch>
            <a:fillRect/>
          </a:stretch>
        </p:blipFill>
        <p:spPr>
          <a:xfrm>
            <a:off x="8927838" y="3337138"/>
            <a:ext cx="2578957" cy="2447696"/>
          </a:xfrm>
          <a:prstGeom prst="rect">
            <a:avLst/>
          </a:prstGeom>
        </p:spPr>
      </p:pic>
      <p:sp>
        <p:nvSpPr>
          <p:cNvPr id="12" name="矩形 11">
            <a:extLst>
              <a:ext uri="{FF2B5EF4-FFF2-40B4-BE49-F238E27FC236}">
                <a16:creationId xmlns:a16="http://schemas.microsoft.com/office/drawing/2014/main" id="{247B401B-F843-4D2C-A123-9F18AEA2434C}"/>
              </a:ext>
            </a:extLst>
          </p:cNvPr>
          <p:cNvSpPr/>
          <p:nvPr/>
        </p:nvSpPr>
        <p:spPr>
          <a:xfrm>
            <a:off x="9280269" y="5904315"/>
            <a:ext cx="18740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400" dirty="0">
                <a:latin typeface="微软雅黑" panose="020B0503020204020204" pitchFamily="34" charset="-122"/>
                <a:ea typeface="微软雅黑" panose="020B0503020204020204" pitchFamily="34" charset="-122"/>
              </a:rPr>
              <a:t>冯</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诺伊曼架构</a:t>
            </a:r>
          </a:p>
        </p:txBody>
      </p:sp>
      <p:pic>
        <p:nvPicPr>
          <p:cNvPr id="13" name="图片 12">
            <a:extLst>
              <a:ext uri="{FF2B5EF4-FFF2-40B4-BE49-F238E27FC236}">
                <a16:creationId xmlns:a16="http://schemas.microsoft.com/office/drawing/2014/main" id="{25D291DE-C261-4AE2-B1D3-85F9D07906E4}"/>
              </a:ext>
            </a:extLst>
          </p:cNvPr>
          <p:cNvPicPr>
            <a:picLocks noChangeAspect="1"/>
          </p:cNvPicPr>
          <p:nvPr/>
        </p:nvPicPr>
        <p:blipFill>
          <a:blip r:embed="rId5"/>
          <a:stretch>
            <a:fillRect/>
          </a:stretch>
        </p:blipFill>
        <p:spPr>
          <a:xfrm>
            <a:off x="4797139" y="3385789"/>
            <a:ext cx="1468188" cy="2399046"/>
          </a:xfrm>
          <a:prstGeom prst="rect">
            <a:avLst/>
          </a:prstGeom>
        </p:spPr>
      </p:pic>
      <p:pic>
        <p:nvPicPr>
          <p:cNvPr id="14" name="图片 13">
            <a:extLst>
              <a:ext uri="{FF2B5EF4-FFF2-40B4-BE49-F238E27FC236}">
                <a16:creationId xmlns:a16="http://schemas.microsoft.com/office/drawing/2014/main" id="{94CD527F-0192-4AAD-9546-13984CF36E08}"/>
              </a:ext>
            </a:extLst>
          </p:cNvPr>
          <p:cNvPicPr>
            <a:picLocks noChangeAspect="1"/>
          </p:cNvPicPr>
          <p:nvPr/>
        </p:nvPicPr>
        <p:blipFill>
          <a:blip r:embed="rId6"/>
          <a:stretch>
            <a:fillRect/>
          </a:stretch>
        </p:blipFill>
        <p:spPr>
          <a:xfrm>
            <a:off x="6265328" y="3374146"/>
            <a:ext cx="1534077" cy="2410689"/>
          </a:xfrm>
          <a:prstGeom prst="rect">
            <a:avLst/>
          </a:prstGeom>
        </p:spPr>
      </p:pic>
      <p:sp>
        <p:nvSpPr>
          <p:cNvPr id="16" name="矩形 15">
            <a:extLst>
              <a:ext uri="{FF2B5EF4-FFF2-40B4-BE49-F238E27FC236}">
                <a16:creationId xmlns:a16="http://schemas.microsoft.com/office/drawing/2014/main" id="{CEF32321-4BF5-4261-A8F5-E5A49A178B4D}"/>
              </a:ext>
            </a:extLst>
          </p:cNvPr>
          <p:cNvSpPr/>
          <p:nvPr/>
        </p:nvSpPr>
        <p:spPr>
          <a:xfrm>
            <a:off x="5116246" y="5904315"/>
            <a:ext cx="2386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400" dirty="0">
                <a:latin typeface="微软雅黑" panose="020B0503020204020204" pitchFamily="34" charset="-122"/>
                <a:ea typeface="微软雅黑" panose="020B0503020204020204" pitchFamily="34" charset="-122"/>
              </a:rPr>
              <a:t>各种形态的二极管</a:t>
            </a:r>
          </a:p>
        </p:txBody>
      </p:sp>
      <p:sp>
        <p:nvSpPr>
          <p:cNvPr id="17" name="矩形 16">
            <a:extLst>
              <a:ext uri="{FF2B5EF4-FFF2-40B4-BE49-F238E27FC236}">
                <a16:creationId xmlns:a16="http://schemas.microsoft.com/office/drawing/2014/main" id="{FFC7F0E4-5834-4C3C-8CC9-C200787CB23A}"/>
              </a:ext>
            </a:extLst>
          </p:cNvPr>
          <p:cNvSpPr/>
          <p:nvPr/>
        </p:nvSpPr>
        <p:spPr>
          <a:xfrm>
            <a:off x="578113" y="1073165"/>
            <a:ext cx="11029421" cy="2014342"/>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200000"/>
              </a:lnSpc>
            </a:pPr>
            <a:r>
              <a:rPr lang="zh-CN" altLang="en-US" sz="1600" dirty="0">
                <a:latin typeface="微软雅黑" panose="020B0503020204020204" pitchFamily="34" charset="-122"/>
                <a:ea typeface="微软雅黑" panose="020B0503020204020204" pitchFamily="34" charset="-122"/>
                <a:cs typeface="Microsoft YaHei" charset="-122"/>
              </a:rPr>
              <a:t>离散变量自动电子计算机</a:t>
            </a:r>
            <a:r>
              <a:rPr lang="en-US" altLang="zh-CN" sz="1600" dirty="0">
                <a:latin typeface="微软雅黑" panose="020B0503020204020204" pitchFamily="34" charset="-122"/>
                <a:ea typeface="微软雅黑" panose="020B0503020204020204" pitchFamily="34" charset="-122"/>
                <a:cs typeface="Microsoft YaHei" charset="-122"/>
              </a:rPr>
              <a:t>(Electronic Discrete Variable Automatic Computer, EDVAC)</a:t>
            </a:r>
            <a:r>
              <a:rPr lang="zh-CN" altLang="en-US" sz="1600" dirty="0">
                <a:latin typeface="微软雅黑" panose="020B0503020204020204" pitchFamily="34" charset="-122"/>
                <a:ea typeface="微软雅黑" panose="020B0503020204020204" pitchFamily="34" charset="-122"/>
                <a:cs typeface="Microsoft YaHei" charset="-122"/>
              </a:rPr>
              <a:t>，是首台采用二进制串行处理、采用冯</a:t>
            </a:r>
            <a:r>
              <a:rPr lang="en-US" altLang="zh-CN" sz="1600" dirty="0">
                <a:latin typeface="微软雅黑" panose="020B0503020204020204" pitchFamily="34" charset="-122"/>
                <a:ea typeface="微软雅黑" panose="020B0503020204020204" pitchFamily="34" charset="-122"/>
                <a:cs typeface="Microsoft YaHei" charset="-122"/>
              </a:rPr>
              <a:t>﹒</a:t>
            </a:r>
            <a:r>
              <a:rPr lang="zh-CN" altLang="en-US" sz="1600" dirty="0">
                <a:latin typeface="微软雅黑" panose="020B0503020204020204" pitchFamily="34" charset="-122"/>
                <a:ea typeface="微软雅黑" panose="020B0503020204020204" pitchFamily="34" charset="-122"/>
                <a:cs typeface="Microsoft YaHei" charset="-122"/>
              </a:rPr>
              <a:t>诺伊曼架构的计算机。它使用了大约</a:t>
            </a:r>
            <a:r>
              <a:rPr lang="en-US" altLang="zh-CN" sz="1600" dirty="0">
                <a:latin typeface="微软雅黑" panose="020B0503020204020204" pitchFamily="34" charset="-122"/>
                <a:ea typeface="微软雅黑" panose="020B0503020204020204" pitchFamily="34" charset="-122"/>
                <a:cs typeface="Microsoft YaHei" charset="-122"/>
              </a:rPr>
              <a:t>6000</a:t>
            </a:r>
            <a:r>
              <a:rPr lang="zh-CN" altLang="en-US" sz="1600" dirty="0">
                <a:latin typeface="微软雅黑" panose="020B0503020204020204" pitchFamily="34" charset="-122"/>
                <a:ea typeface="微软雅黑" panose="020B0503020204020204" pitchFamily="34" charset="-122"/>
                <a:cs typeface="Microsoft YaHei" charset="-122"/>
              </a:rPr>
              <a:t>个真空管和</a:t>
            </a:r>
            <a:r>
              <a:rPr lang="en-US" altLang="zh-CN" sz="1600" dirty="0">
                <a:latin typeface="微软雅黑" panose="020B0503020204020204" pitchFamily="34" charset="-122"/>
                <a:ea typeface="微软雅黑" panose="020B0503020204020204" pitchFamily="34" charset="-122"/>
                <a:cs typeface="Microsoft YaHei" charset="-122"/>
              </a:rPr>
              <a:t>12000</a:t>
            </a:r>
            <a:r>
              <a:rPr lang="zh-CN" altLang="en-US" sz="1600" dirty="0">
                <a:latin typeface="微软雅黑" panose="020B0503020204020204" pitchFamily="34" charset="-122"/>
                <a:ea typeface="微软雅黑" panose="020B0503020204020204" pitchFamily="34" charset="-122"/>
                <a:cs typeface="Microsoft YaHei" charset="-122"/>
              </a:rPr>
              <a:t>个二级管，占地</a:t>
            </a:r>
            <a:r>
              <a:rPr lang="en-US" altLang="zh-CN" sz="1600" dirty="0">
                <a:latin typeface="微软雅黑" panose="020B0503020204020204" pitchFamily="34" charset="-122"/>
                <a:ea typeface="微软雅黑" panose="020B0503020204020204" pitchFamily="34" charset="-122"/>
                <a:cs typeface="Microsoft YaHei" charset="-122"/>
              </a:rPr>
              <a:t>45.5</a:t>
            </a:r>
            <a:r>
              <a:rPr lang="zh-CN" altLang="en-US" sz="1600" dirty="0">
                <a:latin typeface="微软雅黑" panose="020B0503020204020204" pitchFamily="34" charset="-122"/>
                <a:ea typeface="微软雅黑" panose="020B0503020204020204" pitchFamily="34" charset="-122"/>
                <a:cs typeface="Microsoft YaHei" charset="-122"/>
              </a:rPr>
              <a:t>平米，重</a:t>
            </a:r>
            <a:r>
              <a:rPr lang="en-US" altLang="zh-CN" sz="1600" dirty="0">
                <a:latin typeface="微软雅黑" panose="020B0503020204020204" pitchFamily="34" charset="-122"/>
                <a:ea typeface="微软雅黑" panose="020B0503020204020204" pitchFamily="34" charset="-122"/>
                <a:cs typeface="Microsoft YaHei" charset="-122"/>
              </a:rPr>
              <a:t>7.85</a:t>
            </a:r>
            <a:r>
              <a:rPr lang="zh-CN" altLang="en-US" sz="1600" dirty="0">
                <a:latin typeface="微软雅黑" panose="020B0503020204020204" pitchFamily="34" charset="-122"/>
                <a:ea typeface="微软雅黑" panose="020B0503020204020204" pitchFamily="34" charset="-122"/>
                <a:cs typeface="Microsoft YaHei" charset="-122"/>
              </a:rPr>
              <a:t>公吨，功耗</a:t>
            </a:r>
            <a:r>
              <a:rPr lang="en-US" altLang="zh-CN" sz="1600" dirty="0">
                <a:latin typeface="微软雅黑" panose="020B0503020204020204" pitchFamily="34" charset="-122"/>
                <a:ea typeface="微软雅黑" panose="020B0503020204020204" pitchFamily="34" charset="-122"/>
                <a:cs typeface="Microsoft YaHei" charset="-122"/>
              </a:rPr>
              <a:t>56KW</a:t>
            </a:r>
          </a:p>
          <a:p>
            <a:pPr>
              <a:lnSpc>
                <a:spcPct val="200000"/>
              </a:lnSpc>
            </a:pPr>
            <a:r>
              <a:rPr lang="zh-CN" altLang="en-US" sz="1600" b="1" dirty="0">
                <a:latin typeface="微软雅黑" panose="020B0503020204020204" pitchFamily="34" charset="-122"/>
                <a:ea typeface="微软雅黑" panose="020B0503020204020204" pitchFamily="34" charset="-122"/>
                <a:cs typeface="Microsoft YaHei" charset="-122"/>
              </a:rPr>
              <a:t>运算速度</a:t>
            </a:r>
            <a:r>
              <a:rPr lang="zh-CN" altLang="en-US" sz="1600" dirty="0">
                <a:latin typeface="微软雅黑" panose="020B0503020204020204" pitchFamily="34" charset="-122"/>
                <a:ea typeface="微软雅黑" panose="020B0503020204020204" pitchFamily="34" charset="-122"/>
                <a:cs typeface="Microsoft YaHei" charset="-122"/>
              </a:rPr>
              <a:t>：每秒可执行</a:t>
            </a:r>
            <a:r>
              <a:rPr lang="en-US" altLang="zh-CN" sz="1600" dirty="0">
                <a:latin typeface="微软雅黑" panose="020B0503020204020204" pitchFamily="34" charset="-122"/>
                <a:ea typeface="微软雅黑" panose="020B0503020204020204" pitchFamily="34" charset="-122"/>
                <a:cs typeface="Microsoft YaHei" charset="-122"/>
              </a:rPr>
              <a:t>1150</a:t>
            </a:r>
            <a:r>
              <a:rPr lang="zh-CN" altLang="en-US" sz="1600" dirty="0">
                <a:latin typeface="微软雅黑" panose="020B0503020204020204" pitchFamily="34" charset="-122"/>
                <a:ea typeface="微软雅黑" panose="020B0503020204020204" pitchFamily="34" charset="-122"/>
                <a:cs typeface="Microsoft YaHei" charset="-122"/>
              </a:rPr>
              <a:t>次加法或</a:t>
            </a:r>
            <a:r>
              <a:rPr lang="en-US" altLang="zh-CN" sz="1600" dirty="0">
                <a:latin typeface="微软雅黑" panose="020B0503020204020204" pitchFamily="34" charset="-122"/>
                <a:ea typeface="微软雅黑" panose="020B0503020204020204" pitchFamily="34" charset="-122"/>
                <a:cs typeface="Microsoft YaHei" charset="-122"/>
              </a:rPr>
              <a:t>340</a:t>
            </a:r>
            <a:r>
              <a:rPr lang="zh-CN" altLang="en-US" sz="1600" dirty="0">
                <a:latin typeface="微软雅黑" panose="020B0503020204020204" pitchFamily="34" charset="-122"/>
                <a:ea typeface="微软雅黑" panose="020B0503020204020204" pitchFamily="34" charset="-122"/>
                <a:cs typeface="Microsoft YaHei" charset="-122"/>
              </a:rPr>
              <a:t>次乘法，具备</a:t>
            </a:r>
            <a:r>
              <a:rPr lang="en-US" altLang="zh-CN" sz="1600" dirty="0">
                <a:latin typeface="微软雅黑" panose="020B0503020204020204" pitchFamily="34" charset="-122"/>
                <a:ea typeface="微软雅黑" panose="020B0503020204020204" pitchFamily="34" charset="-122"/>
                <a:cs typeface="Microsoft YaHei" charset="-122"/>
              </a:rPr>
              <a:t>1000</a:t>
            </a:r>
            <a:r>
              <a:rPr lang="zh-CN" altLang="en-US" sz="1600" dirty="0">
                <a:latin typeface="微软雅黑" panose="020B0503020204020204" pitchFamily="34" charset="-122"/>
                <a:ea typeface="微软雅黑" panose="020B0503020204020204" pitchFamily="34" charset="-122"/>
                <a:cs typeface="Microsoft YaHei" charset="-122"/>
              </a:rPr>
              <a:t>个</a:t>
            </a:r>
            <a:r>
              <a:rPr lang="en-US" altLang="zh-CN" sz="1600" dirty="0">
                <a:latin typeface="微软雅黑" panose="020B0503020204020204" pitchFamily="34" charset="-122"/>
                <a:ea typeface="微软雅黑" panose="020B0503020204020204" pitchFamily="34" charset="-122"/>
                <a:cs typeface="Microsoft YaHei" charset="-122"/>
              </a:rPr>
              <a:t>44bit</a:t>
            </a:r>
            <a:r>
              <a:rPr lang="zh-CN" altLang="en-US" sz="1600" dirty="0">
                <a:latin typeface="微软雅黑" panose="020B0503020204020204" pitchFamily="34" charset="-122"/>
                <a:ea typeface="微软雅黑" panose="020B0503020204020204" pitchFamily="34" charset="-122"/>
                <a:cs typeface="Microsoft YaHei" charset="-122"/>
              </a:rPr>
              <a:t>的字（使用延迟线存储器）</a:t>
            </a:r>
            <a:endParaRPr lang="en-US" altLang="zh-CN" sz="1600" dirty="0">
              <a:latin typeface="微软雅黑" panose="020B0503020204020204" pitchFamily="34" charset="-122"/>
              <a:ea typeface="微软雅黑" panose="020B0503020204020204" pitchFamily="34" charset="-122"/>
              <a:cs typeface="Microsoft YaHei" charset="-122"/>
            </a:endParaRPr>
          </a:p>
          <a:p>
            <a:pPr>
              <a:lnSpc>
                <a:spcPct val="200000"/>
              </a:lnSpc>
            </a:pPr>
            <a:r>
              <a:rPr lang="en-US" altLang="zh-CN" sz="1600" b="1" dirty="0">
                <a:latin typeface="微软雅黑" panose="020B0503020204020204" pitchFamily="34" charset="-122"/>
                <a:ea typeface="微软雅黑" panose="020B0503020204020204" pitchFamily="34" charset="-122"/>
                <a:cs typeface="Microsoft YaHei" charset="-122"/>
              </a:rPr>
              <a:t>EDVAC</a:t>
            </a:r>
            <a:r>
              <a:rPr lang="zh-CN" altLang="en-US" sz="1600" b="1" dirty="0">
                <a:latin typeface="微软雅黑" panose="020B0503020204020204" pitchFamily="34" charset="-122"/>
                <a:ea typeface="微软雅黑" panose="020B0503020204020204" pitchFamily="34" charset="-122"/>
                <a:cs typeface="Microsoft YaHei" charset="-122"/>
              </a:rPr>
              <a:t>被应用于美军阿伯丁实验室，进行弹道研究计算</a:t>
            </a:r>
            <a:endParaRPr lang="zh-CN" altLang="en-US" sz="1600" dirty="0">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224000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
</p:tagLst>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32288</TotalTime>
  <Words>8229</Words>
  <Application>Microsoft Macintosh PowerPoint</Application>
  <PresentationFormat>自定义</PresentationFormat>
  <Paragraphs>651</Paragraphs>
  <Slides>49</Slides>
  <Notes>37</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49</vt:i4>
      </vt:variant>
    </vt:vector>
  </HeadingPairs>
  <TitlesOfParts>
    <vt:vector size="67" baseType="lpstr">
      <vt:lpstr>-apple-system</vt:lpstr>
      <vt:lpstr>微软雅黑</vt:lpstr>
      <vt:lpstr>微软雅黑</vt:lpstr>
      <vt:lpstr>ACGN-MiaoGB-Flash</vt:lpstr>
      <vt:lpstr>PingFang SC</vt:lpstr>
      <vt:lpstr>PingFang SC Semibold</vt:lpstr>
      <vt:lpstr>Arial</vt:lpstr>
      <vt:lpstr>Calibri</vt:lpstr>
      <vt:lpstr>Futura-Medium</vt:lpstr>
      <vt:lpstr>Gill Sans MT</vt:lpstr>
      <vt:lpstr>Helvetica Neue</vt:lpstr>
      <vt:lpstr>Lexend</vt:lpstr>
      <vt:lpstr>Wingdings</vt:lpstr>
      <vt:lpstr>封面页_图片版 </vt:lpstr>
      <vt:lpstr>1_内容Copytext </vt:lpstr>
      <vt:lpstr>code01</vt:lpstr>
      <vt:lpstr>1_code01</vt:lpstr>
      <vt:lpstr>结束页</vt:lpstr>
      <vt:lpstr>PowerPoint 演示文稿</vt:lpstr>
      <vt:lpstr>Contenet</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ALPS-AI超算新标杆，20E级AI算力集群（核心XPU全部来自NV）</vt:lpstr>
      <vt:lpstr>PowerPoint 演示文稿</vt:lpstr>
      <vt:lpstr>计算产业发展的四个时代</vt:lpstr>
      <vt:lpstr>计算产业发展的四个时代</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10451</cp:revision>
  <cp:lastPrinted>2023-09-08T09:14:01Z</cp:lastPrinted>
  <dcterms:created xsi:type="dcterms:W3CDTF">2020-08-28T08:44:19Z</dcterms:created>
  <dcterms:modified xsi:type="dcterms:W3CDTF">2025-06-01T16:37:04Z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